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484" r:id="rId3"/>
    <p:sldId id="495" r:id="rId4"/>
    <p:sldId id="494" r:id="rId5"/>
    <p:sldId id="497" r:id="rId6"/>
    <p:sldId id="334" r:id="rId7"/>
    <p:sldId id="338" r:id="rId8"/>
    <p:sldId id="554" r:id="rId9"/>
    <p:sldId id="555" r:id="rId10"/>
    <p:sldId id="557" r:id="rId11"/>
    <p:sldId id="558" r:id="rId12"/>
    <p:sldId id="559" r:id="rId13"/>
    <p:sldId id="553" r:id="rId14"/>
    <p:sldId id="486" r:id="rId15"/>
    <p:sldId id="487" r:id="rId16"/>
    <p:sldId id="488" r:id="rId17"/>
    <p:sldId id="489" r:id="rId18"/>
    <p:sldId id="507" r:id="rId19"/>
    <p:sldId id="508" r:id="rId20"/>
    <p:sldId id="509" r:id="rId21"/>
    <p:sldId id="510" r:id="rId22"/>
    <p:sldId id="511" r:id="rId23"/>
    <p:sldId id="512" r:id="rId24"/>
    <p:sldId id="513" r:id="rId25"/>
    <p:sldId id="514" r:id="rId26"/>
    <p:sldId id="515" r:id="rId27"/>
    <p:sldId id="498" r:id="rId28"/>
    <p:sldId id="550" r:id="rId29"/>
    <p:sldId id="500" r:id="rId30"/>
    <p:sldId id="501" r:id="rId31"/>
    <p:sldId id="502" r:id="rId32"/>
    <p:sldId id="504" r:id="rId33"/>
    <p:sldId id="505" r:id="rId34"/>
    <p:sldId id="435" r:id="rId35"/>
    <p:sldId id="491" r:id="rId36"/>
    <p:sldId id="454" r:id="rId37"/>
    <p:sldId id="455" r:id="rId38"/>
    <p:sldId id="458" r:id="rId39"/>
    <p:sldId id="493" r:id="rId40"/>
    <p:sldId id="573" r:id="rId41"/>
    <p:sldId id="434" r:id="rId4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E46C0A"/>
    <a:srgbClr val="B9BF41"/>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36"/>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2024/9/3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2024/9/3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B707CD80-D4E5-4790-B24B-B6B0CCA7FA77}" type="slidenum">
              <a:rPr lang="en-US" altLang="zh-CN" sz="1800" smtClean="0">
                <a:latin typeface="Arial" pitchFamily="34" charset="0"/>
              </a:rPr>
              <a:pPr/>
              <a:t>17</a:t>
            </a:fld>
            <a:endParaRPr lang="en-US" altLang="zh-CN" sz="1800" smtClean="0">
              <a:latin typeface="Arial" pitchFamily="34" charset="0"/>
            </a:endParaRPr>
          </a:p>
        </p:txBody>
      </p:sp>
      <p:sp>
        <p:nvSpPr>
          <p:cNvPr id="8089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090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A0EB8203-AD5E-4DB7-8FA5-ABE0E8A504F1}" type="slidenum">
              <a:rPr lang="en-US" altLang="zh-CN" sz="1800" smtClean="0">
                <a:latin typeface="Arial" pitchFamily="34" charset="0"/>
              </a:rPr>
              <a:pPr/>
              <a:t>18</a:t>
            </a:fld>
            <a:endParaRPr lang="en-US" altLang="zh-CN" sz="1800" smtClean="0">
              <a:latin typeface="Arial" pitchFamily="34" charset="0"/>
            </a:endParaRPr>
          </a:p>
        </p:txBody>
      </p:sp>
      <p:sp>
        <p:nvSpPr>
          <p:cNvPr id="8294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294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CF9D0649-CF57-453B-8CDA-6F08170D827F}" type="slidenum">
              <a:rPr lang="en-US" altLang="zh-CN" sz="1800" smtClean="0">
                <a:latin typeface="Arial" pitchFamily="34" charset="0"/>
              </a:rPr>
              <a:pPr/>
              <a:t>19</a:t>
            </a:fld>
            <a:endParaRPr lang="en-US" altLang="zh-CN" sz="1800" smtClean="0">
              <a:latin typeface="Arial" pitchFamily="34" charset="0"/>
            </a:endParaRPr>
          </a:p>
        </p:txBody>
      </p:sp>
      <p:sp>
        <p:nvSpPr>
          <p:cNvPr id="8806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806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2F7DB63E-32CD-4901-8FDB-CC9BACDB8E46}" type="slidenum">
              <a:rPr lang="en-US" altLang="zh-CN" sz="1800" smtClean="0">
                <a:latin typeface="Arial" pitchFamily="34" charset="0"/>
              </a:rPr>
              <a:pPr/>
              <a:t>20</a:t>
            </a:fld>
            <a:endParaRPr lang="en-US" altLang="zh-CN" sz="1800" smtClean="0">
              <a:latin typeface="Arial" pitchFamily="34" charset="0"/>
            </a:endParaRPr>
          </a:p>
        </p:txBody>
      </p:sp>
      <p:sp>
        <p:nvSpPr>
          <p:cNvPr id="9113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9114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216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21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AB64A1-228D-4CA9-A52E-C964C6926D54}" type="slidenum">
              <a:rPr lang="en-US" altLang="zh-CN" smtClean="0">
                <a:latin typeface="Arial" pitchFamily="34" charset="0"/>
              </a:rPr>
              <a:pPr/>
              <a:t>21</a:t>
            </a:fld>
            <a:endParaRPr lang="en-US" altLang="zh-C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728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72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69CE981F-92DF-4BA5-8D31-980D8BE3A377}" type="slidenum">
              <a:rPr lang="en-US" altLang="zh-CN" smtClean="0">
                <a:latin typeface="Arial" pitchFamily="34" charset="0"/>
              </a:rPr>
              <a:pPr/>
              <a:t>22</a:t>
            </a:fld>
            <a:endParaRPr lang="en-US"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8307"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83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AD11EB0-4106-4402-9820-81B504519F80}" type="slidenum">
              <a:rPr lang="en-US" altLang="zh-CN" smtClean="0">
                <a:latin typeface="Arial" pitchFamily="34" charset="0"/>
              </a:rPr>
              <a:pPr/>
              <a:t>23</a:t>
            </a:fld>
            <a:endParaRPr lang="en-US" altLang="zh-C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9331"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93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D060269D-2D95-4ACA-A189-63AFE35D8BD2}" type="slidenum">
              <a:rPr lang="en-US" altLang="zh-CN" smtClean="0">
                <a:latin typeface="Arial" pitchFamily="34" charset="0"/>
              </a:rPr>
              <a:pPr/>
              <a:t>24</a:t>
            </a:fld>
            <a:endParaRPr lang="en-US" altLang="zh-C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0355"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03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E968DCD-5547-4186-96CD-EDD3441EBDD4}" type="slidenum">
              <a:rPr lang="en-US" altLang="zh-CN" smtClean="0">
                <a:latin typeface="Arial" pitchFamily="34" charset="0"/>
              </a:rPr>
              <a:pPr/>
              <a:t>25</a:t>
            </a:fld>
            <a:endParaRPr lang="en-US" altLang="zh-C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26</a:t>
            </a:fld>
            <a:endParaRPr lang="en-US"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8</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28</a:t>
            </a:fld>
            <a:endParaRPr lang="en-US" altLang="zh-CN"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30</a:t>
            </a:fld>
            <a:endParaRPr lang="zh-CN" altLang="en-US"/>
          </a:p>
        </p:txBody>
      </p:sp>
    </p:spTree>
    <p:extLst>
      <p:ext uri="{BB962C8B-B14F-4D97-AF65-F5344CB8AC3E}">
        <p14:creationId xmlns:p14="http://schemas.microsoft.com/office/powerpoint/2010/main" val="147490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spcBef>
                <a:spcPct val="20000"/>
              </a:spcBef>
              <a:buFont typeface="Arial" panose="020B0604020202020204" pitchFamily="34" charset="0"/>
              <a:buChar char="•"/>
            </a:pPr>
            <a:r>
              <a:rPr lang="zh-CN" altLang="en-US" sz="1200" dirty="0" smtClean="0"/>
              <a:t>风险管理是整个量化投资最核心和最根本的内容。摩根集团于</a:t>
            </a:r>
            <a:r>
              <a:rPr lang="en-US" altLang="zh-CN" sz="1200" dirty="0" smtClean="0"/>
              <a:t>20</a:t>
            </a:r>
            <a:r>
              <a:rPr lang="zh-CN" altLang="en-US" sz="1200" dirty="0" smtClean="0"/>
              <a:t>世纪</a:t>
            </a:r>
            <a:r>
              <a:rPr lang="en-US" altLang="zh-CN" sz="1200" dirty="0" smtClean="0"/>
              <a:t>90</a:t>
            </a:r>
            <a:r>
              <a:rPr lang="zh-CN" altLang="en-US" sz="1200" dirty="0" smtClean="0"/>
              <a:t>年代开发了在现值（</a:t>
            </a:r>
            <a:r>
              <a:rPr lang="en-US" altLang="zh-CN" sz="1200" dirty="0" smtClean="0"/>
              <a:t>Value at </a:t>
            </a:r>
            <a:r>
              <a:rPr lang="en-US" altLang="zh-CN" sz="1200" dirty="0" err="1" smtClean="0"/>
              <a:t>Riks,VaR</a:t>
            </a:r>
            <a:r>
              <a:rPr lang="zh-CN" altLang="en-US" sz="1200" dirty="0" smtClean="0"/>
              <a:t>）方法，它能够给投资者描绘出一个投资组合未来损益的蓝图，即在</a:t>
            </a:r>
            <a:r>
              <a:rPr lang="en-US" altLang="zh-CN" sz="1200" dirty="0" smtClean="0"/>
              <a:t>X%</a:t>
            </a:r>
            <a:r>
              <a:rPr lang="zh-CN" altLang="en-US" sz="1200" dirty="0" smtClean="0"/>
              <a:t>的置信水平下，投资组合的风险不会超过多少价值。据此标准，投资者就能够判断这个投资项目是否值得投资。</a:t>
            </a:r>
            <a:endParaRPr lang="en-US" altLang="zh-CN" sz="1200" dirty="0" smtClean="0"/>
          </a:p>
          <a:p>
            <a:pPr marL="342900" indent="-342900">
              <a:lnSpc>
                <a:spcPct val="150000"/>
              </a:lnSpc>
              <a:spcBef>
                <a:spcPct val="20000"/>
              </a:spcBef>
              <a:buFont typeface="Arial" panose="020B0604020202020204" pitchFamily="34" charset="0"/>
              <a:buChar char="•"/>
            </a:pPr>
            <a:r>
              <a:rPr lang="zh-CN" altLang="en-US" sz="1200" dirty="0" smtClean="0"/>
              <a:t>当投资组合的收益率不满足椭圆分布性质时，</a:t>
            </a:r>
            <a:r>
              <a:rPr lang="en-US" altLang="zh-CN" sz="1200" dirty="0" err="1" smtClean="0"/>
              <a:t>VaR</a:t>
            </a:r>
            <a:r>
              <a:rPr lang="zh-CN" altLang="en-US" sz="1200" dirty="0" smtClean="0"/>
              <a:t>方法不满足次可加性，因此也不是一个衡量风险的满意指标。故此，后续学者在</a:t>
            </a:r>
            <a:r>
              <a:rPr lang="en-US" altLang="zh-CN" sz="1200" dirty="0" err="1" smtClean="0"/>
              <a:t>VaR</a:t>
            </a:r>
            <a:r>
              <a:rPr lang="zh-CN" altLang="en-US" sz="1200" dirty="0" smtClean="0"/>
              <a:t>基础上，拓展提出了预期损失缺口和</a:t>
            </a:r>
            <a:r>
              <a:rPr lang="en-US" altLang="zh-CN" sz="1200" dirty="0" smtClean="0"/>
              <a:t>SRISK</a:t>
            </a:r>
            <a:r>
              <a:rPr lang="zh-CN" altLang="en-US" sz="1200" dirty="0" smtClean="0"/>
              <a:t>方法，由于其满足次可加性等一系列理想风险指标的标准，因此，他们是现在被广泛应用于测度金融机构风险的两个重要指标。</a:t>
            </a: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36</a:t>
            </a:fld>
            <a:endParaRPr lang="zh-CN" altLang="en-US"/>
          </a:p>
        </p:txBody>
      </p:sp>
    </p:spTree>
    <p:extLst>
      <p:ext uri="{BB962C8B-B14F-4D97-AF65-F5344CB8AC3E}">
        <p14:creationId xmlns:p14="http://schemas.microsoft.com/office/powerpoint/2010/main" val="62978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，首次将资产组合的报酬均值和方差两个概念统一起来用于分析最优的投资决策，同时还从数学上明确定义了投资者的偏好，即投资组合方差越大，则意味着该资产组合的波动率越大，投资者越厌恶。</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20</a:t>
            </a:r>
            <a:r>
              <a:rPr lang="zh-CN" altLang="en-US" sz="1200" dirty="0" smtClean="0"/>
              <a:t>世纪</a:t>
            </a:r>
            <a:r>
              <a:rPr lang="en-US" altLang="zh-CN" sz="1200" dirty="0" smtClean="0"/>
              <a:t>60</a:t>
            </a:r>
            <a:r>
              <a:rPr lang="zh-CN" altLang="en-US" sz="1200" dirty="0" smtClean="0"/>
              <a:t>年代，美国学者威廉</a:t>
            </a:r>
            <a:r>
              <a:rPr lang="en-US" altLang="zh-CN" sz="1200" dirty="0" smtClean="0"/>
              <a:t>·</a:t>
            </a:r>
            <a:r>
              <a:rPr lang="zh-CN" altLang="en-US" sz="1200" dirty="0" smtClean="0"/>
              <a:t>夏普（</a:t>
            </a:r>
            <a:r>
              <a:rPr lang="en-US" altLang="zh-CN" sz="1200" dirty="0" smtClean="0"/>
              <a:t>William Sharpe</a:t>
            </a:r>
            <a:r>
              <a:rPr lang="zh-CN" altLang="en-US" sz="1200" dirty="0" smtClean="0"/>
              <a:t>）、林特尔（</a:t>
            </a:r>
            <a:r>
              <a:rPr lang="en-US" altLang="zh-CN" sz="1200" dirty="0" smtClean="0"/>
              <a:t>John </a:t>
            </a:r>
            <a:r>
              <a:rPr lang="en-US" altLang="zh-CN" sz="1200" dirty="0" err="1" smtClean="0"/>
              <a:t>Lintner</a:t>
            </a:r>
            <a:r>
              <a:rPr lang="zh-CN" altLang="en-US" sz="1200" dirty="0" smtClean="0"/>
              <a:t>）、特里诺（</a:t>
            </a:r>
            <a:r>
              <a:rPr lang="en-US" altLang="zh-CN" sz="1200" dirty="0" smtClean="0"/>
              <a:t>Jack </a:t>
            </a:r>
            <a:r>
              <a:rPr lang="en-US" altLang="zh-CN" sz="1200" dirty="0" err="1" smtClean="0"/>
              <a:t>Treynor</a:t>
            </a:r>
            <a:r>
              <a:rPr lang="zh-CN" altLang="en-US" sz="1200" dirty="0" smtClean="0"/>
              <a:t>）和莫辛（</a:t>
            </a:r>
            <a:r>
              <a:rPr lang="en-US" altLang="zh-CN" sz="1200" dirty="0" smtClean="0"/>
              <a:t>Jan </a:t>
            </a:r>
            <a:r>
              <a:rPr lang="en-US" altLang="zh-CN" sz="1200" dirty="0" err="1" smtClean="0"/>
              <a:t>Mossin</a:t>
            </a:r>
            <a:r>
              <a:rPr lang="zh-CN" altLang="en-US" sz="1200" dirty="0" smtClean="0"/>
              <a:t>）于</a:t>
            </a:r>
            <a:r>
              <a:rPr lang="en-US" altLang="zh-CN" sz="1200" dirty="0" smtClean="0"/>
              <a:t>1964</a:t>
            </a:r>
            <a:r>
              <a:rPr lang="zh-CN" altLang="en-US" sz="1200" dirty="0" smtClean="0"/>
              <a:t>年在资产组合理论和资本市场理论的基础上，发展提出了资本资产定价模型。该模型是在马科维茨模型基础上，通过引入无风险资产，研究证券投资中资产的预期收益率与风险资产之间的关系。其对投资者的所有假定都与资产选择理论中对期望收益、方差和协方差的设定相同，而且投资人可以自由借贷，探讨的问题重点在于为了补偿某一特定程度的风险，投资者应该获得多少的溢酬。</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37</a:t>
            </a:fld>
            <a:endParaRPr lang="zh-CN" altLang="en-US"/>
          </a:p>
        </p:txBody>
      </p:sp>
    </p:spTree>
    <p:extLst>
      <p:ext uri="{BB962C8B-B14F-4D97-AF65-F5344CB8AC3E}">
        <p14:creationId xmlns:p14="http://schemas.microsoft.com/office/powerpoint/2010/main" val="2875362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ct val="20000"/>
              </a:spcBef>
            </a:pPr>
            <a:r>
              <a:rPr kumimoji="1" lang="zh-CN" altLang="en-US" sz="1200" dirty="0" smtClean="0">
                <a:latin typeface="+mn-lt"/>
                <a:ea typeface="+mn-ea"/>
              </a:rPr>
              <a:t>当我们将投资标的放宽至期权时，必将拓展了量化投资的边界和范畴。</a:t>
            </a:r>
            <a:endParaRPr kumimoji="1" lang="en-US" altLang="zh-CN" sz="1200" dirty="0" smtClean="0">
              <a:latin typeface="+mn-lt"/>
              <a:ea typeface="+mn-ea"/>
            </a:endParaRPr>
          </a:p>
          <a:p>
            <a:pPr marL="342900" indent="-342900">
              <a:lnSpc>
                <a:spcPct val="150000"/>
              </a:lnSpc>
              <a:spcBef>
                <a:spcPct val="20000"/>
              </a:spcBef>
              <a:buFont typeface="Arial" panose="020B0604020202020204" pitchFamily="34" charset="0"/>
              <a:buChar char="•"/>
            </a:pPr>
            <a:r>
              <a:rPr kumimoji="1" lang="zh-CN" altLang="en-US" sz="1200" dirty="0" smtClean="0">
                <a:latin typeface="+mn-lt"/>
                <a:ea typeface="+mn-ea"/>
              </a:rPr>
              <a:t>期权不仅可以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a:t>
            </a:r>
            <a:endParaRPr kumimoji="1" lang="en-US" altLang="zh-CN" sz="1200" dirty="0" smtClean="0">
              <a:latin typeface="+mn-lt"/>
              <a:ea typeface="+mn-ea"/>
            </a:endParaRP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38</a:t>
            </a:fld>
            <a:endParaRPr lang="zh-CN" altLang="en-US"/>
          </a:p>
        </p:txBody>
      </p:sp>
    </p:spTree>
    <p:extLst>
      <p:ext uri="{BB962C8B-B14F-4D97-AF65-F5344CB8AC3E}">
        <p14:creationId xmlns:p14="http://schemas.microsoft.com/office/powerpoint/2010/main" val="76731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40</a:t>
            </a:fld>
            <a:endParaRPr lang="zh-CN" altLang="en-US"/>
          </a:p>
        </p:txBody>
      </p:sp>
    </p:spTree>
    <p:extLst>
      <p:ext uri="{BB962C8B-B14F-4D97-AF65-F5344CB8AC3E}">
        <p14:creationId xmlns:p14="http://schemas.microsoft.com/office/powerpoint/2010/main" val="41193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9</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10</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11</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12</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14</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15</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5FA942F-A54A-4A19-A6BD-C1BB1B4E8BC5}" type="slidenum">
              <a:rPr lang="en-US" altLang="zh-CN" sz="1800" smtClean="0">
                <a:latin typeface="Arial" pitchFamily="34" charset="0"/>
              </a:rPr>
              <a:pPr/>
              <a:t>16</a:t>
            </a:fld>
            <a:endParaRPr lang="en-US" altLang="zh-CN" sz="1800" smtClean="0">
              <a:latin typeface="Arial" pitchFamily="34" charset="0"/>
            </a:endParaRPr>
          </a:p>
        </p:txBody>
      </p:sp>
      <p:sp>
        <p:nvSpPr>
          <p:cNvPr id="79875"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9876"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2024/9/3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2024/9/3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2024/9/3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2024/9/3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2024/9/3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2024/9/3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2024/9/3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2024/9/3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2024/9/3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2024/9/3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2024/9/3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2024/9/3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hyperlink" Target="mailto:financialrisk2023@163.com" TargetMode="External"/><Relationship Id="rId2" Type="http://schemas.openxmlformats.org/officeDocument/2006/relationships/hyperlink" Target="https://www.icourse163.org/course/JNU-1470423185"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0" y="1628800"/>
            <a:ext cx="121872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第一章</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smtClean="0">
                <a:latin typeface="黑体" pitchFamily="49" charset="-122"/>
                <a:ea typeface="黑体" pitchFamily="49" charset="-122"/>
              </a:rPr>
              <a:t>金融风险管理概论</a:t>
            </a:r>
            <a:endParaRPr kumimoji="0" lang="zh-CN" altLang="en-US" sz="60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4. </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50</a:t>
            </a:r>
            <a:r>
              <a:rPr lang="zh-CN" altLang="zh-CN" sz="2800" dirty="0">
                <a:latin typeface="华文宋体" pitchFamily="2" charset="-122"/>
                <a:ea typeface="华文宋体" pitchFamily="2" charset="-122"/>
              </a:rPr>
              <a:t>年代，投资组合理论、资本资产定价模型等现代金融学理论的出现，</a:t>
            </a:r>
            <a:r>
              <a:rPr lang="zh-CN" altLang="zh-CN" sz="2800" dirty="0" smtClean="0">
                <a:latin typeface="华文宋体" pitchFamily="2" charset="-122"/>
                <a:ea typeface="华文宋体" pitchFamily="2" charset="-122"/>
              </a:rPr>
              <a:t>为刻画</a:t>
            </a:r>
            <a:r>
              <a:rPr lang="en-US" altLang="zh-CN" sz="2800" dirty="0">
                <a:latin typeface="华文宋体" pitchFamily="2" charset="-122"/>
                <a:ea typeface="华文宋体" pitchFamily="2" charset="-122"/>
              </a:rPr>
              <a:t>“</a:t>
            </a:r>
            <a:r>
              <a:rPr lang="zh-CN" altLang="zh-CN" sz="2800" dirty="0">
                <a:latin typeface="华文宋体" pitchFamily="2" charset="-122"/>
                <a:ea typeface="华文宋体" pitchFamily="2" charset="-122"/>
              </a:rPr>
              <a:t>未来结果的不确定性或损失</a:t>
            </a:r>
            <a:r>
              <a:rPr lang="en-US" altLang="zh-CN" sz="2800" dirty="0">
                <a:latin typeface="华文宋体" pitchFamily="2" charset="-122"/>
                <a:ea typeface="华文宋体" pitchFamily="2" charset="-122"/>
              </a:rPr>
              <a:t>”</a:t>
            </a:r>
            <a:r>
              <a:rPr lang="zh-CN" altLang="zh-CN" sz="2800" dirty="0" smtClean="0">
                <a:latin typeface="华文宋体" pitchFamily="2" charset="-122"/>
                <a:ea typeface="华文宋体" pitchFamily="2" charset="-122"/>
              </a:rPr>
              <a:t>提供理论支持</a:t>
            </a:r>
            <a:r>
              <a:rPr lang="zh-CN" altLang="en-US"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5. 70</a:t>
            </a:r>
            <a:r>
              <a:rPr lang="zh-CN" altLang="zh-CN" sz="2800" dirty="0">
                <a:latin typeface="华文宋体" pitchFamily="2" charset="-122"/>
                <a:ea typeface="华文宋体" pitchFamily="2" charset="-122"/>
              </a:rPr>
              <a:t>年代，法国从美国引入金融风险管理理论，以应对企业面临风险复杂多样冲击的影响，欧洲大陆开始兴起研究金融风险管理的思潮</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6. 1983</a:t>
            </a:r>
            <a:r>
              <a:rPr lang="zh-CN" altLang="zh-CN" sz="2800" dirty="0">
                <a:latin typeface="华文宋体" pitchFamily="2" charset="-122"/>
                <a:ea typeface="华文宋体" pitchFamily="2" charset="-122"/>
              </a:rPr>
              <a:t>年美国召开的风险和保险管理年会讨论并通过了“</a:t>
            </a:r>
            <a:r>
              <a:rPr lang="en-US" altLang="zh-CN" sz="2800" dirty="0">
                <a:latin typeface="华文宋体" pitchFamily="2" charset="-122"/>
                <a:ea typeface="华文宋体" pitchFamily="2" charset="-122"/>
              </a:rPr>
              <a:t>101</a:t>
            </a:r>
            <a:r>
              <a:rPr lang="zh-CN" altLang="zh-CN" sz="2800" dirty="0">
                <a:latin typeface="华文宋体" pitchFamily="2" charset="-122"/>
                <a:ea typeface="华文宋体" pitchFamily="2" charset="-122"/>
              </a:rPr>
              <a:t>条风险管理准则”，这标志着风险管理进入了一个全新的发展阶段</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7. 20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80</a:t>
            </a:r>
            <a:r>
              <a:rPr lang="zh-CN" altLang="zh-CN" sz="2800" dirty="0">
                <a:latin typeface="华文宋体" pitchFamily="2" charset="-122"/>
                <a:ea typeface="华文宋体" pitchFamily="2" charset="-122"/>
              </a:rPr>
              <a:t>年代中后期，伴随着金融衍生产品的创新和普及，信用风险和操作风险开始被金融机构所重视和关注</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8. 20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a:t>
            </a:r>
            <a:r>
              <a:rPr lang="zh-CN" altLang="zh-CN" sz="2800" dirty="0" smtClean="0">
                <a:latin typeface="华文宋体" pitchFamily="2" charset="-122"/>
                <a:ea typeface="华文宋体" pitchFamily="2" charset="-122"/>
              </a:rPr>
              <a:t>，摩根</a:t>
            </a:r>
            <a:r>
              <a:rPr lang="zh-CN" altLang="zh-CN" sz="2800" dirty="0">
                <a:latin typeface="华文宋体" pitchFamily="2" charset="-122"/>
                <a:ea typeface="华文宋体" pitchFamily="2" charset="-122"/>
              </a:rPr>
              <a:t>集团于</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年代初</a:t>
            </a:r>
            <a:r>
              <a:rPr lang="zh-CN" altLang="zh-CN" sz="2800" dirty="0" smtClean="0">
                <a:latin typeface="华文宋体" pitchFamily="2" charset="-122"/>
                <a:ea typeface="华文宋体" pitchFamily="2" charset="-122"/>
              </a:rPr>
              <a:t>提出在</a:t>
            </a:r>
            <a:r>
              <a:rPr lang="zh-CN" altLang="zh-CN" sz="2800" dirty="0">
                <a:latin typeface="华文宋体" pitchFamily="2" charset="-122"/>
                <a:ea typeface="华文宋体" pitchFamily="2" charset="-122"/>
              </a:rPr>
              <a:t>险价值（</a:t>
            </a:r>
            <a:r>
              <a:rPr lang="en-US" altLang="zh-CN" sz="2800" dirty="0">
                <a:latin typeface="华文宋体" pitchFamily="2" charset="-122"/>
                <a:ea typeface="华文宋体" pitchFamily="2" charset="-122"/>
              </a:rPr>
              <a:t>Value at Risk, </a:t>
            </a:r>
            <a:r>
              <a:rPr lang="en-US" altLang="zh-CN" sz="2800" dirty="0" err="1">
                <a:latin typeface="华文宋体" pitchFamily="2" charset="-122"/>
                <a:ea typeface="华文宋体" pitchFamily="2" charset="-122"/>
              </a:rPr>
              <a:t>VaR</a:t>
            </a:r>
            <a:r>
              <a:rPr lang="zh-CN" altLang="zh-CN" sz="2800" dirty="0" smtClean="0">
                <a:latin typeface="华文宋体" pitchFamily="2" charset="-122"/>
                <a:ea typeface="华文宋体" pitchFamily="2" charset="-122"/>
              </a:rPr>
              <a:t>）</a:t>
            </a:r>
            <a:r>
              <a:rPr lang="zh-CN" altLang="en-US" sz="2800" dirty="0" smtClean="0">
                <a:latin typeface="华文宋体" pitchFamily="2" charset="-122"/>
                <a:ea typeface="华文宋体" pitchFamily="2" charset="-122"/>
              </a:rPr>
              <a:t>。</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591193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9. </a:t>
            </a:r>
            <a:r>
              <a:rPr lang="zh-CN" altLang="zh-CN" sz="2800" dirty="0" smtClean="0">
                <a:latin typeface="华文宋体" pitchFamily="2" charset="-122"/>
                <a:ea typeface="华文宋体" pitchFamily="2" charset="-122"/>
              </a:rPr>
              <a:t>时间</a:t>
            </a:r>
            <a:r>
              <a:rPr lang="zh-CN" altLang="zh-CN" sz="2800" dirty="0">
                <a:latin typeface="华文宋体" pitchFamily="2" charset="-122"/>
                <a:ea typeface="华文宋体" pitchFamily="2" charset="-122"/>
              </a:rPr>
              <a:t>跨入</a:t>
            </a:r>
            <a:r>
              <a:rPr lang="en-US" altLang="zh-CN" sz="2800" dirty="0">
                <a:latin typeface="华文宋体" pitchFamily="2" charset="-122"/>
                <a:ea typeface="华文宋体" pitchFamily="2" charset="-122"/>
              </a:rPr>
              <a:t>21</a:t>
            </a:r>
            <a:r>
              <a:rPr lang="zh-CN" altLang="zh-CN" sz="2800" dirty="0">
                <a:latin typeface="华文宋体" pitchFamily="2" charset="-122"/>
                <a:ea typeface="华文宋体" pitchFamily="2" charset="-122"/>
              </a:rPr>
              <a:t>世纪，金融风险</a:t>
            </a:r>
            <a:r>
              <a:rPr lang="zh-CN" altLang="zh-CN" sz="2800" dirty="0" smtClean="0">
                <a:latin typeface="华文宋体" pitchFamily="2" charset="-122"/>
                <a:ea typeface="华文宋体" pitchFamily="2" charset="-122"/>
              </a:rPr>
              <a:t>管理开始</a:t>
            </a:r>
            <a:r>
              <a:rPr lang="zh-CN" altLang="zh-CN" sz="2800" dirty="0">
                <a:latin typeface="华文宋体" pitchFamily="2" charset="-122"/>
                <a:ea typeface="华文宋体" pitchFamily="2" charset="-122"/>
              </a:rPr>
              <a:t>渗透金融各个领域，</a:t>
            </a:r>
            <a:r>
              <a:rPr lang="zh-CN" altLang="zh-CN" sz="2800" dirty="0" smtClean="0">
                <a:latin typeface="华文宋体" pitchFamily="2" charset="-122"/>
                <a:ea typeface="华文宋体" pitchFamily="2" charset="-122"/>
              </a:rPr>
              <a:t>随着金融全球化提速</a:t>
            </a:r>
            <a:r>
              <a:rPr lang="zh-CN" altLang="zh-CN" sz="2800" dirty="0">
                <a:latin typeface="华文宋体" pitchFamily="2" charset="-122"/>
                <a:ea typeface="华文宋体" pitchFamily="2" charset="-122"/>
              </a:rPr>
              <a:t>和金融创新产品不断涌现，金融风险管理面临着更大的新挑战</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10.</a:t>
            </a:r>
            <a:r>
              <a:rPr lang="zh-CN" altLang="zh-CN" sz="2800" dirty="0" smtClean="0">
                <a:latin typeface="华文宋体" pitchFamily="2" charset="-122"/>
                <a:ea typeface="华文宋体" pitchFamily="2" charset="-122"/>
              </a:rPr>
              <a:t>纵观历史，在过去短短二十多年中，投资者目睹了一轮又一轮由于内部风险管理匮乏而带来的金融危机和经济衰退，他们对金融风险和风险管理的认识从来没有像现在这样深刻和全面。其中，最为重要的标志性事件包括：</a:t>
            </a:r>
            <a:r>
              <a:rPr lang="zh-CN" altLang="en-US" sz="2800" dirty="0">
                <a:latin typeface="华文宋体" pitchFamily="2" charset="-122"/>
                <a:ea typeface="华文宋体" pitchFamily="2" charset="-122"/>
              </a:rPr>
              <a:t>① 次贷</a:t>
            </a:r>
            <a:r>
              <a:rPr lang="zh-CN" altLang="en-US" sz="2800" dirty="0" smtClean="0">
                <a:latin typeface="华文宋体" pitchFamily="2" charset="-122"/>
                <a:ea typeface="华文宋体" pitchFamily="2" charset="-122"/>
              </a:rPr>
              <a:t>危机；② </a:t>
            </a:r>
            <a:r>
              <a:rPr lang="zh-CN" altLang="en-US" sz="2800" dirty="0">
                <a:latin typeface="华文宋体" pitchFamily="2" charset="-122"/>
                <a:ea typeface="华文宋体" pitchFamily="2" charset="-122"/>
              </a:rPr>
              <a:t>欧债</a:t>
            </a:r>
            <a:r>
              <a:rPr lang="zh-CN" altLang="en-US" sz="2800" dirty="0" smtClean="0">
                <a:latin typeface="华文宋体" pitchFamily="2" charset="-122"/>
                <a:ea typeface="华文宋体" pitchFamily="2" charset="-122"/>
              </a:rPr>
              <a:t>危机；③ </a:t>
            </a:r>
            <a:r>
              <a:rPr lang="zh-CN" altLang="en-US" sz="2800" dirty="0">
                <a:latin typeface="华文宋体" pitchFamily="2" charset="-122"/>
                <a:ea typeface="华文宋体" pitchFamily="2" charset="-122"/>
              </a:rPr>
              <a:t>新冠</a:t>
            </a:r>
            <a:r>
              <a:rPr lang="zh-CN" altLang="en-US" sz="2800" dirty="0" smtClean="0">
                <a:latin typeface="华文宋体" pitchFamily="2" charset="-122"/>
                <a:ea typeface="华文宋体" pitchFamily="2" charset="-122"/>
              </a:rPr>
              <a:t>危机。</a:t>
            </a:r>
            <a:endParaRPr lang="en-US" altLang="zh-CN" sz="2800" dirty="0" smtClean="0">
              <a:latin typeface="华文宋体" pitchFamily="2" charset="-122"/>
              <a:ea typeface="华文宋体" pitchFamily="2" charset="-122"/>
            </a:endParaRPr>
          </a:p>
          <a:p>
            <a:pPr marL="0" indent="0">
              <a:spcBef>
                <a:spcPts val="2400"/>
              </a:spcBef>
              <a:buNone/>
            </a:pPr>
            <a:r>
              <a:rPr lang="zh-CN" altLang="en-US" sz="2800" dirty="0">
                <a:latin typeface="华文宋体" pitchFamily="2" charset="-122"/>
                <a:ea typeface="华文宋体" pitchFamily="2" charset="-122"/>
              </a:rPr>
              <a:t>       可见，</a:t>
            </a:r>
            <a:r>
              <a:rPr lang="zh-CN" altLang="zh-CN" sz="2800" dirty="0">
                <a:latin typeface="华文宋体" pitchFamily="2" charset="-122"/>
                <a:ea typeface="华文宋体" pitchFamily="2" charset="-122"/>
              </a:rPr>
              <a:t>正确度量金融风险是确保能够有效管理风险的前提和基础</a:t>
            </a:r>
            <a:r>
              <a:rPr lang="zh-CN" altLang="en-US" sz="2800" dirty="0">
                <a:latin typeface="华文宋体" pitchFamily="2" charset="-122"/>
                <a:ea typeface="华文宋体" pitchFamily="2" charset="-122"/>
              </a:rPr>
              <a:t>；而</a:t>
            </a:r>
            <a:r>
              <a:rPr lang="zh-CN" altLang="zh-CN" sz="2800" dirty="0">
                <a:latin typeface="华文宋体" pitchFamily="2" charset="-122"/>
                <a:ea typeface="华文宋体" pitchFamily="2" charset="-122"/>
              </a:rPr>
              <a:t>金融风险度量技术直接决定金融风险管理的水平，没有准确可靠的金融风险度量方法就难有高超的金融风险管理水平。</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49551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30467" y="76470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a:spcBef>
                <a:spcPts val="2400"/>
              </a:spcBef>
            </a:pPr>
            <a:r>
              <a:rPr lang="zh-CN" altLang="zh-CN" sz="2800" dirty="0"/>
              <a:t>金融风险管理的出现与发展主要得益于如下三方面的原因</a:t>
            </a:r>
            <a:r>
              <a:rPr lang="zh-CN" altLang="zh-CN" sz="2800" dirty="0" smtClean="0"/>
              <a:t>：</a:t>
            </a:r>
            <a:endParaRPr lang="en-US" altLang="zh-CN" sz="2800" dirty="0" smtClean="0"/>
          </a:p>
          <a:p>
            <a:pPr>
              <a:spcBef>
                <a:spcPts val="2400"/>
              </a:spcBef>
            </a:pPr>
            <a:r>
              <a:rPr lang="zh-CN" altLang="zh-CN" sz="2800" dirty="0" smtClean="0"/>
              <a:t>一</a:t>
            </a:r>
            <a:r>
              <a:rPr lang="zh-CN" altLang="zh-CN" sz="2800" dirty="0"/>
              <a:t>是，金融风险管理是市场需求催生的时代产物，其出现是为了规避或者消除投资存在的不确定性。</a:t>
            </a:r>
          </a:p>
          <a:p>
            <a:pPr>
              <a:spcBef>
                <a:spcPts val="2400"/>
              </a:spcBef>
            </a:pPr>
            <a:r>
              <a:rPr lang="zh-CN" altLang="zh-CN" sz="2800" dirty="0"/>
              <a:t>二是，现代金融学的产生为金融风险管理的发展</a:t>
            </a:r>
            <a:r>
              <a:rPr lang="zh-CN" altLang="zh-CN" sz="2800" dirty="0" smtClean="0"/>
              <a:t>奠定坚实</a:t>
            </a:r>
            <a:r>
              <a:rPr lang="zh-CN" altLang="zh-CN" sz="2800" dirty="0"/>
              <a:t>的理论基础，特别是，投资组合理论、资本资产定价模型、</a:t>
            </a:r>
            <a:r>
              <a:rPr lang="en-US" altLang="zh-CN" sz="2800" dirty="0"/>
              <a:t>BS</a:t>
            </a:r>
            <a:r>
              <a:rPr lang="zh-CN" altLang="zh-CN" sz="2800" dirty="0"/>
              <a:t>期权定价公式的提出等等，都为投资组合的风险对冲、期货风险对冲以及期权风险对冲提供了重要的理论指导，也为投资组合的构建与优化提供了重要的方法论支持</a:t>
            </a:r>
            <a:r>
              <a:rPr lang="zh-CN" altLang="zh-CN" sz="2800" dirty="0" smtClean="0"/>
              <a:t>。</a:t>
            </a:r>
            <a:endParaRPr lang="en-US" altLang="zh-CN" sz="2800" dirty="0" smtClean="0"/>
          </a:p>
          <a:p>
            <a:pPr>
              <a:spcBef>
                <a:spcPts val="2400"/>
              </a:spcBef>
            </a:pPr>
            <a:r>
              <a:rPr lang="zh-CN" altLang="zh-CN" sz="2800" dirty="0" smtClean="0"/>
              <a:t>三</a:t>
            </a:r>
            <a:r>
              <a:rPr lang="zh-CN" altLang="zh-CN" sz="2800" dirty="0"/>
              <a:t>是，计算机软件和硬件技术的快速发展，为金融风险管理提供了重要的技术保障。</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（三）金融风险管理产生的原因</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3649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015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二、金融风险定义及分类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00125409"/>
      </p:ext>
    </p:extLst>
  </p:cSld>
  <p:clrMapOvr>
    <a:masterClrMapping/>
  </p:clrMapOvr>
  <p:transition spd="slow" advClick="0" advTm="334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  </a:t>
            </a:r>
            <a:r>
              <a:rPr lang="en-US" altLang="zh-CN" b="1" dirty="0" smtClean="0">
                <a:latin typeface="华文宋体" pitchFamily="2" charset="-122"/>
                <a:ea typeface="华文宋体" pitchFamily="2" charset="-122"/>
              </a:rPr>
              <a:t> </a:t>
            </a:r>
            <a:r>
              <a:rPr lang="zh-CN" altLang="en-US" b="1" dirty="0" smtClean="0">
                <a:solidFill>
                  <a:schemeClr val="tx2"/>
                </a:solidFill>
                <a:latin typeface="华文宋体" pitchFamily="2" charset="-122"/>
                <a:ea typeface="华文宋体" pitchFamily="2" charset="-122"/>
              </a:rPr>
              <a:t>风险</a:t>
            </a:r>
            <a:r>
              <a:rPr lang="en-US" altLang="zh-CN" b="1" dirty="0" smtClean="0">
                <a:latin typeface="华文宋体" pitchFamily="2" charset="-122"/>
                <a:ea typeface="华文宋体" pitchFamily="2" charset="-122"/>
              </a:rPr>
              <a:t>(Risk)</a:t>
            </a:r>
            <a:r>
              <a:rPr lang="zh-CN" altLang="en-US" dirty="0" smtClean="0">
                <a:latin typeface="华文宋体" pitchFamily="2" charset="-122"/>
                <a:ea typeface="华文宋体" pitchFamily="2" charset="-122"/>
              </a:rPr>
              <a:t>是指未来收益的不确定性。</a:t>
            </a:r>
          </a:p>
          <a:p>
            <a:pPr marL="514350" indent="-514350" eaLnBrk="1" hangingPunct="1">
              <a:lnSpc>
                <a:spcPct val="150000"/>
              </a:lnSpc>
              <a:buFont typeface="Wingdings" pitchFamily="2" charset="2"/>
              <a:buAutoNum type="arabicPeriod" startAt="2"/>
            </a:pPr>
            <a:r>
              <a:rPr lang="zh-CN" altLang="en-US" b="1" dirty="0" smtClean="0">
                <a:solidFill>
                  <a:schemeClr val="tx2"/>
                </a:solidFill>
                <a:latin typeface="华文宋体" pitchFamily="2" charset="-122"/>
                <a:ea typeface="华文宋体" pitchFamily="2" charset="-122"/>
              </a:rPr>
              <a:t>金融风险</a:t>
            </a:r>
            <a:r>
              <a:rPr lang="en-US" altLang="zh-CN" b="1" dirty="0" smtClean="0">
                <a:latin typeface="华文宋体" pitchFamily="2" charset="-122"/>
                <a:ea typeface="华文宋体" pitchFamily="2" charset="-122"/>
              </a:rPr>
              <a:t>(Financial Risk)</a:t>
            </a:r>
            <a:r>
              <a:rPr lang="zh-CN" altLang="en-US" dirty="0" smtClean="0">
                <a:latin typeface="华文宋体" pitchFamily="2" charset="-122"/>
                <a:ea typeface="华文宋体" pitchFamily="2" charset="-122"/>
              </a:rPr>
              <a:t>是指金融变量的变动所引起的资产组合未来收益的不确定性。</a:t>
            </a:r>
            <a:endParaRPr lang="en-US" altLang="zh-CN" dirty="0" smtClean="0">
              <a:latin typeface="华文宋体" pitchFamily="2" charset="-122"/>
              <a:ea typeface="华文宋体" pitchFamily="2" charset="-122"/>
            </a:endParaRPr>
          </a:p>
          <a:p>
            <a:pPr marL="514350" indent="-514350" eaLnBrk="1" hangingPunct="1">
              <a:lnSpc>
                <a:spcPct val="150000"/>
              </a:lnSpc>
              <a:buFont typeface="Wingdings" pitchFamily="2" charset="2"/>
              <a:buAutoNum type="arabicPeriod" startAt="2"/>
            </a:pPr>
            <a:r>
              <a:rPr lang="zh-CN" altLang="zh-CN" dirty="0">
                <a:latin typeface="华文宋体" pitchFamily="2" charset="-122"/>
                <a:ea typeface="华文宋体" pitchFamily="2" charset="-122"/>
              </a:rPr>
              <a:t>金融风险的</a:t>
            </a:r>
            <a:r>
              <a:rPr lang="zh-CN" altLang="zh-CN" dirty="0"/>
              <a:t>基本</a:t>
            </a:r>
            <a:r>
              <a:rPr lang="zh-CN" altLang="zh-CN" dirty="0" smtClean="0"/>
              <a:t>特征：</a:t>
            </a:r>
            <a:r>
              <a:rPr lang="zh-CN" altLang="zh-CN" dirty="0"/>
              <a:t>① </a:t>
            </a:r>
            <a:r>
              <a:rPr lang="zh-CN" altLang="zh-CN" dirty="0" smtClean="0"/>
              <a:t>不确定性</a:t>
            </a:r>
            <a:r>
              <a:rPr lang="zh-CN" altLang="en-US" dirty="0" smtClean="0"/>
              <a:t>。</a:t>
            </a:r>
            <a:r>
              <a:rPr lang="zh-CN" altLang="zh-CN" dirty="0" smtClean="0"/>
              <a:t>② </a:t>
            </a:r>
            <a:r>
              <a:rPr lang="zh-CN" altLang="zh-CN" dirty="0"/>
              <a:t>普遍性</a:t>
            </a:r>
            <a:r>
              <a:rPr lang="zh-CN" altLang="zh-CN" dirty="0" smtClean="0"/>
              <a:t>。③ </a:t>
            </a:r>
            <a:r>
              <a:rPr lang="zh-CN" altLang="zh-CN" dirty="0"/>
              <a:t>隐蔽性</a:t>
            </a:r>
            <a:r>
              <a:rPr lang="zh-CN" altLang="zh-CN" dirty="0" smtClean="0"/>
              <a:t>。④ </a:t>
            </a:r>
            <a:r>
              <a:rPr lang="zh-CN" altLang="zh-CN" dirty="0"/>
              <a:t>传染性</a:t>
            </a:r>
            <a:r>
              <a:rPr lang="zh-CN" altLang="zh-CN" dirty="0" smtClean="0"/>
              <a:t>。⑤ </a:t>
            </a:r>
            <a:r>
              <a:rPr lang="zh-CN" altLang="zh-CN" dirty="0"/>
              <a:t>不可消除性</a:t>
            </a:r>
            <a:r>
              <a:rPr lang="zh-CN" altLang="zh-CN" dirty="0" smtClean="0"/>
              <a:t>。⑥</a:t>
            </a:r>
            <a:r>
              <a:rPr lang="zh-CN" altLang="zh-CN" dirty="0"/>
              <a:t>周期性</a:t>
            </a:r>
            <a:r>
              <a:rPr lang="zh-CN" altLang="zh-CN" dirty="0" smtClean="0"/>
              <a:t>。⑦ </a:t>
            </a:r>
            <a:r>
              <a:rPr lang="zh-CN" altLang="zh-CN" dirty="0"/>
              <a:t>可测性</a:t>
            </a:r>
            <a:r>
              <a:rPr lang="zh-CN" altLang="zh-CN" dirty="0" smtClean="0"/>
              <a:t>。⑧ </a:t>
            </a:r>
            <a:r>
              <a:rPr lang="zh-CN" altLang="zh-CN" dirty="0"/>
              <a:t>可控性。</a:t>
            </a:r>
          </a:p>
          <a:p>
            <a:pPr eaLnBrk="1" hangingPunct="1">
              <a:lnSpc>
                <a:spcPct val="150000"/>
              </a:lnSpc>
              <a:buFont typeface="Wingdings" pitchFamily="2" charset="2"/>
              <a:buNone/>
            </a:pPr>
            <a:endParaRPr lang="zh-CN" altLang="en-US" dirty="0" smtClean="0">
              <a:latin typeface="华文宋体" pitchFamily="2" charset="-122"/>
              <a:ea typeface="华文宋体" pitchFamily="2" charset="-122"/>
            </a:endParaRP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（一）金融风险的概念</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3701452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44947" y="148478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1. </a:t>
            </a:r>
            <a:r>
              <a:rPr lang="zh-CN" altLang="en-US" dirty="0" smtClean="0">
                <a:latin typeface="华文宋体" pitchFamily="2" charset="-122"/>
                <a:ea typeface="华文宋体" pitchFamily="2" charset="-122"/>
              </a:rPr>
              <a:t>未来收益有可能受金融变量变动影响的那部分资产组合的资金头寸称为</a:t>
            </a:r>
            <a:r>
              <a:rPr lang="zh-CN" altLang="en-US" b="1" dirty="0" smtClean="0">
                <a:solidFill>
                  <a:schemeClr val="tx2"/>
                </a:solidFill>
                <a:latin typeface="华文宋体" pitchFamily="2" charset="-122"/>
                <a:ea typeface="华文宋体" pitchFamily="2" charset="-122"/>
              </a:rPr>
              <a:t>风险暴露</a:t>
            </a:r>
            <a:r>
              <a:rPr lang="en-US" altLang="zh-CN" b="1" dirty="0" smtClean="0">
                <a:latin typeface="华文宋体" pitchFamily="2" charset="-122"/>
                <a:ea typeface="华文宋体" pitchFamily="2" charset="-122"/>
              </a:rPr>
              <a:t>(Risk Exposure)</a:t>
            </a:r>
            <a:r>
              <a:rPr lang="zh-CN" altLang="en-US" dirty="0" smtClean="0">
                <a:latin typeface="华文宋体" pitchFamily="2" charset="-122"/>
                <a:ea typeface="华文宋体" pitchFamily="2" charset="-122"/>
              </a:rPr>
              <a:t>。</a:t>
            </a: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2. </a:t>
            </a:r>
            <a:r>
              <a:rPr lang="zh-CN" altLang="en-US" dirty="0" smtClean="0">
                <a:latin typeface="华文宋体" pitchFamily="2" charset="-122"/>
                <a:ea typeface="华文宋体" pitchFamily="2" charset="-122"/>
              </a:rPr>
              <a:t>金融风险来源于风险暴露以及影响资产组合未来收益的金融变量变动的不确定性。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3. </a:t>
            </a:r>
            <a:r>
              <a:rPr lang="zh-CN" altLang="en-US" dirty="0" smtClean="0">
                <a:latin typeface="华文宋体" pitchFamily="2" charset="-122"/>
                <a:ea typeface="华文宋体" pitchFamily="2" charset="-122"/>
              </a:rPr>
              <a:t>不确定性是金融风险的根源，不确定性越大，风险也就越大。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外在风险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系统性风险    （不可对冲）</a:t>
            </a:r>
            <a:endParaRPr lang="en-US" altLang="zh-CN" b="1"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内在风险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非系统性风险（可对冲）</a:t>
            </a:r>
          </a:p>
        </p:txBody>
      </p:sp>
      <p:sp>
        <p:nvSpPr>
          <p:cNvPr id="30723" name="Rectangle 2"/>
          <p:cNvSpPr>
            <a:spLocks noGrp="1" noChangeArrowheads="1"/>
          </p:cNvSpPr>
          <p:nvPr>
            <p:ph type="title"/>
          </p:nvPr>
        </p:nvSpPr>
        <p:spPr bwMode="auto">
          <a:xfrm>
            <a:off x="44947" y="692696"/>
            <a:ext cx="6394068" cy="712788"/>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（二）金融风险的来源分析 </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577695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
        <p:nvSpPr>
          <p:cNvPr id="31749" name="Rectangle 48"/>
          <p:cNvSpPr>
            <a:spLocks noGrp="1" noChangeArrowheads="1"/>
          </p:cNvSpPr>
          <p:nvPr/>
        </p:nvSpPr>
        <p:spPr bwMode="auto">
          <a:xfrm>
            <a:off x="217779" y="1196752"/>
            <a:ext cx="119533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1.	</a:t>
            </a:r>
            <a:r>
              <a:rPr lang="zh-CN" altLang="en-US" sz="2700" b="1" dirty="0">
                <a:latin typeface="华文宋体" pitchFamily="2" charset="-122"/>
                <a:ea typeface="华文宋体" pitchFamily="2" charset="-122"/>
              </a:rPr>
              <a:t>系统风险</a:t>
            </a:r>
            <a:r>
              <a:rPr lang="en-US" altLang="zh-CN" sz="2700" b="1" dirty="0">
                <a:latin typeface="华文宋体" pitchFamily="2" charset="-122"/>
                <a:ea typeface="华文宋体" pitchFamily="2" charset="-122"/>
              </a:rPr>
              <a:t>(Systematic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由影响整个金融市场的风险因素引起，使所有经济主体都共同面临的未来收益的不确定性。</a:t>
            </a:r>
          </a:p>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2.	</a:t>
            </a:r>
            <a:r>
              <a:rPr lang="zh-CN" altLang="en-US" sz="2700" b="1" dirty="0">
                <a:latin typeface="华文宋体" pitchFamily="2" charset="-122"/>
                <a:ea typeface="华文宋体" pitchFamily="2" charset="-122"/>
              </a:rPr>
              <a:t>非系统风险</a:t>
            </a:r>
            <a:r>
              <a:rPr lang="en-US" altLang="zh-CN" sz="2700" b="1" dirty="0">
                <a:latin typeface="华文宋体" pitchFamily="2" charset="-122"/>
                <a:ea typeface="华文宋体" pitchFamily="2" charset="-122"/>
              </a:rPr>
              <a:t>(Nonsystematic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仅由与特定公司或行业相关的风险因素引起，使该公司或行业自身面临的未来收益的不确定性。 </a:t>
            </a:r>
          </a:p>
          <a:p>
            <a:pPr marL="506413" indent="-506413">
              <a:spcBef>
                <a:spcPts val="400"/>
              </a:spcBef>
              <a:buClr>
                <a:schemeClr val="accent1"/>
              </a:buClr>
              <a:buSzPct val="68000"/>
            </a:pPr>
            <a:endParaRPr lang="en-US" altLang="zh-CN" sz="2700" dirty="0">
              <a:latin typeface="华文宋体" pitchFamily="2" charset="-122"/>
              <a:ea typeface="华文宋体" pitchFamily="2" charset="-122"/>
            </a:endParaRPr>
          </a:p>
        </p:txBody>
      </p:sp>
      <p:sp>
        <p:nvSpPr>
          <p:cNvPr id="19459" name="Rectangle 2"/>
          <p:cNvSpPr>
            <a:spLocks noGrp="1" noChangeArrowheads="1"/>
          </p:cNvSpPr>
          <p:nvPr/>
        </p:nvSpPr>
        <p:spPr>
          <a:xfrm>
            <a:off x="60642" y="54868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（一）按照能否分散分类 </a:t>
            </a:r>
          </a:p>
        </p:txBody>
      </p:sp>
      <p:sp>
        <p:nvSpPr>
          <p:cNvPr id="2" name="矩形 1"/>
          <p:cNvSpPr/>
          <p:nvPr/>
        </p:nvSpPr>
        <p:spPr>
          <a:xfrm>
            <a:off x="239453" y="4510184"/>
            <a:ext cx="11931654" cy="1953996"/>
          </a:xfrm>
          <a:prstGeom prst="rect">
            <a:avLst/>
          </a:prstGeom>
        </p:spPr>
        <p:txBody>
          <a:bodyPr wrap="square">
            <a:spAutoFit/>
          </a:bodyPr>
          <a:lstStyle/>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1. 会计风险(Accounting Risk)：可从经济实体的财务报表中反映出来的风险。</a:t>
            </a:r>
          </a:p>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2. 经济风险(Economic Risk)：在经济领域中，由于相关经济因素的变动、决策失误等原因导致的产量变动或价格变动所带来损失的可能性。</a:t>
            </a:r>
          </a:p>
        </p:txBody>
      </p:sp>
      <p:sp>
        <p:nvSpPr>
          <p:cNvPr id="8" name="Rectangle 2"/>
          <p:cNvSpPr>
            <a:spLocks noGrp="1" noChangeArrowheads="1"/>
          </p:cNvSpPr>
          <p:nvPr/>
        </p:nvSpPr>
        <p:spPr>
          <a:xfrm>
            <a:off x="86836" y="378904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（二）按照会计标准分类  </a:t>
            </a:r>
          </a:p>
        </p:txBody>
      </p:sp>
    </p:spTree>
    <p:extLst>
      <p:ext uri="{BB962C8B-B14F-4D97-AF65-F5344CB8AC3E}">
        <p14:creationId xmlns:p14="http://schemas.microsoft.com/office/powerpoint/2010/main" val="13904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8"/>
          <p:cNvSpPr>
            <a:spLocks noGrp="1" noChangeArrowheads="1"/>
          </p:cNvSpPr>
          <p:nvPr/>
        </p:nvSpPr>
        <p:spPr bwMode="auto">
          <a:xfrm>
            <a:off x="188963" y="1844824"/>
            <a:ext cx="1166529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endParaRPr lang="zh-CN" altLang="zh-CN" sz="2700" dirty="0">
              <a:latin typeface="华文宋体" pitchFamily="2" charset="-122"/>
              <a:ea typeface="华文宋体" pitchFamily="2" charset="-122"/>
            </a:endParaRPr>
          </a:p>
        </p:txBody>
      </p:sp>
      <p:sp>
        <p:nvSpPr>
          <p:cNvPr id="6"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2" name="矩形 1"/>
          <p:cNvSpPr/>
          <p:nvPr/>
        </p:nvSpPr>
        <p:spPr>
          <a:xfrm>
            <a:off x="188963" y="1405801"/>
            <a:ext cx="11696800" cy="5386090"/>
          </a:xfrm>
          <a:prstGeom prst="rect">
            <a:avLst/>
          </a:prstGeom>
        </p:spPr>
        <p:txBody>
          <a:bodyPr wrap="square">
            <a:spAutoFit/>
          </a:bodyPr>
          <a:lstStyle/>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1.	市场风险</a:t>
            </a:r>
            <a:r>
              <a:rPr lang="zh-CN" altLang="zh-CN" sz="2700" b="1" dirty="0" smtClean="0">
                <a:latin typeface="华文宋体" pitchFamily="2" charset="-122"/>
                <a:ea typeface="华文宋体" pitchFamily="2" charset="-122"/>
                <a:sym typeface="等线" pitchFamily="2" charset="-122"/>
              </a:rPr>
              <a:t>（</a:t>
            </a:r>
            <a:r>
              <a:rPr lang="zh-CN" altLang="zh-CN" sz="2700" b="1" dirty="0">
                <a:latin typeface="华文宋体" pitchFamily="2" charset="-122"/>
                <a:ea typeface="华文宋体" pitchFamily="2" charset="-122"/>
                <a:sym typeface="等线" pitchFamily="2" charset="-122"/>
              </a:rPr>
              <a:t>Financial Market Risk）</a:t>
            </a:r>
            <a:r>
              <a:rPr lang="zh-CN" altLang="zh-CN" sz="2700" dirty="0">
                <a:latin typeface="华文宋体" pitchFamily="2" charset="-122"/>
                <a:ea typeface="华文宋体" pitchFamily="2" charset="-122"/>
                <a:sym typeface="等线" pitchFamily="2" charset="-122"/>
              </a:rPr>
              <a:t>是指由于金融市场变量的变化或波动而引起的资产组合未来收益的</a:t>
            </a:r>
            <a:r>
              <a:rPr lang="zh-CN" altLang="zh-CN" sz="2700" dirty="0" smtClean="0">
                <a:latin typeface="华文宋体" pitchFamily="2" charset="-122"/>
                <a:ea typeface="华文宋体" pitchFamily="2" charset="-122"/>
                <a:sym typeface="等线" pitchFamily="2" charset="-122"/>
              </a:rPr>
              <a:t>不确定性</a:t>
            </a:r>
            <a:r>
              <a:rPr lang="zh-CN" altLang="en-US" sz="2700" b="1" dirty="0" smtClean="0">
                <a:solidFill>
                  <a:srgbClr val="FF0000"/>
                </a:solidFill>
                <a:latin typeface="华文宋体" pitchFamily="2" charset="-122"/>
                <a:ea typeface="华文宋体" pitchFamily="2" charset="-122"/>
              </a:rPr>
              <a:t> </a:t>
            </a:r>
            <a:r>
              <a:rPr lang="zh-CN" altLang="en-US" sz="2700" b="1" dirty="0">
                <a:solidFill>
                  <a:srgbClr val="FF0000"/>
                </a:solidFill>
                <a:latin typeface="华文宋体" pitchFamily="2" charset="-122"/>
                <a:ea typeface="华文宋体" pitchFamily="2" charset="-122"/>
              </a:rPr>
              <a:t>（风险对</a:t>
            </a:r>
            <a:r>
              <a:rPr lang="zh-CN" altLang="en-US" sz="2700" b="1" dirty="0" smtClean="0">
                <a:solidFill>
                  <a:srgbClr val="FF0000"/>
                </a:solidFill>
                <a:latin typeface="华文宋体" pitchFamily="2" charset="-122"/>
                <a:ea typeface="华文宋体" pitchFamily="2" charset="-122"/>
              </a:rPr>
              <a:t>冲）</a:t>
            </a:r>
            <a:r>
              <a:rPr lang="zh-CN" altLang="zh-CN" sz="2700" dirty="0" smtClean="0">
                <a:latin typeface="华文宋体" pitchFamily="2" charset="-122"/>
                <a:ea typeface="华文宋体" pitchFamily="2" charset="-122"/>
                <a:sym typeface="等线" pitchFamily="2" charset="-122"/>
              </a:rPr>
              <a:t>。</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2</a:t>
            </a:r>
            <a:r>
              <a:rPr lang="zh-CN" altLang="zh-CN" sz="2700" b="1" dirty="0">
                <a:solidFill>
                  <a:srgbClr val="FF0000"/>
                </a:solidFill>
                <a:latin typeface="华文宋体" pitchFamily="2" charset="-122"/>
                <a:ea typeface="华文宋体" pitchFamily="2" charset="-122"/>
              </a:rPr>
              <a:t>.</a:t>
            </a:r>
            <a:r>
              <a:rPr lang="en-US" altLang="zh-CN" sz="2700" b="1" dirty="0">
                <a:solidFill>
                  <a:srgbClr val="FF0000"/>
                </a:solidFill>
                <a:latin typeface="华文宋体" pitchFamily="2" charset="-122"/>
                <a:ea typeface="华文宋体" pitchFamily="2" charset="-122"/>
              </a:rPr>
              <a:t> </a:t>
            </a:r>
            <a:r>
              <a:rPr lang="zh-CN" altLang="zh-CN" sz="2700" b="1" dirty="0">
                <a:solidFill>
                  <a:srgbClr val="FF0000"/>
                </a:solidFill>
                <a:latin typeface="华文宋体" pitchFamily="2" charset="-122"/>
                <a:ea typeface="华文宋体" pitchFamily="2" charset="-122"/>
              </a:rPr>
              <a:t>信用</a:t>
            </a:r>
            <a:r>
              <a:rPr lang="zh-CN" altLang="zh-CN" sz="2700" b="1" dirty="0" smtClean="0">
                <a:solidFill>
                  <a:srgbClr val="FF0000"/>
                </a:solidFill>
                <a:latin typeface="华文宋体" pitchFamily="2" charset="-122"/>
                <a:ea typeface="华文宋体" pitchFamily="2" charset="-122"/>
              </a:rPr>
              <a:t>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3.</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操作</a:t>
            </a:r>
            <a:r>
              <a:rPr lang="zh-CN" altLang="zh-CN" sz="2700" b="1" dirty="0">
                <a:solidFill>
                  <a:srgbClr val="FF0000"/>
                </a:solidFill>
                <a:latin typeface="华文宋体" pitchFamily="2" charset="-122"/>
                <a:ea typeface="华文宋体" pitchFamily="2" charset="-122"/>
              </a:rPr>
              <a:t>风险</a:t>
            </a:r>
            <a:r>
              <a:rPr lang="en-US" altLang="zh-CN" sz="2700" b="1" dirty="0">
                <a:solidFill>
                  <a:srgbClr val="FF0000"/>
                </a:solidFill>
                <a:latin typeface="华文宋体" pitchFamily="2" charset="-122"/>
                <a:ea typeface="华文宋体" pitchFamily="2" charset="-122"/>
              </a:rPr>
              <a:t>        </a:t>
            </a:r>
            <a:r>
              <a:rPr lang="en-US" altLang="zh-CN" sz="2700" b="1" dirty="0" smtClean="0">
                <a:solidFill>
                  <a:srgbClr val="FF0000"/>
                </a:solidFill>
                <a:latin typeface="华文宋体" pitchFamily="2" charset="-122"/>
                <a:ea typeface="华文宋体" pitchFamily="2" charset="-122"/>
              </a:rPr>
              <a:t>  </a:t>
            </a: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4.	</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流动性风险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5.</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经营风险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6.</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国家风险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7.</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关联风险</a:t>
            </a:r>
            <a:endParaRPr lang="zh-CN" altLang="zh-CN" sz="2700" dirty="0">
              <a:latin typeface="华文宋体" pitchFamily="2" charset="-122"/>
              <a:ea typeface="华文宋体" pitchFamily="2" charset="-122"/>
            </a:endParaRPr>
          </a:p>
        </p:txBody>
      </p:sp>
      <p:sp>
        <p:nvSpPr>
          <p:cNvPr id="3" name="椭圆形标注 2"/>
          <p:cNvSpPr/>
          <p:nvPr/>
        </p:nvSpPr>
        <p:spPr>
          <a:xfrm>
            <a:off x="3861371" y="4018432"/>
            <a:ext cx="8064896" cy="2426498"/>
          </a:xfrm>
          <a:prstGeom prst="wedgeEllipseCallout">
            <a:avLst>
              <a:gd name="adj1" fmla="val -62380"/>
              <a:gd name="adj2" fmla="val -106420"/>
            </a:avLst>
          </a:prstGeom>
          <a:solidFill>
            <a:srgbClr val="FFFF00">
              <a:alpha val="31000"/>
            </a:srgb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zh-CN" altLang="en-US" sz="4400" dirty="0" smtClean="0">
                <a:solidFill>
                  <a:schemeClr val="tx1"/>
                </a:solidFill>
                <a:latin typeface="Times" pitchFamily="18" charset="0"/>
              </a:rPr>
              <a:t>本课程重点讲解内容</a:t>
            </a:r>
            <a:endParaRPr lang="en-US" altLang="zh-CN" sz="4400" dirty="0" smtClean="0">
              <a:solidFill>
                <a:schemeClr val="tx1"/>
              </a:solidFill>
              <a:latin typeface="Times" pitchFamily="18" charset="0"/>
            </a:endParaRPr>
          </a:p>
          <a:p>
            <a:pPr algn="ctr">
              <a:spcBef>
                <a:spcPts val="0"/>
              </a:spcBef>
            </a:pPr>
            <a:r>
              <a:rPr lang="en-US" altLang="zh-CN" sz="4400" dirty="0" smtClean="0">
                <a:solidFill>
                  <a:schemeClr val="tx1"/>
                </a:solidFill>
                <a:latin typeface="Times" pitchFamily="18" charset="0"/>
              </a:rPr>
              <a:t>(</a:t>
            </a:r>
            <a:r>
              <a:rPr lang="zh-CN" altLang="en-US" sz="4400" dirty="0" smtClean="0">
                <a:solidFill>
                  <a:schemeClr val="tx1"/>
                </a:solidFill>
                <a:latin typeface="Times" pitchFamily="18" charset="0"/>
              </a:rPr>
              <a:t>包括债券、股票、期货、期权风险对冲</a:t>
            </a:r>
            <a:r>
              <a:rPr lang="en-US" altLang="zh-CN" sz="4400" dirty="0" smtClean="0">
                <a:solidFill>
                  <a:schemeClr val="tx1"/>
                </a:solidFill>
                <a:latin typeface="Times" pitchFamily="18" charset="0"/>
              </a:rPr>
              <a:t>)</a:t>
            </a:r>
            <a:endParaRPr lang="zh-CN" altLang="en-US" sz="4400" dirty="0">
              <a:solidFill>
                <a:schemeClr val="tx1"/>
              </a:solidFill>
              <a:latin typeface="Times" pitchFamily="18" charset="0"/>
            </a:endParaRPr>
          </a:p>
        </p:txBody>
      </p:sp>
      <p:sp>
        <p:nvSpPr>
          <p:cNvPr id="11" name="圆角矩形 7">
            <a:extLst>
              <a:ext uri="{FF2B5EF4-FFF2-40B4-BE49-F238E27FC236}">
                <a16:creationId xmlns:a16="http://schemas.microsoft.com/office/drawing/2014/main" xmlns="" id="{FD9A9F63-6DD3-48BA-823D-1359849694A6}"/>
              </a:ext>
            </a:extLst>
          </p:cNvPr>
          <p:cNvSpPr/>
          <p:nvPr/>
        </p:nvSpPr>
        <p:spPr>
          <a:xfrm>
            <a:off x="6021611" y="2924944"/>
            <a:ext cx="3549015" cy="734633"/>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3600" b="1" dirty="0" smtClean="0"/>
              <a:t>量化投资视角</a:t>
            </a:r>
            <a:endParaRPr kumimoji="1" lang="zh-CN" altLang="en-US" sz="3600" b="1" dirty="0"/>
          </a:p>
        </p:txBody>
      </p:sp>
      <p:sp>
        <p:nvSpPr>
          <p:cNvPr id="13" name="下箭头 12"/>
          <p:cNvSpPr/>
          <p:nvPr/>
        </p:nvSpPr>
        <p:spPr>
          <a:xfrm>
            <a:off x="7465450" y="3659577"/>
            <a:ext cx="576064" cy="358855"/>
          </a:xfrm>
          <a:prstGeom prst="downArrow">
            <a:avLst/>
          </a:prstGeom>
          <a:solidFill>
            <a:schemeClr val="accent4">
              <a:alpha val="9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3344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8"/>
          <p:cNvSpPr>
            <a:spLocks noGrp="1" noChangeArrowheads="1"/>
          </p:cNvSpPr>
          <p:nvPr/>
        </p:nvSpPr>
        <p:spPr bwMode="auto">
          <a:xfrm>
            <a:off x="116955" y="404664"/>
            <a:ext cx="11871979"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endParaRPr lang="zh-CN" altLang="zh-CN" sz="1000" dirty="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zh-CN" altLang="zh-CN" sz="2700" b="1" dirty="0" smtClean="0">
                <a:latin typeface="华文宋体" pitchFamily="2" charset="-122"/>
                <a:ea typeface="华文宋体" pitchFamily="2" charset="-122"/>
              </a:rPr>
              <a:t>金融市场</a:t>
            </a:r>
            <a:r>
              <a:rPr lang="zh-CN" altLang="zh-CN" sz="2700" b="1" dirty="0">
                <a:latin typeface="华文宋体" pitchFamily="2" charset="-122"/>
                <a:ea typeface="华文宋体" pitchFamily="2" charset="-122"/>
              </a:rPr>
              <a:t>变量(也称市场风险因子，Market Risk Factor)</a:t>
            </a:r>
            <a:r>
              <a:rPr lang="zh-CN" altLang="zh-CN" sz="2700" dirty="0">
                <a:latin typeface="华文宋体" pitchFamily="2" charset="-122"/>
                <a:ea typeface="华文宋体" pitchFamily="2" charset="-122"/>
              </a:rPr>
              <a:t>，主要包含股票价格、汇率、利率以及衍生品价格等。所以，金融市场风险也常被称为</a:t>
            </a:r>
            <a:r>
              <a:rPr lang="zh-CN" altLang="zh-CN" sz="2700" b="1" dirty="0">
                <a:latin typeface="华文宋体" pitchFamily="2" charset="-122"/>
                <a:ea typeface="华文宋体" pitchFamily="2" charset="-122"/>
              </a:rPr>
              <a:t>金融资产价格风险(Price Risk of Financial Assets)</a:t>
            </a:r>
            <a:r>
              <a:rPr lang="zh-CN" altLang="zh-CN" sz="2700" dirty="0">
                <a:latin typeface="华文宋体" pitchFamily="2" charset="-122"/>
                <a:ea typeface="华文宋体" pitchFamily="2" charset="-122"/>
              </a:rPr>
              <a:t>，本课程简称</a:t>
            </a:r>
            <a:r>
              <a:rPr lang="zh-CN" altLang="zh-CN" sz="2700" b="1" dirty="0">
                <a:latin typeface="华文宋体" pitchFamily="2" charset="-122"/>
                <a:ea typeface="华文宋体" pitchFamily="2" charset="-122"/>
              </a:rPr>
              <a:t>市场风险</a:t>
            </a:r>
            <a:r>
              <a:rPr lang="zh-CN" altLang="zh-CN" sz="2700" dirty="0">
                <a:latin typeface="华文宋体" pitchFamily="2" charset="-122"/>
                <a:ea typeface="华文宋体" pitchFamily="2" charset="-122"/>
              </a:rPr>
              <a:t>。</a:t>
            </a:r>
          </a:p>
        </p:txBody>
      </p:sp>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7" name="Rectangle 3"/>
          <p:cNvSpPr>
            <a:spLocks noGrp="1" noChangeArrowheads="1"/>
          </p:cNvSpPr>
          <p:nvPr/>
        </p:nvSpPr>
        <p:spPr bwMode="auto">
          <a:xfrm>
            <a:off x="292304" y="2924944"/>
            <a:ext cx="1152128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42925" indent="-542925">
              <a:spcBef>
                <a:spcPts val="400"/>
              </a:spcBef>
              <a:buClr>
                <a:schemeClr val="accent1"/>
              </a:buClr>
              <a:buSzPct val="68000"/>
            </a:pPr>
            <a:r>
              <a:rPr lang="zh-CN" altLang="zh-CN" sz="2700" dirty="0">
                <a:latin typeface="Times New Roman" pitchFamily="18" charset="0"/>
                <a:ea typeface="等线" pitchFamily="2" charset="-122"/>
              </a:rPr>
              <a:t>【案例</a:t>
            </a:r>
            <a:r>
              <a:rPr lang="en-US" altLang="zh-CN" sz="2700" dirty="0" smtClean="0">
                <a:latin typeface="Times New Roman" pitchFamily="18" charset="0"/>
                <a:ea typeface="等线" pitchFamily="2" charset="-122"/>
              </a:rPr>
              <a:t>1-1</a:t>
            </a:r>
            <a:r>
              <a:rPr lang="zh-CN" altLang="zh-CN" sz="2700" dirty="0" smtClean="0">
                <a:latin typeface="Times New Roman" pitchFamily="18" charset="0"/>
                <a:ea typeface="等线" pitchFamily="2" charset="-122"/>
              </a:rPr>
              <a:t>】市场</a:t>
            </a:r>
            <a:r>
              <a:rPr lang="zh-CN" altLang="zh-CN" sz="2700" dirty="0">
                <a:latin typeface="Times New Roman" pitchFamily="18" charset="0"/>
                <a:ea typeface="等线" pitchFamily="2" charset="-122"/>
              </a:rPr>
              <a:t>风险之巴林银行破产</a:t>
            </a:r>
            <a:r>
              <a:rPr lang="zh-CN" altLang="zh-CN" sz="2700" dirty="0" smtClean="0">
                <a:latin typeface="Times New Roman" pitchFamily="18" charset="0"/>
                <a:ea typeface="等线" pitchFamily="2" charset="-122"/>
              </a:rPr>
              <a:t>事件</a:t>
            </a:r>
            <a:endParaRPr lang="en-US" altLang="zh-CN" sz="2400" dirty="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endParaRPr lang="en-US" altLang="zh-CN" sz="1200" dirty="0" smtClean="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r>
              <a:rPr lang="en-US" altLang="zh-CN" sz="2000" dirty="0" smtClean="0">
                <a:latin typeface="楷体" pitchFamily="49" charset="-122"/>
                <a:ea typeface="楷体" pitchFamily="49" charset="-122"/>
              </a:rPr>
              <a:t>1995</a:t>
            </a:r>
            <a:r>
              <a:rPr lang="zh-CN" altLang="zh-CN" sz="2000" dirty="0">
                <a:latin typeface="楷体" pitchFamily="49" charset="-122"/>
                <a:ea typeface="楷体" pitchFamily="49" charset="-122"/>
              </a:rPr>
              <a:t>年尼克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a:t>
            </a:r>
            <a:r>
              <a:rPr lang="en-US" altLang="zh-CN" sz="2000" dirty="0">
                <a:latin typeface="楷体" pitchFamily="49" charset="-122"/>
                <a:ea typeface="楷体" pitchFamily="49" charset="-122"/>
              </a:rPr>
              <a:t>Nicholas </a:t>
            </a:r>
            <a:r>
              <a:rPr lang="en-US" altLang="zh-CN" sz="2000" dirty="0" err="1">
                <a:latin typeface="楷体" pitchFamily="49" charset="-122"/>
                <a:ea typeface="楷体" pitchFamily="49" charset="-122"/>
              </a:rPr>
              <a:t>Leeson</a:t>
            </a:r>
            <a:r>
              <a:rPr lang="zh-CN" altLang="zh-CN" sz="2000" dirty="0">
                <a:latin typeface="楷体" pitchFamily="49" charset="-122"/>
                <a:ea typeface="楷体" pitchFamily="49" charset="-122"/>
              </a:rPr>
              <a:t>）因其投资日本期货市场频繁失误而导致</a:t>
            </a:r>
            <a:r>
              <a:rPr lang="en-US" altLang="zh-CN" sz="2000" dirty="0">
                <a:latin typeface="楷体" pitchFamily="49" charset="-122"/>
                <a:ea typeface="楷体" pitchFamily="49" charset="-122"/>
              </a:rPr>
              <a:t>233</a:t>
            </a:r>
            <a:r>
              <a:rPr lang="zh-CN" altLang="zh-CN" sz="2000" dirty="0">
                <a:latin typeface="楷体" pitchFamily="49" charset="-122"/>
                <a:ea typeface="楷体" pitchFamily="49" charset="-122"/>
              </a:rPr>
              <a:t>年历史的英国巴林银行倒闭。破产的直接原因是由一位</a:t>
            </a:r>
            <a:r>
              <a:rPr lang="en-US" altLang="zh-CN" sz="2000" dirty="0">
                <a:latin typeface="楷体" pitchFamily="49" charset="-122"/>
                <a:ea typeface="楷体" pitchFamily="49" charset="-122"/>
              </a:rPr>
              <a:t>28</a:t>
            </a:r>
            <a:r>
              <a:rPr lang="zh-CN" altLang="zh-CN" sz="2000" dirty="0">
                <a:latin typeface="楷体" pitchFamily="49" charset="-122"/>
                <a:ea typeface="楷体" pitchFamily="49" charset="-122"/>
              </a:rPr>
              <a:t>岁的交易员尼克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里森在衍生产品交易中损失了</a:t>
            </a:r>
            <a:r>
              <a:rPr lang="en-US" altLang="zh-CN" sz="2000" dirty="0">
                <a:latin typeface="楷体" pitchFamily="49" charset="-122"/>
                <a:ea typeface="楷体" pitchFamily="49" charset="-122"/>
              </a:rPr>
              <a:t>13</a:t>
            </a:r>
            <a:r>
              <a:rPr lang="zh-CN" altLang="zh-CN" sz="2000" dirty="0">
                <a:latin typeface="楷体" pitchFamily="49" charset="-122"/>
                <a:ea typeface="楷体" pitchFamily="49" charset="-122"/>
              </a:rPr>
              <a:t>亿美元，这笔损失耗尽了巴林银行所有的股权资本。</a:t>
            </a:r>
            <a:r>
              <a:rPr lang="zh-CN" altLang="zh-CN" sz="2000" dirty="0" smtClean="0">
                <a:latin typeface="楷体" pitchFamily="49" charset="-122"/>
                <a:ea typeface="楷体" pitchFamily="49" charset="-122"/>
              </a:rPr>
              <a:t>事情经过</a:t>
            </a:r>
            <a:r>
              <a:rPr lang="zh-CN" altLang="zh-CN" sz="2000" dirty="0">
                <a:latin typeface="楷体" pitchFamily="49" charset="-122"/>
                <a:ea typeface="楷体" pitchFamily="49" charset="-122"/>
              </a:rPr>
              <a:t>是，巴林银行首席交易员尼克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里森一开始购进大量的日经</a:t>
            </a:r>
            <a:r>
              <a:rPr lang="en-US" altLang="zh-CN" sz="2000" dirty="0">
                <a:latin typeface="楷体" pitchFamily="49" charset="-122"/>
                <a:ea typeface="楷体" pitchFamily="49" charset="-122"/>
              </a:rPr>
              <a:t>225</a:t>
            </a:r>
            <a:r>
              <a:rPr lang="zh-CN" altLang="zh-CN" sz="2000" dirty="0">
                <a:latin typeface="楷体" pitchFamily="49" charset="-122"/>
                <a:ea typeface="楷体" pitchFamily="49" charset="-122"/>
              </a:rPr>
              <a:t>股指期货，其名义头寸曾一度高达惊人的</a:t>
            </a:r>
            <a:r>
              <a:rPr lang="en-US" altLang="zh-CN" sz="2000" dirty="0">
                <a:latin typeface="楷体" pitchFamily="49" charset="-122"/>
                <a:ea typeface="楷体" pitchFamily="49" charset="-122"/>
              </a:rPr>
              <a:t>70</a:t>
            </a:r>
            <a:r>
              <a:rPr lang="zh-CN" altLang="zh-CN" sz="2000" dirty="0">
                <a:latin typeface="楷体" pitchFamily="49" charset="-122"/>
                <a:ea typeface="楷体" pitchFamily="49" charset="-122"/>
              </a:rPr>
              <a:t>亿美元。</a:t>
            </a:r>
            <a:r>
              <a:rPr lang="en-US" altLang="zh-CN" sz="2000" dirty="0">
                <a:latin typeface="楷体" pitchFamily="49" charset="-122"/>
                <a:ea typeface="楷体" pitchFamily="49" charset="-122"/>
              </a:rPr>
              <a:t>1995</a:t>
            </a:r>
            <a:r>
              <a:rPr lang="zh-CN" altLang="zh-CN" sz="2000" dirty="0">
                <a:latin typeface="楷体" pitchFamily="49" charset="-122"/>
                <a:ea typeface="楷体" pitchFamily="49" charset="-122"/>
              </a:rPr>
              <a:t>年</a:t>
            </a: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月</a:t>
            </a:r>
            <a:r>
              <a:rPr lang="en-US" altLang="zh-CN" sz="2000" dirty="0">
                <a:latin typeface="楷体" pitchFamily="49" charset="-122"/>
                <a:ea typeface="楷体" pitchFamily="49" charset="-122"/>
              </a:rPr>
              <a:t>17</a:t>
            </a:r>
            <a:r>
              <a:rPr lang="zh-CN" altLang="zh-CN" sz="2000" dirty="0">
                <a:latin typeface="楷体" pitchFamily="49" charset="-122"/>
                <a:ea typeface="楷体" pitchFamily="49" charset="-122"/>
              </a:rPr>
              <a:t>日，日本神户大地震，其后数日日经指数出现了大幅度波动，并在头两个月里日本股票市场下跌了</a:t>
            </a:r>
            <a:r>
              <a:rPr lang="en-US" altLang="zh-CN" sz="2000" dirty="0">
                <a:latin typeface="楷体" pitchFamily="49" charset="-122"/>
                <a:ea typeface="楷体" pitchFamily="49" charset="-122"/>
              </a:rPr>
              <a:t>15%</a:t>
            </a:r>
            <a:r>
              <a:rPr lang="zh-CN" altLang="zh-CN" sz="2000" dirty="0">
                <a:latin typeface="楷体" pitchFamily="49" charset="-122"/>
                <a:ea typeface="楷体" pitchFamily="49" charset="-122"/>
              </a:rPr>
              <a:t>，巴林期货遭受重创。为挽回损失，里森瞒着总部又卖出期权赌注日本未来股市将会趋于稳定，但事与愿违，投资损失进一步加大。此时他不仅没有醒悟，反而顽固地坚持自己错误的投资操作方式，不断增加投资头寸，直到没有资金来支付交易所要求的保险金为止。持续操作错误导致巴林银行股票价格顿时跌至零，高达</a:t>
            </a:r>
            <a:r>
              <a:rPr lang="en-US" altLang="zh-CN" sz="2000" dirty="0">
                <a:latin typeface="楷体" pitchFamily="49" charset="-122"/>
                <a:ea typeface="楷体" pitchFamily="49" charset="-122"/>
              </a:rPr>
              <a:t>10</a:t>
            </a:r>
            <a:r>
              <a:rPr lang="zh-CN" altLang="zh-CN" sz="2000" dirty="0">
                <a:latin typeface="楷体" pitchFamily="49" charset="-122"/>
                <a:ea typeface="楷体" pitchFamily="49" charset="-122"/>
              </a:rPr>
              <a:t>亿美元的股票市值总额顿时化为乌有，巴林银行最终被破产清算</a:t>
            </a:r>
            <a:r>
              <a:rPr lang="zh-CN" altLang="zh-CN" sz="2000" dirty="0" smtClean="0">
                <a:latin typeface="楷体" pitchFamily="49" charset="-122"/>
                <a:ea typeface="楷体" pitchFamily="49" charset="-122"/>
              </a:rPr>
              <a:t>。</a:t>
            </a:r>
            <a:endParaRPr lang="zh-CN" altLang="en-US" sz="2000" dirty="0">
              <a:latin typeface="楷体" pitchFamily="49" charset="-122"/>
              <a:ea typeface="楷体" pitchFamily="49" charset="-122"/>
            </a:endParaRPr>
          </a:p>
          <a:p>
            <a:pPr marL="542925" indent="-542925">
              <a:spcBef>
                <a:spcPts val="400"/>
              </a:spcBef>
              <a:buClr>
                <a:schemeClr val="accent1"/>
              </a:buClr>
              <a:buSzPct val="68000"/>
            </a:pPr>
            <a:endParaRPr lang="en-US" altLang="zh-CN" sz="2700" dirty="0">
              <a:latin typeface="Times New Roman" pitchFamily="18" charset="0"/>
              <a:ea typeface="等线" pitchFamily="2" charset="-122"/>
            </a:endParaRPr>
          </a:p>
        </p:txBody>
      </p:sp>
    </p:spTree>
    <p:extLst>
      <p:ext uri="{BB962C8B-B14F-4D97-AF65-F5344CB8AC3E}">
        <p14:creationId xmlns:p14="http://schemas.microsoft.com/office/powerpoint/2010/main" val="1334337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8"/>
          <p:cNvSpPr>
            <a:spLocks noGrp="1" noChangeArrowheads="1"/>
          </p:cNvSpPr>
          <p:nvPr/>
        </p:nvSpPr>
        <p:spPr bwMode="auto">
          <a:xfrm>
            <a:off x="335229" y="1338069"/>
            <a:ext cx="11036914"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dirty="0">
                <a:latin typeface="华文宋体" pitchFamily="2" charset="-122"/>
                <a:ea typeface="华文宋体" pitchFamily="2" charset="-122"/>
                <a:sym typeface="等线" pitchFamily="2" charset="-122"/>
              </a:rPr>
              <a:t>	</a:t>
            </a:r>
            <a:r>
              <a:rPr lang="zh-CN" altLang="en-US" sz="2700" b="1" dirty="0">
                <a:latin typeface="华文宋体" pitchFamily="2" charset="-122"/>
                <a:ea typeface="华文宋体" pitchFamily="2" charset="-122"/>
                <a:sym typeface="等线" pitchFamily="2" charset="-122"/>
              </a:rPr>
              <a:t>信用风险</a:t>
            </a:r>
            <a:r>
              <a:rPr lang="zh-CN" altLang="en-US" sz="2700" b="1" dirty="0">
                <a:latin typeface="华文宋体" pitchFamily="2" charset="-122"/>
                <a:ea typeface="华文宋体" pitchFamily="2" charset="-122"/>
              </a:rPr>
              <a:t>(Credit Risk) </a:t>
            </a:r>
            <a:r>
              <a:rPr lang="zh-CN" altLang="en-US" sz="2700" dirty="0">
                <a:latin typeface="华文宋体" pitchFamily="2" charset="-122"/>
                <a:ea typeface="华文宋体" pitchFamily="2" charset="-122"/>
              </a:rPr>
              <a:t>是指由于借款人或交易对手不能或不愿履行合约而给另一方带来损失的可能性，以及由于借款人的信用评级变动和履约能力变化导致其债务市场价值的变动而引发损失的可能性。</a:t>
            </a:r>
          </a:p>
          <a:p>
            <a:pPr marL="365125" indent="-255588">
              <a:lnSpc>
                <a:spcPct val="150000"/>
              </a:lnSpc>
              <a:spcBef>
                <a:spcPts val="400"/>
              </a:spcBef>
              <a:buClr>
                <a:schemeClr val="accent1"/>
              </a:buClr>
              <a:buSzPct val="68000"/>
            </a:pPr>
            <a:endParaRPr lang="zh-CN" altLang="en-US" sz="2700" b="1" dirty="0">
              <a:latin typeface="华文宋体" pitchFamily="2" charset="-122"/>
              <a:ea typeface="华文宋体" pitchFamily="2" charset="-122"/>
              <a:sym typeface="等线" pitchFamily="2" charset="-122"/>
            </a:endParaRPr>
          </a:p>
        </p:txBody>
      </p:sp>
      <p:sp>
        <p:nvSpPr>
          <p:cNvPr id="2" name="Rectangle 2"/>
          <p:cNvSpPr>
            <a:spLocks noGrp="1" noChangeArrowheads="1"/>
          </p:cNvSpPr>
          <p:nvPr/>
        </p:nvSpPr>
        <p:spPr>
          <a:xfrm>
            <a:off x="676881" y="616266"/>
            <a:ext cx="1096851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信用风险(Credit Risk) </a:t>
            </a:r>
            <a:r>
              <a:rPr lang="zh-CN" altLang="en-US" noProof="1" smtClean="0">
                <a:latin typeface="楷体_GB2312" pitchFamily="49" charset="-122"/>
              </a:rPr>
              <a:t> </a:t>
            </a:r>
          </a:p>
        </p:txBody>
      </p:sp>
      <p:sp>
        <p:nvSpPr>
          <p:cNvPr id="3" name="矩形 2"/>
          <p:cNvSpPr/>
          <p:nvPr/>
        </p:nvSpPr>
        <p:spPr>
          <a:xfrm>
            <a:off x="312269" y="3861048"/>
            <a:ext cx="11516780" cy="1856919"/>
          </a:xfrm>
          <a:prstGeom prst="rect">
            <a:avLst/>
          </a:prstGeom>
        </p:spPr>
        <p:txBody>
          <a:bodyPr wrap="square">
            <a:spAutoFit/>
          </a:bodyPr>
          <a:lstStyle/>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市场风险的发生有可能导致信用风险；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信用风险的发生也有可能加剧市场风险；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市场风险度量方法的改进为信用风险的度量提供了许多启示。</a:t>
            </a:r>
            <a:endParaRPr lang="zh-CN" altLang="en-US" sz="2400" dirty="0"/>
          </a:p>
        </p:txBody>
      </p:sp>
      <p:sp>
        <p:nvSpPr>
          <p:cNvPr id="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69684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p:cNvSpPr>
            <a:spLocks noGrp="1"/>
          </p:cNvSpPr>
          <p:nvPr>
            <p:ph sz="quarter" idx="1"/>
          </p:nvPr>
        </p:nvSpPr>
        <p:spPr bwMode="auto">
          <a:xfrm>
            <a:off x="70649" y="5229200"/>
            <a:ext cx="12142291" cy="1440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zh-CN" altLang="zh-CN" sz="2200" dirty="0" smtClean="0">
                <a:latin typeface="Centaur" pitchFamily="18" charset="0"/>
              </a:rPr>
              <a:t>陈</a:t>
            </a:r>
            <a:r>
              <a:rPr lang="zh-CN" altLang="zh-CN" sz="2200" dirty="0">
                <a:latin typeface="Centaur" pitchFamily="18" charset="0"/>
              </a:rPr>
              <a:t>创</a:t>
            </a:r>
            <a:r>
              <a:rPr lang="zh-CN" altLang="zh-CN" sz="2200" dirty="0" smtClean="0">
                <a:latin typeface="Centaur" pitchFamily="18" charset="0"/>
              </a:rPr>
              <a:t>练</a:t>
            </a:r>
            <a:r>
              <a:rPr lang="en-US" altLang="zh-CN" sz="2200" dirty="0" smtClean="0">
                <a:latin typeface="Centaur" pitchFamily="18" charset="0"/>
              </a:rPr>
              <a:t>,</a:t>
            </a:r>
            <a:r>
              <a:rPr lang="zh-CN" altLang="zh-CN" sz="2200" dirty="0" smtClean="0">
                <a:latin typeface="Centaur" pitchFamily="18" charset="0"/>
              </a:rPr>
              <a:t>《</a:t>
            </a:r>
            <a:r>
              <a:rPr lang="zh-CN" altLang="en-US" sz="2200" dirty="0" smtClean="0">
                <a:latin typeface="Centaur" pitchFamily="18" charset="0"/>
              </a:rPr>
              <a:t>量化投资学：资产配置与风险管理</a:t>
            </a:r>
            <a:r>
              <a:rPr lang="zh-CN" altLang="zh-CN" sz="2200" dirty="0" smtClean="0">
                <a:latin typeface="Centaur" pitchFamily="18" charset="0"/>
              </a:rPr>
              <a:t>》</a:t>
            </a:r>
            <a:r>
              <a:rPr lang="en-US" altLang="zh-CN" sz="2200" dirty="0" smtClean="0">
                <a:latin typeface="Centaur" pitchFamily="18" charset="0"/>
              </a:rPr>
              <a:t>,</a:t>
            </a:r>
            <a:r>
              <a:rPr lang="zh-CN" altLang="en-US" sz="2200" dirty="0" smtClean="0">
                <a:latin typeface="Centaur" pitchFamily="18" charset="0"/>
              </a:rPr>
              <a:t>暨南</a:t>
            </a:r>
            <a:r>
              <a:rPr lang="zh-CN" altLang="zh-CN" sz="2200" dirty="0" smtClean="0">
                <a:latin typeface="Centaur" pitchFamily="18" charset="0"/>
              </a:rPr>
              <a:t>大学出版社，</a:t>
            </a:r>
            <a:r>
              <a:rPr lang="en-US" altLang="zh-CN" sz="2200" dirty="0" smtClean="0">
                <a:latin typeface="Centaur" pitchFamily="18" charset="0"/>
              </a:rPr>
              <a:t>2022</a:t>
            </a:r>
            <a:r>
              <a:rPr lang="zh-CN" altLang="en-US" sz="2200" dirty="0" smtClean="0">
                <a:latin typeface="Centaur" pitchFamily="18" charset="0"/>
              </a:rPr>
              <a:t>年</a:t>
            </a:r>
            <a:r>
              <a:rPr lang="en-US" altLang="zh-CN" sz="2200" dirty="0" smtClean="0">
                <a:latin typeface="Centaur" pitchFamily="18" charset="0"/>
              </a:rPr>
              <a:t>(</a:t>
            </a:r>
            <a:r>
              <a:rPr lang="en-US" altLang="zh-CN" sz="2200" b="1" dirty="0" smtClean="0">
                <a:solidFill>
                  <a:srgbClr val="0000FF"/>
                </a:solidFill>
                <a:latin typeface="Centaur" pitchFamily="18" charset="0"/>
              </a:rPr>
              <a:t>2024</a:t>
            </a:r>
            <a:r>
              <a:rPr lang="zh-CN" altLang="zh-CN" sz="2200" b="1" dirty="0" smtClean="0">
                <a:solidFill>
                  <a:srgbClr val="0000FF"/>
                </a:solidFill>
                <a:latin typeface="Centaur" pitchFamily="18" charset="0"/>
              </a:rPr>
              <a:t>年</a:t>
            </a:r>
            <a:r>
              <a:rPr lang="zh-CN" altLang="en-US" sz="2200" b="1" dirty="0" smtClean="0">
                <a:solidFill>
                  <a:srgbClr val="0000FF"/>
                </a:solidFill>
                <a:latin typeface="Centaur" pitchFamily="18" charset="0"/>
              </a:rPr>
              <a:t>第</a:t>
            </a:r>
            <a:r>
              <a:rPr lang="en-US" altLang="zh-CN" sz="2200" b="1" dirty="0" smtClean="0">
                <a:solidFill>
                  <a:srgbClr val="0000FF"/>
                </a:solidFill>
                <a:latin typeface="Centaur" pitchFamily="18" charset="0"/>
              </a:rPr>
              <a:t>2</a:t>
            </a:r>
            <a:r>
              <a:rPr lang="zh-CN" altLang="en-US" sz="2200" b="1" dirty="0" smtClean="0">
                <a:solidFill>
                  <a:srgbClr val="0000FF"/>
                </a:solidFill>
                <a:latin typeface="Centaur" pitchFamily="18" charset="0"/>
              </a:rPr>
              <a:t>次印刷</a:t>
            </a:r>
            <a:r>
              <a:rPr lang="en-US" altLang="zh-CN" sz="2200" dirty="0" smtClean="0">
                <a:latin typeface="Centaur" pitchFamily="18" charset="0"/>
              </a:rPr>
              <a:t>)</a:t>
            </a:r>
            <a:r>
              <a:rPr lang="zh-CN" altLang="zh-CN" sz="2200" dirty="0" smtClean="0">
                <a:latin typeface="Centaur" pitchFamily="18" charset="0"/>
              </a:rPr>
              <a:t>。</a:t>
            </a:r>
            <a:endParaRPr lang="zh-CN" altLang="zh-CN" sz="2200" dirty="0">
              <a:latin typeface="Centaur" pitchFamily="18" charset="0"/>
            </a:endParaRPr>
          </a:p>
          <a:p>
            <a:pPr>
              <a:spcBef>
                <a:spcPts val="1200"/>
              </a:spcBef>
              <a:buFont typeface="Wingdings" pitchFamily="2" charset="2"/>
              <a:buChar char="Ø"/>
            </a:pPr>
            <a:r>
              <a:rPr lang="zh-CN" altLang="zh-CN" sz="2200" dirty="0" smtClean="0"/>
              <a:t>约翰</a:t>
            </a:r>
            <a:r>
              <a:rPr lang="en-US" altLang="zh-CN" sz="2200" dirty="0"/>
              <a:t>·</a:t>
            </a:r>
            <a:r>
              <a:rPr lang="zh-CN" altLang="zh-CN" sz="2200" dirty="0"/>
              <a:t>赫尔，王勇译，《风险管理与金融机构》（第四版，或英文版本第五版），机械工业出版社，</a:t>
            </a:r>
            <a:r>
              <a:rPr lang="en-US" altLang="zh-CN" sz="2200" dirty="0"/>
              <a:t>2018</a:t>
            </a:r>
            <a:r>
              <a:rPr lang="zh-CN" altLang="zh-CN" sz="2200" dirty="0"/>
              <a:t>年</a:t>
            </a:r>
            <a:r>
              <a:rPr lang="zh-CN" altLang="zh-CN" sz="2200" dirty="0" smtClean="0"/>
              <a:t>。</a:t>
            </a:r>
            <a:endParaRPr lang="en-US" altLang="zh-CN" sz="2200" dirty="0"/>
          </a:p>
        </p:txBody>
      </p:sp>
      <p:sp>
        <p:nvSpPr>
          <p:cNvPr id="9" name="矩形 8"/>
          <p:cNvSpPr/>
          <p:nvPr/>
        </p:nvSpPr>
        <p:spPr>
          <a:xfrm>
            <a:off x="530613" y="46315"/>
            <a:ext cx="5479385"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教材选择</a:t>
            </a:r>
            <a:r>
              <a:rPr kumimoji="1" lang="en-US" altLang="zh-CN" sz="2800" b="1" dirty="0" smtClean="0">
                <a:latin typeface="微软雅黑" pitchFamily="34" charset="-122"/>
                <a:ea typeface="微软雅黑" pitchFamily="34" charset="-122"/>
                <a:sym typeface="等线" pitchFamily="2" charset="-122"/>
              </a:rPr>
              <a:t>——</a:t>
            </a:r>
            <a:r>
              <a:rPr lang="zh-CN" altLang="en-US" sz="2800" dirty="0"/>
              <a:t>国外教材</a:t>
            </a:r>
            <a:r>
              <a:rPr lang="en-US" altLang="zh-CN" sz="2800" dirty="0"/>
              <a:t>+</a:t>
            </a:r>
            <a:r>
              <a:rPr lang="zh-CN" altLang="en-US" sz="2800" dirty="0"/>
              <a:t>自编</a:t>
            </a:r>
            <a:r>
              <a:rPr lang="zh-CN" altLang="en-US" sz="2800" dirty="0" smtClean="0"/>
              <a:t>教材</a:t>
            </a:r>
            <a:endParaRPr lang="zh-CN" altLang="en-US" sz="2800" dirty="0"/>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143" y="692696"/>
            <a:ext cx="3104900" cy="441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F:\课程内容\量化投资学：出版书籍\微信图片_202203101655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751" y="346099"/>
            <a:ext cx="3950772" cy="510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nvSpPr>
        <p:spPr bwMode="auto">
          <a:xfrm>
            <a:off x="188963" y="764704"/>
            <a:ext cx="1173730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00"/>
              </a:spcBef>
              <a:buSzPct val="68000"/>
            </a:pPr>
            <a:r>
              <a:rPr lang="zh-CN" altLang="zh-CN" sz="2700" dirty="0">
                <a:latin typeface="Times New Roman" pitchFamily="18" charset="0"/>
                <a:ea typeface="等线" pitchFamily="2" charset="-122"/>
              </a:rPr>
              <a:t>【案例</a:t>
            </a:r>
            <a:r>
              <a:rPr lang="en-US" altLang="zh-CN" sz="2700" dirty="0">
                <a:latin typeface="Times New Roman" pitchFamily="18" charset="0"/>
                <a:ea typeface="等线" pitchFamily="2" charset="-122"/>
              </a:rPr>
              <a:t>1-2</a:t>
            </a:r>
            <a:r>
              <a:rPr lang="zh-CN" altLang="zh-CN" sz="2700" dirty="0">
                <a:latin typeface="Times New Roman" pitchFamily="18" charset="0"/>
                <a:ea typeface="等线" pitchFamily="2" charset="-122"/>
              </a:rPr>
              <a:t>】信用风险之次抵押贷款违约事件</a:t>
            </a:r>
            <a:endParaRPr lang="en-US" altLang="zh-CN" sz="2700" dirty="0">
              <a:latin typeface="Times New Roman" pitchFamily="18" charset="0"/>
              <a:ea typeface="等线" pitchFamily="2" charset="-122"/>
            </a:endParaRPr>
          </a:p>
          <a:p>
            <a:pPr marL="542925" indent="-542925">
              <a:spcBef>
                <a:spcPts val="400"/>
              </a:spcBef>
              <a:buSzPct val="68000"/>
              <a:buFont typeface="Arial" pitchFamily="34" charset="0"/>
              <a:buAutoNum type="arabicPeriod"/>
            </a:pPr>
            <a:endParaRPr lang="en-US" altLang="zh-CN" sz="1600" dirty="0">
              <a:latin typeface="Times New Roman" pitchFamily="18" charset="0"/>
              <a:ea typeface="等线" pitchFamily="2" charset="-122"/>
            </a:endParaRPr>
          </a:p>
          <a:p>
            <a:pPr algn="just"/>
            <a:r>
              <a:rPr lang="en-US" altLang="zh-CN" sz="2000" dirty="0" smtClean="0">
                <a:latin typeface="楷体" pitchFamily="49" charset="-122"/>
                <a:ea typeface="楷体" pitchFamily="49" charset="-122"/>
              </a:rPr>
              <a:t>    </a:t>
            </a:r>
            <a:r>
              <a:rPr lang="zh-CN" altLang="zh-CN" sz="1900" dirty="0" smtClean="0">
                <a:latin typeface="楷体" pitchFamily="49" charset="-122"/>
                <a:ea typeface="楷体" pitchFamily="49" charset="-122"/>
              </a:rPr>
              <a:t>美国</a:t>
            </a:r>
            <a:r>
              <a:rPr lang="zh-CN" altLang="zh-CN" sz="1900" dirty="0">
                <a:latin typeface="楷体" pitchFamily="49" charset="-122"/>
                <a:ea typeface="楷体" pitchFamily="49" charset="-122"/>
              </a:rPr>
              <a:t>次贷危机（</a:t>
            </a:r>
            <a:r>
              <a:rPr lang="en-US" altLang="zh-CN" sz="1900" dirty="0">
                <a:latin typeface="楷体" pitchFamily="49" charset="-122"/>
                <a:ea typeface="楷体" pitchFamily="49" charset="-122"/>
              </a:rPr>
              <a:t>subprime crisis</a:t>
            </a:r>
            <a:r>
              <a:rPr lang="zh-CN" altLang="zh-CN" sz="1900" dirty="0">
                <a:latin typeface="楷体" pitchFamily="49" charset="-122"/>
                <a:ea typeface="楷体" pitchFamily="49" charset="-122"/>
              </a:rPr>
              <a:t>）也称次级房贷危机，是在</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爆发的一场美国因次级抵押贷款机构破产、投资基金被迫关闭、股市剧烈震荡引起的金融危机事件。次抵押贷款指的是美国银行将抵押贷款处于“次级”，也就是评级相对较低的资产进行证券化。譬如购房贷款抵押信用评级比较低的群体为了购买</a:t>
            </a:r>
            <a:r>
              <a:rPr lang="en-US" altLang="zh-CN" sz="1900" dirty="0">
                <a:latin typeface="楷体" pitchFamily="49" charset="-122"/>
                <a:ea typeface="楷体" pitchFamily="49" charset="-122"/>
              </a:rPr>
              <a:t>100</a:t>
            </a:r>
            <a:r>
              <a:rPr lang="zh-CN" altLang="zh-CN" sz="1900" dirty="0">
                <a:latin typeface="楷体" pitchFamily="49" charset="-122"/>
                <a:ea typeface="楷体" pitchFamily="49" charset="-122"/>
              </a:rPr>
              <a:t>万的房子在银行贷款</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万，此时，美国银行可以将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万分为</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万份，并将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万份以一份一元向市场出售，由此将次抵押贷款进行证券化。由于美国</a:t>
            </a:r>
            <a:r>
              <a:rPr lang="en-US" altLang="zh-CN" sz="1900" dirty="0">
                <a:latin typeface="楷体" pitchFamily="49" charset="-122"/>
                <a:ea typeface="楷体" pitchFamily="49" charset="-122"/>
              </a:rPr>
              <a:t>20</a:t>
            </a:r>
            <a:r>
              <a:rPr lang="zh-CN" altLang="zh-CN" sz="1900" dirty="0">
                <a:latin typeface="楷体" pitchFamily="49" charset="-122"/>
                <a:ea typeface="楷体" pitchFamily="49" charset="-122"/>
              </a:rPr>
              <a:t>世纪</a:t>
            </a:r>
            <a:r>
              <a:rPr lang="en-US" altLang="zh-CN" sz="1900" dirty="0">
                <a:latin typeface="楷体" pitchFamily="49" charset="-122"/>
                <a:ea typeface="楷体" pitchFamily="49" charset="-122"/>
              </a:rPr>
              <a:t>90</a:t>
            </a:r>
            <a:r>
              <a:rPr lang="zh-CN" altLang="zh-CN" sz="1900" dirty="0">
                <a:latin typeface="楷体" pitchFamily="49" charset="-122"/>
                <a:ea typeface="楷体" pitchFamily="49" charset="-122"/>
              </a:rPr>
              <a:t>年代至</a:t>
            </a:r>
            <a:r>
              <a:rPr lang="en-US" altLang="zh-CN" sz="1900" dirty="0">
                <a:latin typeface="楷体" pitchFamily="49" charset="-122"/>
                <a:ea typeface="楷体" pitchFamily="49" charset="-122"/>
              </a:rPr>
              <a:t>21</a:t>
            </a:r>
            <a:r>
              <a:rPr lang="zh-CN" altLang="zh-CN" sz="1900" dirty="0">
                <a:latin typeface="楷体" pitchFamily="49" charset="-122"/>
                <a:ea typeface="楷体" pitchFamily="49" charset="-122"/>
              </a:rPr>
              <a:t>世纪初期整个经济形势相对较好，这些证券化资产保持着较长期的增值态势，许多大众因为持有这些证券化资产实现了财富增值。同时，美国的银行机构也完美实现了风险转移，因为次抵押贷款的利率也相对较高，故此，在利益驱动下，许多美国银行热衷于贷款给信用评级相对较低的群体。虽然该机制看似很完美，但也存在着较大的潜在风险</a:t>
            </a:r>
            <a:r>
              <a:rPr lang="zh-CN" altLang="zh-CN" sz="1900" dirty="0" smtClean="0">
                <a:latin typeface="楷体" pitchFamily="49" charset="-122"/>
                <a:ea typeface="楷体" pitchFamily="49" charset="-122"/>
              </a:rPr>
              <a:t>。</a:t>
            </a:r>
            <a:endParaRPr lang="en-US" altLang="zh-CN" sz="1900" dirty="0" smtClean="0">
              <a:latin typeface="楷体" pitchFamily="49" charset="-122"/>
              <a:ea typeface="楷体" pitchFamily="49" charset="-122"/>
            </a:endParaRPr>
          </a:p>
          <a:p>
            <a:pPr algn="just"/>
            <a:endParaRPr lang="zh-CN" altLang="zh-CN" sz="1900" dirty="0">
              <a:latin typeface="楷体" pitchFamily="49" charset="-122"/>
              <a:ea typeface="楷体" pitchFamily="49" charset="-122"/>
            </a:endParaRPr>
          </a:p>
          <a:p>
            <a:pPr algn="just"/>
            <a:r>
              <a:rPr lang="en-US" altLang="zh-CN" sz="1900" dirty="0" smtClean="0">
                <a:latin typeface="楷体" pitchFamily="49" charset="-122"/>
                <a:ea typeface="楷体" pitchFamily="49" charset="-122"/>
              </a:rPr>
              <a:t>    </a:t>
            </a:r>
            <a:r>
              <a:rPr lang="zh-CN" altLang="zh-CN" sz="1900" dirty="0" smtClean="0">
                <a:latin typeface="楷体" pitchFamily="49" charset="-122"/>
                <a:ea typeface="楷体" pitchFamily="49" charset="-122"/>
              </a:rPr>
              <a:t>时间</a:t>
            </a:r>
            <a:r>
              <a:rPr lang="zh-CN" altLang="zh-CN" sz="1900" dirty="0">
                <a:latin typeface="楷体" pitchFamily="49" charset="-122"/>
                <a:ea typeface="楷体" pitchFamily="49" charset="-122"/>
              </a:rPr>
              <a:t>来到</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2</a:t>
            </a:r>
            <a:r>
              <a:rPr lang="zh-CN" altLang="zh-CN" sz="1900" dirty="0">
                <a:latin typeface="楷体" pitchFamily="49" charset="-122"/>
                <a:ea typeface="楷体" pitchFamily="49" charset="-122"/>
              </a:rPr>
              <a:t>月</a:t>
            </a:r>
            <a:r>
              <a:rPr lang="en-US" altLang="zh-CN" sz="1900" dirty="0">
                <a:latin typeface="楷体" pitchFamily="49" charset="-122"/>
                <a:ea typeface="楷体" pitchFamily="49" charset="-122"/>
              </a:rPr>
              <a:t>13</a:t>
            </a:r>
            <a:r>
              <a:rPr lang="zh-CN" altLang="zh-CN" sz="1900" dirty="0">
                <a:latin typeface="楷体" pitchFamily="49" charset="-122"/>
                <a:ea typeface="楷体" pitchFamily="49" charset="-122"/>
              </a:rPr>
              <a:t>日，汇丰控股为在美次级房贷业务增</a:t>
            </a:r>
            <a:r>
              <a:rPr lang="en-US" altLang="zh-CN" sz="1900" dirty="0">
                <a:latin typeface="楷体" pitchFamily="49" charset="-122"/>
                <a:ea typeface="楷体" pitchFamily="49" charset="-122"/>
              </a:rPr>
              <a:t>18</a:t>
            </a:r>
            <a:r>
              <a:rPr lang="zh-CN" altLang="zh-CN" sz="1900" dirty="0">
                <a:latin typeface="楷体" pitchFamily="49" charset="-122"/>
                <a:ea typeface="楷体" pitchFamily="49" charset="-122"/>
              </a:rPr>
              <a:t>亿美元坏账拨备、美国最大次级房贷公司</a:t>
            </a:r>
            <a:r>
              <a:rPr lang="en-US" altLang="zh-CN" sz="1900" dirty="0">
                <a:latin typeface="楷体" pitchFamily="49" charset="-122"/>
                <a:ea typeface="楷体" pitchFamily="49" charset="-122"/>
              </a:rPr>
              <a:t>Countrywide Financial Corp</a:t>
            </a:r>
            <a:r>
              <a:rPr lang="zh-CN" altLang="zh-CN" sz="1900" dirty="0">
                <a:latin typeface="楷体" pitchFamily="49" charset="-122"/>
                <a:ea typeface="楷体" pitchFamily="49" charset="-122"/>
              </a:rPr>
              <a:t>减少放贷、美国第二大次级抵押贷款机构</a:t>
            </a:r>
            <a:r>
              <a:rPr lang="en-US" altLang="zh-CN" sz="1900" dirty="0">
                <a:latin typeface="楷体" pitchFamily="49" charset="-122"/>
                <a:ea typeface="楷体" pitchFamily="49" charset="-122"/>
              </a:rPr>
              <a:t>New Century Financial</a:t>
            </a:r>
            <a:r>
              <a:rPr lang="zh-CN" altLang="zh-CN" sz="1900" dirty="0">
                <a:latin typeface="楷体" pitchFamily="49" charset="-122"/>
                <a:ea typeface="楷体" pitchFamily="49" charset="-122"/>
              </a:rPr>
              <a:t>发布盈利预警</a:t>
            </a:r>
            <a:r>
              <a:rPr lang="en-US" altLang="zh-CN" sz="1900" dirty="0">
                <a:latin typeface="楷体" pitchFamily="49" charset="-122"/>
                <a:ea typeface="楷体" pitchFamily="49" charset="-122"/>
              </a:rPr>
              <a:t>……</a:t>
            </a:r>
            <a:r>
              <a:rPr lang="zh-CN" altLang="zh-CN" sz="1900" dirty="0">
                <a:latin typeface="楷体" pitchFamily="49" charset="-122"/>
                <a:ea typeface="楷体" pitchFamily="49" charset="-122"/>
              </a:rPr>
              <a:t>美国抵押贷款风险开始浮出水面，陆续出现许多次抵押贷款违约事件，信用风险席卷美国银行业，由此引发了一场大型的金融风暴。因为次抵押</a:t>
            </a:r>
            <a:r>
              <a:rPr lang="zh-CN" altLang="zh-CN" sz="1900" dirty="0" smtClean="0">
                <a:latin typeface="楷体" pitchFamily="49" charset="-122"/>
                <a:ea typeface="楷体" pitchFamily="49" charset="-122"/>
              </a:rPr>
              <a:t>贷款信用</a:t>
            </a:r>
            <a:r>
              <a:rPr lang="zh-CN" altLang="zh-CN" sz="1900" dirty="0">
                <a:latin typeface="楷体" pitchFamily="49" charset="-122"/>
                <a:ea typeface="楷体" pitchFamily="49" charset="-122"/>
              </a:rPr>
              <a:t>风险出现违约，则资产证券化的基本面价值随之消失，故此也导致资产证券化的</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a:t>
            </a:r>
            <a:r>
              <a:rPr lang="en-US" altLang="zh-CN" sz="1900" dirty="0">
                <a:latin typeface="楷体" pitchFamily="49" charset="-122"/>
                <a:ea typeface="楷体" pitchFamily="49" charset="-122"/>
              </a:rPr>
              <a:t>credit default swap </a:t>
            </a:r>
            <a:r>
              <a:rPr lang="zh-CN" altLang="zh-CN" sz="1900" dirty="0">
                <a:latin typeface="楷体" pitchFamily="49" charset="-122"/>
                <a:ea typeface="楷体" pitchFamily="49" charset="-122"/>
              </a:rPr>
              <a:t>信用违约互换）价值暴跌，不仅银行出现坏账，而且，许多大众</a:t>
            </a:r>
            <a:r>
              <a:rPr lang="zh-CN" altLang="zh-CN" sz="1900" dirty="0" smtClean="0">
                <a:latin typeface="楷体" pitchFamily="49" charset="-122"/>
                <a:ea typeface="楷体" pitchFamily="49" charset="-122"/>
              </a:rPr>
              <a:t>银行</a:t>
            </a:r>
            <a:r>
              <a:rPr lang="zh-CN" altLang="en-US" sz="1900" dirty="0" smtClean="0">
                <a:latin typeface="楷体" pitchFamily="49" charset="-122"/>
                <a:ea typeface="楷体" pitchFamily="49" charset="-122"/>
              </a:rPr>
              <a:t>持有</a:t>
            </a:r>
            <a:r>
              <a:rPr lang="zh-CN" altLang="zh-CN" sz="1900" dirty="0" smtClean="0">
                <a:latin typeface="楷体" pitchFamily="49" charset="-122"/>
                <a:ea typeface="楷体" pitchFamily="49" charset="-122"/>
              </a:rPr>
              <a:t>大量</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而导致财富缩水，金融机构更是因为资产价格暴跌存在破产风险，出现链</a:t>
            </a:r>
            <a:r>
              <a:rPr lang="zh-CN" altLang="zh-CN" sz="1900" dirty="0" smtClean="0">
                <a:latin typeface="楷体" pitchFamily="49" charset="-122"/>
                <a:ea typeface="楷体" pitchFamily="49" charset="-122"/>
              </a:rPr>
              <a:t>锁</a:t>
            </a:r>
            <a:r>
              <a:rPr lang="zh-CN" altLang="en-US" sz="1900" dirty="0" smtClean="0">
                <a:latin typeface="楷体" pitchFamily="49" charset="-122"/>
                <a:ea typeface="楷体" pitchFamily="49" charset="-122"/>
              </a:rPr>
              <a:t>反应</a:t>
            </a:r>
            <a:r>
              <a:rPr lang="zh-CN" altLang="zh-CN" sz="1900" dirty="0" smtClean="0">
                <a:latin typeface="楷体" pitchFamily="49" charset="-122"/>
                <a:ea typeface="楷体" pitchFamily="49" charset="-122"/>
              </a:rPr>
              <a:t>，</a:t>
            </a:r>
            <a:r>
              <a:rPr lang="zh-CN" altLang="zh-CN" sz="1900" dirty="0">
                <a:latin typeface="楷体" pitchFamily="49" charset="-122"/>
                <a:ea typeface="楷体" pitchFamily="49" charset="-122"/>
              </a:rPr>
              <a:t>于</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8</a:t>
            </a:r>
            <a:r>
              <a:rPr lang="zh-CN" altLang="zh-CN" sz="1900" dirty="0">
                <a:latin typeface="楷体" pitchFamily="49" charset="-122"/>
                <a:ea typeface="楷体" pitchFamily="49" charset="-122"/>
              </a:rPr>
              <a:t>月开始席卷美国、欧盟和日本等世界主要金融市场，形成全球性金融危机。因此，次抵押贷款违约引发金融危机可以看作是一个典型的信用风险违约事件，也是由于信用风险引发市场风险的经典案例。</a:t>
            </a:r>
          </a:p>
          <a:p>
            <a:pPr marL="542925" indent="-542925">
              <a:spcBef>
                <a:spcPts val="400"/>
              </a:spcBef>
              <a:buSzPct val="68000"/>
            </a:pPr>
            <a:endParaRPr lang="zh-CN" altLang="en-US" sz="1600" dirty="0">
              <a:latin typeface="楷体" pitchFamily="49" charset="-122"/>
              <a:ea typeface="楷体" pitchFamily="49" charset="-122"/>
            </a:endParaRPr>
          </a:p>
          <a:p>
            <a:pPr marL="542925" indent="-542925">
              <a:spcBef>
                <a:spcPts val="400"/>
              </a:spcBef>
              <a:buSzPct val="68000"/>
              <a:buFont typeface="Arial" pitchFamily="34" charset="0"/>
              <a:buAutoNum type="arabicPeriod"/>
            </a:pPr>
            <a:endParaRPr lang="zh-CN" altLang="en-US" sz="1600" dirty="0">
              <a:latin typeface="Times New Roman" pitchFamily="18" charset="0"/>
              <a:ea typeface="等线" pitchFamily="2" charset="-122"/>
            </a:endParaRPr>
          </a:p>
          <a:p>
            <a:pPr marL="542925" indent="-542925">
              <a:spcBef>
                <a:spcPts val="400"/>
              </a:spcBef>
              <a:buClr>
                <a:schemeClr val="accent1"/>
              </a:buClr>
              <a:buSzPct val="68000"/>
            </a:pPr>
            <a:endParaRPr lang="en-US" altLang="zh-CN" sz="1600" dirty="0">
              <a:latin typeface="Times New Roman" pitchFamily="18" charset="0"/>
              <a:ea typeface="等线" pitchFamily="2" charset="-122"/>
            </a:endParaRP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986528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8"/>
          <p:cNvSpPr>
            <a:spLocks noGrp="1" noChangeArrowheads="1"/>
          </p:cNvSpPr>
          <p:nvPr/>
        </p:nvSpPr>
        <p:spPr bwMode="auto">
          <a:xfrm>
            <a:off x="29539" y="1239260"/>
            <a:ext cx="1185201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（1）广义的定义：除市场风险和信用风险以外的一切金融风险。</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（2）狭义的定义：仅由于操作不当而引发的风险，与交易过程和系统失灵有关。</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3</a:t>
            </a:r>
            <a:r>
              <a:rPr lang="zh-CN" altLang="en-US" sz="2400" dirty="0">
                <a:latin typeface="华文宋体" pitchFamily="2" charset="-122"/>
                <a:ea typeface="华文宋体" pitchFamily="2" charset="-122"/>
              </a:rPr>
              <a:t>）定义3：操作风险是指金融机构所有可以控制的风险，包括内部欺诈；但不包括外部事件，如监管者或自然灾害等的影响。</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4</a:t>
            </a:r>
            <a:r>
              <a:rPr lang="zh-CN" altLang="en-US" sz="2400" dirty="0">
                <a:latin typeface="华文宋体" pitchFamily="2" charset="-122"/>
                <a:ea typeface="华文宋体" pitchFamily="2" charset="-122"/>
              </a:rPr>
              <a:t>）定义4：操作风险是指由于错误或不完善的过程使得系统和人员或外部事件所造成的直接或间接损失的可能性</a:t>
            </a:r>
            <a:r>
              <a:rPr lang="zh-CN" altLang="en-US" sz="2400" dirty="0" smtClean="0">
                <a:latin typeface="华文宋体" pitchFamily="2" charset="-122"/>
                <a:ea typeface="华文宋体" pitchFamily="2" charset="-122"/>
              </a:rPr>
              <a:t>。</a:t>
            </a:r>
            <a:endParaRPr lang="en-US" altLang="zh-CN" sz="2400" dirty="0" smtClean="0">
              <a:latin typeface="华文宋体" pitchFamily="2" charset="-122"/>
              <a:ea typeface="华文宋体" pitchFamily="2" charset="-122"/>
            </a:endParaRP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5</a:t>
            </a:r>
            <a:r>
              <a:rPr lang="zh-CN" altLang="en-US" sz="2400" dirty="0" smtClean="0">
                <a:latin typeface="华文宋体" pitchFamily="2" charset="-122"/>
                <a:ea typeface="华文宋体" pitchFamily="2" charset="-122"/>
              </a:rPr>
              <a:t>）定义5：操作风险是指由于客户、设计不当的控制体系、控制体系失灵及不可控制的事件导致的各类风险。</a:t>
            </a: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6</a:t>
            </a:r>
            <a:r>
              <a:rPr lang="zh-CN" altLang="en-US" sz="2400" dirty="0" smtClean="0">
                <a:latin typeface="华文宋体" pitchFamily="2" charset="-122"/>
                <a:ea typeface="华文宋体" pitchFamily="2" charset="-122"/>
              </a:rPr>
              <a:t>）定义6：新巴塞尔协议将操作风险定义为“由于内部流程、人员、技术和外部事件的不完善或故障造成损失的风险”。</a:t>
            </a:r>
            <a:endParaRPr lang="zh-CN" altLang="en-US" sz="1400" dirty="0" smtClean="0">
              <a:latin typeface="华文宋体" pitchFamily="2" charset="-122"/>
              <a:ea typeface="华文宋体" pitchFamily="2" charset="-122"/>
            </a:endParaRPr>
          </a:p>
        </p:txBody>
      </p:sp>
      <p:sp>
        <p:nvSpPr>
          <p:cNvPr id="11" name="Rectangle 2"/>
          <p:cNvSpPr>
            <a:spLocks noGrp="1" noChangeArrowheads="1"/>
          </p:cNvSpPr>
          <p:nvPr/>
        </p:nvSpPr>
        <p:spPr>
          <a:xfrm>
            <a:off x="411320" y="542291"/>
            <a:ext cx="7949634" cy="713105"/>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操作风险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44985791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bwMode="auto">
          <a:xfrm>
            <a:off x="116955" y="692696"/>
            <a:ext cx="11881320" cy="4525962"/>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1-3</a:t>
            </a:r>
            <a:r>
              <a:rPr lang="zh-CN" altLang="zh-CN" sz="2700" dirty="0">
                <a:latin typeface="Times New Roman" pitchFamily="18" charset="0"/>
                <a:ea typeface="等线" pitchFamily="2" charset="-122"/>
                <a:cs typeface="+mn-cs"/>
              </a:rPr>
              <a:t>】操作风险之中国航油破产事件</a:t>
            </a:r>
          </a:p>
          <a:p>
            <a:endParaRPr lang="en-US" altLang="zh-CN" sz="1900" dirty="0" smtClean="0">
              <a:latin typeface="楷体" pitchFamily="49" charset="-122"/>
              <a:ea typeface="楷体" pitchFamily="49" charset="-122"/>
              <a:cs typeface="+mn-cs"/>
            </a:endParaRPr>
          </a:p>
          <a:p>
            <a:pPr marL="0" indent="0" algn="just">
              <a:buNone/>
            </a:pPr>
            <a:r>
              <a:rPr lang="en-US" altLang="zh-CN" sz="1900" dirty="0">
                <a:latin typeface="楷体" pitchFamily="49" charset="-122"/>
                <a:ea typeface="楷体" pitchFamily="49" charset="-122"/>
                <a:cs typeface="+mn-cs"/>
              </a:rPr>
              <a:t> </a:t>
            </a:r>
            <a:r>
              <a:rPr lang="en-US" altLang="zh-CN" sz="19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中国</a:t>
            </a:r>
            <a:r>
              <a:rPr lang="zh-CN" altLang="zh-CN" sz="2400" dirty="0">
                <a:latin typeface="楷体" pitchFamily="49" charset="-122"/>
                <a:ea typeface="楷体" pitchFamily="49" charset="-122"/>
                <a:cs typeface="+mn-cs"/>
              </a:rPr>
              <a:t>航油成立于</a:t>
            </a:r>
            <a:r>
              <a:rPr lang="en-US" altLang="zh-CN" sz="2400" dirty="0">
                <a:latin typeface="楷体" pitchFamily="49" charset="-122"/>
                <a:ea typeface="楷体" pitchFamily="49" charset="-122"/>
                <a:cs typeface="+mn-cs"/>
              </a:rPr>
              <a:t>1993</a:t>
            </a:r>
            <a:r>
              <a:rPr lang="zh-CN" altLang="zh-CN" sz="2400" dirty="0">
                <a:latin typeface="楷体" pitchFamily="49" charset="-122"/>
                <a:ea typeface="楷体" pitchFamily="49" charset="-122"/>
                <a:cs typeface="+mn-cs"/>
              </a:rPr>
              <a:t>年，注册地是在新加坡，早期公司濒临破产，后在励精图治后于</a:t>
            </a:r>
            <a:r>
              <a:rPr lang="en-US" altLang="zh-CN" sz="2400" dirty="0">
                <a:latin typeface="楷体" pitchFamily="49" charset="-122"/>
                <a:ea typeface="楷体" pitchFamily="49" charset="-122"/>
                <a:cs typeface="+mn-cs"/>
              </a:rPr>
              <a:t>2001</a:t>
            </a:r>
            <a:r>
              <a:rPr lang="zh-CN" altLang="zh-CN" sz="2400" dirty="0">
                <a:latin typeface="楷体" pitchFamily="49" charset="-122"/>
                <a:ea typeface="楷体" pitchFamily="49" charset="-122"/>
                <a:cs typeface="+mn-cs"/>
              </a:rPr>
              <a:t>年在新加坡交易所主板上市，成为中国首家利用海外自有资产在国外上市的中资企业。然而，</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年起中航油逐步呈现巨额亏损迹象。公司于</a:t>
            </a:r>
            <a:r>
              <a:rPr lang="en-US" altLang="zh-CN" sz="2400" dirty="0">
                <a:latin typeface="楷体" pitchFamily="49" charset="-122"/>
                <a:ea typeface="楷体" pitchFamily="49" charset="-122"/>
                <a:cs typeface="+mn-cs"/>
              </a:rPr>
              <a:t>2003</a:t>
            </a:r>
            <a:r>
              <a:rPr lang="zh-CN" altLang="zh-CN" sz="2400" dirty="0">
                <a:latin typeface="楷体" pitchFamily="49" charset="-122"/>
                <a:ea typeface="楷体" pitchFamily="49" charset="-122"/>
                <a:cs typeface="+mn-cs"/>
              </a:rPr>
              <a:t>年下半年参与</a:t>
            </a:r>
            <a:r>
              <a:rPr lang="en-US" altLang="zh-CN" sz="2400" dirty="0">
                <a:latin typeface="楷体" pitchFamily="49" charset="-122"/>
                <a:ea typeface="楷体" pitchFamily="49" charset="-122"/>
                <a:cs typeface="+mn-cs"/>
              </a:rPr>
              <a:t>200</a:t>
            </a:r>
            <a:r>
              <a:rPr lang="zh-CN" altLang="zh-CN" sz="2400" dirty="0">
                <a:latin typeface="楷体" pitchFamily="49" charset="-122"/>
                <a:ea typeface="楷体" pitchFamily="49" charset="-122"/>
                <a:cs typeface="+mn-cs"/>
              </a:rPr>
              <a:t>万桶原油期货买卖，初期获利，但</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年一季度国际油价飙升，公司账面出现亏损</a:t>
            </a:r>
            <a:r>
              <a:rPr lang="en-US" altLang="zh-CN" sz="2400" dirty="0">
                <a:latin typeface="楷体" pitchFamily="49" charset="-122"/>
                <a:ea typeface="楷体" pitchFamily="49" charset="-122"/>
                <a:cs typeface="+mn-cs"/>
              </a:rPr>
              <a:t>580</a:t>
            </a:r>
            <a:r>
              <a:rPr lang="zh-CN" altLang="zh-CN" sz="2400" dirty="0">
                <a:latin typeface="楷体" pitchFamily="49" charset="-122"/>
                <a:ea typeface="楷体" pitchFamily="49" charset="-122"/>
                <a:cs typeface="+mn-cs"/>
              </a:rPr>
              <a:t>万美元；为了扭亏为盈，公司继续增持，但是，二季度油价持续攀升，亏损增至</a:t>
            </a:r>
            <a:r>
              <a:rPr lang="en-US" altLang="zh-CN" sz="2400" dirty="0">
                <a:latin typeface="楷体" pitchFamily="49" charset="-122"/>
                <a:ea typeface="楷体" pitchFamily="49" charset="-122"/>
                <a:cs typeface="+mn-cs"/>
              </a:rPr>
              <a:t>3000</a:t>
            </a:r>
            <a:r>
              <a:rPr lang="zh-CN" altLang="zh-CN" sz="2400" dirty="0">
                <a:latin typeface="楷体" pitchFamily="49" charset="-122"/>
                <a:ea typeface="楷体" pitchFamily="49" charset="-122"/>
                <a:cs typeface="+mn-cs"/>
              </a:rPr>
              <a:t>万美元。公司为了避免账面出现实际损失，将交割日期延后至</a:t>
            </a:r>
            <a:r>
              <a:rPr lang="en-US" altLang="zh-CN" sz="2400" dirty="0">
                <a:latin typeface="楷体" pitchFamily="49" charset="-122"/>
                <a:ea typeface="楷体" pitchFamily="49" charset="-122"/>
                <a:cs typeface="+mn-cs"/>
              </a:rPr>
              <a:t>2005</a:t>
            </a:r>
            <a:r>
              <a:rPr lang="zh-CN" altLang="zh-CN" sz="2400" dirty="0">
                <a:latin typeface="楷体" pitchFamily="49" charset="-122"/>
                <a:ea typeface="楷体" pitchFamily="49" charset="-122"/>
                <a:cs typeface="+mn-cs"/>
              </a:rPr>
              <a:t>年和</a:t>
            </a:r>
            <a:r>
              <a:rPr lang="en-US" altLang="zh-CN" sz="2400" dirty="0">
                <a:latin typeface="楷体" pitchFamily="49" charset="-122"/>
                <a:ea typeface="楷体" pitchFamily="49" charset="-122"/>
                <a:cs typeface="+mn-cs"/>
              </a:rPr>
              <a:t>2006</a:t>
            </a:r>
            <a:r>
              <a:rPr lang="zh-CN" altLang="zh-CN" sz="2400" dirty="0">
                <a:latin typeface="楷体" pitchFamily="49" charset="-122"/>
                <a:ea typeface="楷体" pitchFamily="49" charset="-122"/>
                <a:cs typeface="+mn-cs"/>
              </a:rPr>
              <a:t>年，同时加大投资期待油价回落降低损失或者获利，截止</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10</a:t>
            </a:r>
            <a:r>
              <a:rPr lang="zh-CN" altLang="zh-CN" sz="2400" dirty="0">
                <a:latin typeface="楷体" pitchFamily="49" charset="-122"/>
                <a:ea typeface="楷体" pitchFamily="49" charset="-122"/>
                <a:cs typeface="+mn-cs"/>
              </a:rPr>
              <a:t>月持有期货合约高达</a:t>
            </a:r>
            <a:r>
              <a:rPr lang="en-US" altLang="zh-CN" sz="2400" dirty="0">
                <a:latin typeface="楷体" pitchFamily="49" charset="-122"/>
                <a:ea typeface="楷体" pitchFamily="49" charset="-122"/>
                <a:cs typeface="+mn-cs"/>
              </a:rPr>
              <a:t>5200</a:t>
            </a:r>
            <a:r>
              <a:rPr lang="zh-CN" altLang="zh-CN" sz="2400" dirty="0">
                <a:latin typeface="楷体" pitchFamily="49" charset="-122"/>
                <a:ea typeface="楷体" pitchFamily="49" charset="-122"/>
                <a:cs typeface="+mn-cs"/>
              </a:rPr>
              <a:t>万桶。但是，油价却并没有跟预期一致有所下跌，反而是升至历史高位，此时，公司面临高达</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万亿美元的巨额账面亏损</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虽然</a:t>
            </a:r>
            <a:r>
              <a:rPr lang="zh-CN" altLang="zh-CN" sz="2400" dirty="0">
                <a:latin typeface="楷体" pitchFamily="49" charset="-122"/>
                <a:ea typeface="楷体" pitchFamily="49" charset="-122"/>
                <a:cs typeface="+mn-cs"/>
              </a:rPr>
              <a:t>此后公司进行了补仓或者采取相应的补救措施，但是，在巨额亏损面前均无补于事。到</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日最后一批合约被平仓，公司总亏损达到</a:t>
            </a:r>
            <a:r>
              <a:rPr lang="en-US" altLang="zh-CN" sz="2400" dirty="0">
                <a:latin typeface="楷体" pitchFamily="49" charset="-122"/>
                <a:ea typeface="楷体" pitchFamily="49" charset="-122"/>
                <a:cs typeface="+mn-cs"/>
              </a:rPr>
              <a:t>3.81</a:t>
            </a:r>
            <a:r>
              <a:rPr lang="zh-CN" altLang="zh-CN" sz="2400" dirty="0">
                <a:latin typeface="楷体" pitchFamily="49" charset="-122"/>
                <a:ea typeface="楷体" pitchFamily="49" charset="-122"/>
                <a:cs typeface="+mn-cs"/>
              </a:rPr>
              <a:t>亿美元。最后，公司只好于</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29</a:t>
            </a:r>
            <a:r>
              <a:rPr lang="zh-CN" altLang="zh-CN" sz="2400" dirty="0">
                <a:latin typeface="楷体" pitchFamily="49" charset="-122"/>
                <a:ea typeface="楷体" pitchFamily="49" charset="-122"/>
                <a:cs typeface="+mn-cs"/>
              </a:rPr>
              <a:t>日向新加坡法院申请破产保护，并于次日终止所有原油期货交易。这是一个由于持续判断、操作错误引发操作风险而导致公司倒闭的典型案例。</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23203022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287464"/>
            <a:ext cx="11059495" cy="5284787"/>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1.  </a:t>
            </a:r>
            <a:r>
              <a:rPr lang="zh-CN" altLang="en-US" sz="2400" b="1" noProof="1">
                <a:latin typeface="华文宋体" pitchFamily="2" charset="-122"/>
                <a:ea typeface="华文宋体" pitchFamily="2" charset="-122"/>
              </a:rPr>
              <a:t>流动性风险</a:t>
            </a:r>
            <a:r>
              <a:rPr lang="zh-CN" altLang="en-US" sz="2400" noProof="1">
                <a:latin typeface="华文宋体" pitchFamily="2" charset="-122"/>
                <a:ea typeface="华文宋体" pitchFamily="2" charset="-122"/>
              </a:rPr>
              <a:t>指因流动性不足而导致资产价值在未来产生损失的可能性。</a:t>
            </a:r>
          </a:p>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2.  </a:t>
            </a:r>
            <a:r>
              <a:rPr lang="zh-CN" altLang="en-US" sz="2400" noProof="1">
                <a:latin typeface="华文宋体" pitchFamily="2" charset="-122"/>
                <a:ea typeface="华文宋体" pitchFamily="2" charset="-122"/>
              </a:rPr>
              <a:t>关于</a:t>
            </a:r>
            <a:r>
              <a:rPr lang="zh-CN" altLang="en-US" sz="2400" b="1" noProof="1">
                <a:latin typeface="华文宋体" pitchFamily="2" charset="-122"/>
                <a:ea typeface="华文宋体" pitchFamily="2" charset="-122"/>
              </a:rPr>
              <a:t>流动性</a:t>
            </a:r>
            <a:r>
              <a:rPr lang="en-US" altLang="en-US" sz="2400" noProof="1">
                <a:latin typeface="华文宋体" pitchFamily="2" charset="-122"/>
                <a:ea typeface="华文宋体" pitchFamily="2" charset="-122"/>
              </a:rPr>
              <a:t>(Liquidity)</a:t>
            </a:r>
            <a:r>
              <a:rPr lang="zh-CN" altLang="en-US" sz="2400" noProof="1">
                <a:latin typeface="华文宋体" pitchFamily="2" charset="-122"/>
                <a:ea typeface="华文宋体" pitchFamily="2" charset="-122"/>
              </a:rPr>
              <a:t>，主要有两种不同理解：</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一是</a:t>
            </a:r>
            <a:r>
              <a:rPr lang="zh-CN" altLang="en-US" sz="2400" b="1" noProof="1">
                <a:latin typeface="华文宋体" pitchFamily="2" charset="-122"/>
                <a:ea typeface="华文宋体" pitchFamily="2" charset="-122"/>
              </a:rPr>
              <a:t>筹资流动性（</a:t>
            </a:r>
            <a:r>
              <a:rPr lang="en-US" altLang="en-US" sz="2400" b="1" noProof="1">
                <a:latin typeface="华文宋体" pitchFamily="2" charset="-122"/>
                <a:ea typeface="华文宋体" pitchFamily="2" charset="-122"/>
              </a:rPr>
              <a:t>Fund Liquidity）</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现金流或负债流动性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资金流动性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机构流动性</a:t>
            </a:r>
            <a:r>
              <a:rPr lang="zh-CN" altLang="en-US" sz="2400" noProof="1">
                <a:latin typeface="华文宋体" pitchFamily="2" charset="-122"/>
                <a:ea typeface="华文宋体" pitchFamily="2" charset="-122"/>
              </a:rPr>
              <a:t>，主要用来描述金融机构满足资金流动需要的能力。</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二是</a:t>
            </a:r>
            <a:r>
              <a:rPr lang="zh-CN" altLang="en-US" sz="2400" b="1" noProof="1">
                <a:latin typeface="华文宋体" pitchFamily="2" charset="-122"/>
                <a:ea typeface="华文宋体" pitchFamily="2" charset="-122"/>
              </a:rPr>
              <a:t>市场流动性</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产品或者资产流动性</a:t>
            </a:r>
            <a:r>
              <a:rPr lang="zh-CN" altLang="en-US" sz="2400" noProof="1">
                <a:latin typeface="华文宋体" pitchFamily="2" charset="-122"/>
                <a:ea typeface="华文宋体" pitchFamily="2" charset="-122"/>
              </a:rPr>
              <a:t>，主要指金融资产在市场上的变现能力，即在市场上金融资产与现金之间转换的难易程度。</a:t>
            </a: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23741594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717675"/>
            <a:ext cx="11059495" cy="3576638"/>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3.  </a:t>
            </a:r>
            <a:r>
              <a:rPr lang="zh-CN" sz="2400" noProof="1">
                <a:latin typeface="华文宋体" pitchFamily="2" charset="-122"/>
                <a:ea typeface="华文宋体" pitchFamily="2" charset="-122"/>
              </a:rPr>
              <a:t>与流动性的两种含义相对应，流动性风险也主要有两种：</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筹资流动性风险</a:t>
            </a:r>
            <a:r>
              <a:rPr lang="zh-CN" sz="2400" noProof="1">
                <a:latin typeface="华文宋体" pitchFamily="2" charset="-122"/>
                <a:ea typeface="华文宋体" pitchFamily="2" charset="-122"/>
              </a:rPr>
              <a:t>，指金融机构缺乏足够现金流而没有能力筹集资金偿还到期债务而在未来产生损失的可能性；</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市场流动性风险</a:t>
            </a:r>
            <a:r>
              <a:rPr lang="zh-CN" sz="2400" noProof="1">
                <a:latin typeface="华文宋体" pitchFamily="2" charset="-122"/>
                <a:ea typeface="华文宋体" pitchFamily="2" charset="-122"/>
              </a:rPr>
              <a:t>，指由于交易的头寸规模相对市场正常交易量过大，而不能够以当时的有利价格完成该笔交易而在未来产生损失的可能性。</a:t>
            </a:r>
          </a:p>
        </p:txBody>
      </p:sp>
      <p:sp>
        <p:nvSpPr>
          <p:cNvPr id="11" name="Rectangle 2"/>
          <p:cNvSpPr>
            <a:spLocks noGrp="1" noChangeArrowheads="1"/>
          </p:cNvSpPr>
          <p:nvPr/>
        </p:nvSpPr>
        <p:spPr>
          <a:xfrm>
            <a:off x="411320" y="972819"/>
            <a:ext cx="794963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61149332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idx="1"/>
          </p:nvPr>
        </p:nvSpPr>
        <p:spPr bwMode="auto">
          <a:xfrm>
            <a:off x="116955" y="692696"/>
            <a:ext cx="11881320" cy="435292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1-4</a:t>
            </a:r>
            <a:r>
              <a:rPr lang="zh-CN" altLang="zh-CN" sz="2700" dirty="0">
                <a:latin typeface="Times New Roman" pitchFamily="18" charset="0"/>
                <a:ea typeface="等线" pitchFamily="2" charset="-122"/>
                <a:cs typeface="+mn-cs"/>
              </a:rPr>
              <a:t>】流动性风险之硅谷银行破产事件</a:t>
            </a:r>
          </a:p>
          <a:p>
            <a:pPr marL="0" indent="0" algn="just">
              <a:spcBef>
                <a:spcPts val="2400"/>
              </a:spcBef>
              <a:buNone/>
            </a:pPr>
            <a:r>
              <a:rPr lang="en-US" altLang="zh-CN" sz="2400" dirty="0" smtClean="0">
                <a:latin typeface="楷体" pitchFamily="49" charset="-122"/>
                <a:ea typeface="楷体" pitchFamily="49" charset="-122"/>
                <a:cs typeface="+mn-cs"/>
              </a:rPr>
              <a:t>    2023</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日美国前</a:t>
            </a:r>
            <a:r>
              <a:rPr lang="en-US" altLang="zh-CN" sz="2400" dirty="0">
                <a:latin typeface="楷体" pitchFamily="49" charset="-122"/>
                <a:ea typeface="楷体" pitchFamily="49" charset="-122"/>
                <a:cs typeface="+mn-cs"/>
              </a:rPr>
              <a:t>20</a:t>
            </a:r>
            <a:r>
              <a:rPr lang="zh-CN" altLang="zh-CN" sz="2400" dirty="0">
                <a:latin typeface="楷体" pitchFamily="49" charset="-122"/>
                <a:ea typeface="楷体" pitchFamily="49" charset="-122"/>
                <a:cs typeface="+mn-cs"/>
              </a:rPr>
              <a:t>大银行、拥有资产</a:t>
            </a:r>
            <a:r>
              <a:rPr lang="en-US" altLang="zh-CN" sz="2400" dirty="0">
                <a:latin typeface="楷体" pitchFamily="49" charset="-122"/>
                <a:ea typeface="楷体" pitchFamily="49" charset="-122"/>
                <a:cs typeface="+mn-cs"/>
              </a:rPr>
              <a:t>2000</a:t>
            </a:r>
            <a:r>
              <a:rPr lang="zh-CN" altLang="zh-CN" sz="2400" dirty="0">
                <a:latin typeface="楷体" pitchFamily="49" charset="-122"/>
                <a:ea typeface="楷体" pitchFamily="49" charset="-122"/>
                <a:cs typeface="+mn-cs"/>
              </a:rPr>
              <a:t>多亿美元的硅谷银行宣布破产。</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年初新冠肺炎席卷全球，美联储持续降息使得美国降至零利率，硅谷银行获得了大量零成本的活期储蓄存款，存款总额也从</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6</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760</a:t>
            </a:r>
            <a:r>
              <a:rPr lang="zh-CN" altLang="zh-CN" sz="2400" dirty="0">
                <a:latin typeface="楷体" pitchFamily="49" charset="-122"/>
                <a:ea typeface="楷体" pitchFamily="49" charset="-122"/>
                <a:cs typeface="+mn-cs"/>
              </a:rPr>
              <a:t>亿美元上升至</a:t>
            </a:r>
            <a:r>
              <a:rPr lang="en-US" altLang="zh-CN" sz="2400" dirty="0">
                <a:latin typeface="楷体" pitchFamily="49" charset="-122"/>
                <a:ea typeface="楷体" pitchFamily="49" charset="-122"/>
                <a:cs typeface="+mn-cs"/>
              </a:rPr>
              <a:t>2021</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12</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1900</a:t>
            </a:r>
            <a:r>
              <a:rPr lang="zh-CN" altLang="zh-CN" sz="2400" dirty="0">
                <a:latin typeface="楷体" pitchFamily="49" charset="-122"/>
                <a:ea typeface="楷体" pitchFamily="49" charset="-122"/>
                <a:cs typeface="+mn-cs"/>
              </a:rPr>
              <a:t>亿美元。此时，硅谷银行将大量存款用于购买</a:t>
            </a:r>
            <a:r>
              <a:rPr lang="en-US" altLang="zh-CN" sz="2400" dirty="0">
                <a:latin typeface="楷体" pitchFamily="49" charset="-122"/>
                <a:ea typeface="楷体" pitchFamily="49" charset="-122"/>
                <a:cs typeface="+mn-cs"/>
              </a:rPr>
              <a:t>1-5</a:t>
            </a:r>
            <a:r>
              <a:rPr lang="zh-CN" altLang="zh-CN" sz="2400" dirty="0">
                <a:latin typeface="楷体" pitchFamily="49" charset="-122"/>
                <a:ea typeface="楷体" pitchFamily="49" charset="-122"/>
                <a:cs typeface="+mn-cs"/>
              </a:rPr>
              <a:t>年期的无风险国债，年收益率仅为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，这是典型的短债长投行为。但是，随着</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年美国的高通胀，美联储采取了连续</a:t>
            </a:r>
            <a:r>
              <a:rPr lang="en-US" altLang="zh-CN" sz="2400" dirty="0">
                <a:latin typeface="楷体" pitchFamily="49" charset="-122"/>
                <a:ea typeface="楷体" pitchFamily="49" charset="-122"/>
                <a:cs typeface="+mn-cs"/>
              </a:rPr>
              <a:t>7</a:t>
            </a:r>
            <a:r>
              <a:rPr lang="zh-CN" altLang="zh-CN" sz="2400" dirty="0">
                <a:latin typeface="楷体" pitchFamily="49" charset="-122"/>
                <a:ea typeface="楷体" pitchFamily="49" charset="-122"/>
                <a:cs typeface="+mn-cs"/>
              </a:rPr>
              <a:t>次的加息政策，利率从</a:t>
            </a:r>
            <a:r>
              <a:rPr lang="en-US" altLang="zh-CN" sz="2400" dirty="0">
                <a:latin typeface="楷体" pitchFamily="49" charset="-122"/>
                <a:ea typeface="楷体" pitchFamily="49" charset="-122"/>
                <a:cs typeface="+mn-cs"/>
              </a:rPr>
              <a:t>4.5%</a:t>
            </a:r>
            <a:r>
              <a:rPr lang="zh-CN" altLang="zh-CN" sz="2400" dirty="0">
                <a:latin typeface="楷体" pitchFamily="49" charset="-122"/>
                <a:ea typeface="楷体" pitchFamily="49" charset="-122"/>
                <a:cs typeface="+mn-cs"/>
              </a:rPr>
              <a:t>升至</a:t>
            </a:r>
            <a:r>
              <a:rPr lang="en-US" altLang="zh-CN" sz="2400" dirty="0">
                <a:latin typeface="楷体" pitchFamily="49" charset="-122"/>
                <a:ea typeface="楷体" pitchFamily="49" charset="-122"/>
                <a:cs typeface="+mn-cs"/>
              </a:rPr>
              <a:t>4.75%</a:t>
            </a:r>
            <a:r>
              <a:rPr lang="zh-CN" altLang="zh-CN" sz="2400" dirty="0">
                <a:latin typeface="楷体" pitchFamily="49" charset="-122"/>
                <a:ea typeface="楷体" pitchFamily="49" charset="-122"/>
                <a:cs typeface="+mn-cs"/>
              </a:rPr>
              <a:t>。同时，由于硅谷银行超过</a:t>
            </a:r>
            <a:r>
              <a:rPr lang="en-US" altLang="zh-CN" sz="2400" dirty="0">
                <a:latin typeface="楷体" pitchFamily="49" charset="-122"/>
                <a:ea typeface="楷体" pitchFamily="49" charset="-122"/>
                <a:cs typeface="+mn-cs"/>
              </a:rPr>
              <a:t>90%</a:t>
            </a:r>
            <a:r>
              <a:rPr lang="zh-CN" altLang="zh-CN" sz="2400" dirty="0">
                <a:latin typeface="楷体" pitchFamily="49" charset="-122"/>
                <a:ea typeface="楷体" pitchFamily="49" charset="-122"/>
                <a:cs typeface="+mn-cs"/>
              </a:rPr>
              <a:t>的客户存款都超过</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万美元，也就是美国储蓄保险的最高额度</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spcBef>
                <a:spcPts val="2400"/>
              </a:spcBef>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此时</a:t>
            </a:r>
            <a:r>
              <a:rPr lang="zh-CN" altLang="zh-CN" sz="2400" dirty="0">
                <a:latin typeface="楷体" pitchFamily="49" charset="-122"/>
                <a:ea typeface="楷体" pitchFamily="49" charset="-122"/>
                <a:cs typeface="+mn-cs"/>
              </a:rPr>
              <a:t>，硅谷银行资金的成本是</a:t>
            </a:r>
            <a:r>
              <a:rPr lang="en-US" altLang="zh-CN" sz="2400" dirty="0">
                <a:latin typeface="楷体" pitchFamily="49" charset="-122"/>
                <a:ea typeface="楷体" pitchFamily="49" charset="-122"/>
                <a:cs typeface="+mn-cs"/>
              </a:rPr>
              <a:t>4%</a:t>
            </a:r>
            <a:r>
              <a:rPr lang="zh-CN" altLang="zh-CN" sz="2400" dirty="0">
                <a:latin typeface="楷体" pitchFamily="49" charset="-122"/>
                <a:ea typeface="楷体" pitchFamily="49" charset="-122"/>
                <a:cs typeface="+mn-cs"/>
              </a:rPr>
              <a:t>以上，但是收益却仅为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，银行面临着亏损压力。特别是，</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年下半年开始美国高科技行业进入寒冬，许多公司融资困难，因此，只能消耗存在储蓄存款，硅谷银行面临着流动性危机，并被迫抛售</a:t>
            </a:r>
            <a:r>
              <a:rPr lang="en-US" altLang="zh-CN" sz="2400" dirty="0">
                <a:latin typeface="楷体" pitchFamily="49" charset="-122"/>
                <a:ea typeface="楷体" pitchFamily="49" charset="-122"/>
                <a:cs typeface="+mn-cs"/>
              </a:rPr>
              <a:t>210</a:t>
            </a:r>
            <a:r>
              <a:rPr lang="zh-CN" altLang="zh-CN" sz="2400" dirty="0">
                <a:latin typeface="楷体" pitchFamily="49" charset="-122"/>
                <a:ea typeface="楷体" pitchFamily="49" charset="-122"/>
                <a:cs typeface="+mn-cs"/>
              </a:rPr>
              <a:t>亿美元的债券，故此出现</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亿美元的账面损失，同时引发市场恐慌，大量科技公司想办法转移储蓄存款，仅</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8</a:t>
            </a:r>
            <a:r>
              <a:rPr lang="zh-CN" altLang="zh-CN" sz="2400" dirty="0">
                <a:latin typeface="楷体" pitchFamily="49" charset="-122"/>
                <a:ea typeface="楷体" pitchFamily="49" charset="-122"/>
                <a:cs typeface="+mn-cs"/>
              </a:rPr>
              <a:t>日一天申请提现转移就搞到</a:t>
            </a:r>
            <a:r>
              <a:rPr lang="en-US" altLang="zh-CN" sz="2400" dirty="0">
                <a:latin typeface="楷体" pitchFamily="49" charset="-122"/>
                <a:ea typeface="楷体" pitchFamily="49" charset="-122"/>
                <a:cs typeface="+mn-cs"/>
              </a:rPr>
              <a:t>420</a:t>
            </a:r>
            <a:r>
              <a:rPr lang="zh-CN" altLang="zh-CN" sz="2400" dirty="0">
                <a:latin typeface="楷体" pitchFamily="49" charset="-122"/>
                <a:ea typeface="楷体" pitchFamily="49" charset="-122"/>
                <a:cs typeface="+mn-cs"/>
              </a:rPr>
              <a:t>亿美元，远超出硅谷银行只有</a:t>
            </a:r>
            <a:r>
              <a:rPr lang="en-US" altLang="zh-CN" sz="2400" dirty="0">
                <a:latin typeface="楷体" pitchFamily="49" charset="-122"/>
                <a:ea typeface="楷体" pitchFamily="49" charset="-122"/>
                <a:cs typeface="+mn-cs"/>
              </a:rPr>
              <a:t>100</a:t>
            </a:r>
            <a:r>
              <a:rPr lang="zh-CN" altLang="zh-CN" sz="2400" dirty="0">
                <a:latin typeface="楷体" pitchFamily="49" charset="-122"/>
                <a:ea typeface="楷体" pitchFamily="49" charset="-122"/>
                <a:cs typeface="+mn-cs"/>
              </a:rPr>
              <a:t>多亿的可用资金，并最终导致硅谷银行宣告破产。</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53671491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8"/>
          <p:cNvSpPr>
            <a:spLocks noGrp="1" noChangeArrowheads="1"/>
          </p:cNvSpPr>
          <p:nvPr/>
        </p:nvSpPr>
        <p:spPr bwMode="auto">
          <a:xfrm>
            <a:off x="937318" y="1293813"/>
            <a:ext cx="10120062"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1</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经营风险：</a:t>
            </a:r>
            <a:r>
              <a:rPr lang="zh-CN" altLang="zh-CN" sz="2700">
                <a:latin typeface="华文宋体" pitchFamily="2" charset="-122"/>
                <a:ea typeface="华文宋体" pitchFamily="2" charset="-122"/>
                <a:sym typeface="等线" pitchFamily="2" charset="-122"/>
              </a:rPr>
              <a:t>指企业在运营过程中，由于某些因素的不确定性变化导致经营管理出现失误而造成损失的可能性。</a:t>
            </a: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2</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国家风险：</a:t>
            </a:r>
            <a:r>
              <a:rPr lang="zh-CN" altLang="zh-CN" sz="2700">
                <a:latin typeface="华文宋体" pitchFamily="2" charset="-122"/>
                <a:ea typeface="华文宋体" pitchFamily="2" charset="-122"/>
                <a:sym typeface="等线" pitchFamily="2" charset="-122"/>
              </a:rPr>
              <a:t>指在跨国金融活动中，由于外国政府的行为的不确定变化而导致经济主体未来收益变化的不确定性。</a:t>
            </a:r>
            <a:endParaRPr lang="zh-CN" altLang="zh-CN" sz="2700" b="1">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3</a:t>
            </a:r>
            <a:r>
              <a:rPr lang="zh-CN" altLang="zh-CN" sz="2700">
                <a:latin typeface="华文宋体" pitchFamily="2" charset="-122"/>
                <a:ea typeface="华文宋体" pitchFamily="2" charset="-122"/>
                <a:sym typeface="等线" pitchFamily="2" charset="-122"/>
              </a:rPr>
              <a:t>.	</a:t>
            </a:r>
            <a:r>
              <a:rPr lang="zh-CN" altLang="zh-CN" sz="2700" b="1">
                <a:latin typeface="华文宋体" pitchFamily="2" charset="-122"/>
                <a:ea typeface="华文宋体" pitchFamily="2" charset="-122"/>
                <a:sym typeface="等线" pitchFamily="2" charset="-122"/>
              </a:rPr>
              <a:t>关联风险：</a:t>
            </a:r>
            <a:r>
              <a:rPr lang="zh-CN" altLang="zh-CN" sz="2700">
                <a:latin typeface="华文宋体" pitchFamily="2" charset="-122"/>
                <a:ea typeface="华文宋体" pitchFamily="2" charset="-122"/>
                <a:sym typeface="等线" pitchFamily="2" charset="-122"/>
              </a:rPr>
              <a:t>指因相关产业或相关市场的变化而导致经济主体未来收益变化的不确定性。</a:t>
            </a:r>
          </a:p>
          <a:p>
            <a:pPr marL="365125" indent="-255588">
              <a:lnSpc>
                <a:spcPct val="150000"/>
              </a:lnSpc>
              <a:spcBef>
                <a:spcPts val="400"/>
              </a:spcBef>
              <a:buClr>
                <a:schemeClr val="accent1"/>
              </a:buClr>
              <a:buSzPct val="68000"/>
            </a:pPr>
            <a:endParaRPr lang="zh-CN" altLang="zh-CN" sz="270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endParaRPr lang="zh-CN" altLang="en-US" sz="2700" b="1">
              <a:latin typeface="华文宋体" pitchFamily="2" charset="-122"/>
              <a:ea typeface="华文宋体" pitchFamily="2" charset="-122"/>
              <a:sym typeface="等线" pitchFamily="2" charset="-122"/>
            </a:endParaRP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其他风险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02832842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56D8194D-9B73-4AB7-9061-B28F0D01671F}"/>
              </a:ext>
            </a:extLst>
          </p:cNvPr>
          <p:cNvSpPr txBox="1"/>
          <p:nvPr/>
        </p:nvSpPr>
        <p:spPr>
          <a:xfrm>
            <a:off x="3501331" y="2515543"/>
            <a:ext cx="7992888" cy="1446550"/>
          </a:xfrm>
          <a:prstGeom prst="rect">
            <a:avLst/>
          </a:prstGeom>
          <a:noFill/>
        </p:spPr>
        <p:txBody>
          <a:bodyPr wrap="square">
            <a:spAutoFit/>
          </a:bodyPr>
          <a:lstStyle/>
          <a:p>
            <a:r>
              <a:rPr lang="zh-CN" altLang="en-US" sz="4400" b="1" dirty="0" smtClean="0">
                <a:solidFill>
                  <a:schemeClr val="bg1"/>
                </a:solidFill>
                <a:ea typeface="微软雅黑" pitchFamily="34" charset="-122"/>
              </a:rPr>
              <a:t>三</a:t>
            </a:r>
            <a:r>
              <a:rPr lang="zh-CN" altLang="en-US" sz="4400" b="1" dirty="0">
                <a:solidFill>
                  <a:schemeClr val="bg1"/>
                </a:solidFill>
                <a:ea typeface="微软雅黑" pitchFamily="34" charset="-122"/>
              </a:rPr>
              <a:t>、风险</a:t>
            </a:r>
            <a:r>
              <a:rPr lang="zh-CN" altLang="en-US" sz="4400" b="1" dirty="0" smtClean="0">
                <a:solidFill>
                  <a:schemeClr val="bg1"/>
                </a:solidFill>
                <a:ea typeface="微软雅黑" pitchFamily="34" charset="-122"/>
              </a:rPr>
              <a:t>管理目标下的</a:t>
            </a:r>
            <a:endParaRPr lang="en-US" altLang="zh-CN" sz="4400" b="1" dirty="0" smtClean="0">
              <a:solidFill>
                <a:schemeClr val="bg1"/>
              </a:solidFill>
              <a:ea typeface="微软雅黑" pitchFamily="34" charset="-122"/>
            </a:endParaRPr>
          </a:p>
          <a:p>
            <a:r>
              <a:rPr lang="zh-CN" altLang="en-US" sz="4400" b="1" dirty="0" smtClean="0">
                <a:solidFill>
                  <a:schemeClr val="bg1"/>
                </a:solidFill>
                <a:ea typeface="微软雅黑" pitchFamily="34" charset="-122"/>
              </a:rPr>
              <a:t>              量化投资</a:t>
            </a:r>
            <a:endParaRPr kumimoji="0" lang="en-US" altLang="zh-CN" sz="4400" b="1" dirty="0">
              <a:solidFill>
                <a:schemeClr val="bg1"/>
              </a:solidFill>
              <a:latin typeface="+mj-lt"/>
              <a:ea typeface="微软雅黑" pitchFamily="34" charset="-122"/>
            </a:endParaRPr>
          </a:p>
        </p:txBody>
      </p:sp>
    </p:spTree>
    <p:extLst>
      <p:ext uri="{BB962C8B-B14F-4D97-AF65-F5344CB8AC3E}">
        <p14:creationId xmlns:p14="http://schemas.microsoft.com/office/powerpoint/2010/main" val="631288651"/>
      </p:ext>
    </p:extLst>
  </p:cSld>
  <p:clrMapOvr>
    <a:masterClrMapping/>
  </p:clrMapOvr>
  <p:transition spd="slow" advClick="0" advTm="334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
        <p:nvSpPr>
          <p:cNvPr id="5" name="内容占位符 2"/>
          <p:cNvSpPr txBox="1">
            <a:spLocks/>
          </p:cNvSpPr>
          <p:nvPr/>
        </p:nvSpPr>
        <p:spPr>
          <a:xfrm>
            <a:off x="116955" y="960112"/>
            <a:ext cx="8568952" cy="5493224"/>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2400" smtClean="0"/>
              <a:t>     </a:t>
            </a:r>
            <a:r>
              <a:rPr lang="zh-CN" altLang="en-US" sz="2400" smtClean="0"/>
              <a:t>量化投资的奠基石人物</a:t>
            </a:r>
            <a:r>
              <a:rPr lang="en-US" altLang="zh-CN" sz="2400" smtClean="0"/>
              <a:t>——</a:t>
            </a:r>
            <a:r>
              <a:rPr lang="zh-CN" altLang="en-US" sz="2400" smtClean="0"/>
              <a:t>詹姆斯</a:t>
            </a:r>
            <a:r>
              <a:rPr lang="en-US" altLang="zh-CN" sz="2400" smtClean="0"/>
              <a:t>•</a:t>
            </a:r>
            <a:r>
              <a:rPr lang="zh-CN" altLang="en-US" sz="2400" smtClean="0"/>
              <a:t>西蒙斯（</a:t>
            </a:r>
            <a:r>
              <a:rPr lang="en-US" altLang="zh-CN" sz="2400" smtClean="0"/>
              <a:t>James Simons</a:t>
            </a:r>
            <a:r>
              <a:rPr lang="zh-CN" altLang="en-US" sz="2400" smtClean="0"/>
              <a:t>）</a:t>
            </a:r>
            <a:endParaRPr lang="en-US" altLang="zh-CN" sz="2400" smtClean="0"/>
          </a:p>
          <a:p>
            <a:pPr marL="0" indent="0">
              <a:buFont typeface="Arial" pitchFamily="34" charset="0"/>
              <a:buNone/>
            </a:pPr>
            <a:endParaRPr lang="en-US" altLang="zh-CN" sz="2400" smtClean="0"/>
          </a:p>
          <a:p>
            <a:r>
              <a:rPr lang="zh-CN" altLang="en-US" sz="2400" smtClean="0"/>
              <a:t>詹姆斯</a:t>
            </a:r>
            <a:r>
              <a:rPr lang="en-US" altLang="zh-CN" sz="2400" smtClean="0"/>
              <a:t>•</a:t>
            </a:r>
            <a:r>
              <a:rPr lang="zh-CN" altLang="en-US" sz="2400" smtClean="0"/>
              <a:t>西蒙斯是世界级著名数学家，曾因陈氏</a:t>
            </a:r>
            <a:r>
              <a:rPr lang="en-US" altLang="zh-CN" sz="2400" smtClean="0"/>
              <a:t>-</a:t>
            </a:r>
            <a:r>
              <a:rPr lang="zh-CN" altLang="en-US" sz="2400" smtClean="0"/>
              <a:t>西蒙斯定理（</a:t>
            </a:r>
            <a:r>
              <a:rPr lang="en-US" altLang="zh-CN" sz="2400" smtClean="0"/>
              <a:t>Chen-Simons</a:t>
            </a:r>
            <a:r>
              <a:rPr lang="zh-CN" altLang="en-US" sz="2400" smtClean="0"/>
              <a:t>）获得全美数学最高奖</a:t>
            </a:r>
            <a:r>
              <a:rPr lang="en-US" altLang="zh-CN" sz="2400" smtClean="0"/>
              <a:t>——</a:t>
            </a:r>
            <a:r>
              <a:rPr lang="zh-CN" altLang="en-US" sz="2400" smtClean="0"/>
              <a:t>维布伦奖，同时他还是全球收入最高的对冲基金经理之一，年净赚</a:t>
            </a:r>
            <a:r>
              <a:rPr lang="en-US" altLang="zh-CN" sz="2400" smtClean="0"/>
              <a:t>15</a:t>
            </a:r>
            <a:r>
              <a:rPr lang="zh-CN" altLang="en-US" sz="2400" smtClean="0"/>
              <a:t>亿美元，这主要得益于他</a:t>
            </a:r>
            <a:r>
              <a:rPr lang="en-US" altLang="zh-CN" sz="2400" smtClean="0"/>
              <a:t>1982</a:t>
            </a:r>
            <a:r>
              <a:rPr lang="zh-CN" altLang="en-US" sz="2400" smtClean="0"/>
              <a:t>年创立的文艺复兴科技公司。</a:t>
            </a:r>
            <a:endParaRPr lang="en-US" altLang="zh-CN" sz="2400" smtClean="0"/>
          </a:p>
          <a:p>
            <a:endParaRPr lang="en-US" altLang="zh-CN" sz="2400" smtClean="0"/>
          </a:p>
          <a:p>
            <a:r>
              <a:rPr lang="zh-CN" altLang="en-US" sz="2400" smtClean="0"/>
              <a:t>西蒙斯发行的大奖章基金是华尔街最成功的对冲基金之一，</a:t>
            </a:r>
            <a:r>
              <a:rPr lang="en-US" altLang="zh-CN" sz="2400" smtClean="0">
                <a:solidFill>
                  <a:srgbClr val="FF0000"/>
                </a:solidFill>
              </a:rPr>
              <a:t>1988-2009</a:t>
            </a:r>
            <a:r>
              <a:rPr lang="zh-CN" altLang="en-US" sz="2400" smtClean="0">
                <a:solidFill>
                  <a:srgbClr val="FF0000"/>
                </a:solidFill>
              </a:rPr>
              <a:t>年（</a:t>
            </a:r>
            <a:r>
              <a:rPr lang="en-US" altLang="zh-CN" sz="2400" smtClean="0">
                <a:solidFill>
                  <a:srgbClr val="FF0000"/>
                </a:solidFill>
              </a:rPr>
              <a:t>2010</a:t>
            </a:r>
            <a:r>
              <a:rPr lang="zh-CN" altLang="en-US" sz="2400" smtClean="0">
                <a:solidFill>
                  <a:srgbClr val="FF0000"/>
                </a:solidFill>
              </a:rPr>
              <a:t>年西蒙斯已退休）平均收益率高达</a:t>
            </a:r>
            <a:r>
              <a:rPr lang="en-US" altLang="zh-CN" sz="2400" smtClean="0">
                <a:solidFill>
                  <a:srgbClr val="FF0000"/>
                </a:solidFill>
              </a:rPr>
              <a:t>35%</a:t>
            </a:r>
            <a:r>
              <a:rPr lang="zh-CN" altLang="en-US" sz="2400" smtClean="0">
                <a:solidFill>
                  <a:srgbClr val="FF0000"/>
                </a:solidFill>
              </a:rPr>
              <a:t>，比同期标普</a:t>
            </a:r>
            <a:r>
              <a:rPr lang="en-US" altLang="zh-CN" sz="2400" smtClean="0">
                <a:solidFill>
                  <a:srgbClr val="FF0000"/>
                </a:solidFill>
              </a:rPr>
              <a:t>500</a:t>
            </a:r>
            <a:r>
              <a:rPr lang="zh-CN" altLang="en-US" sz="2400" smtClean="0">
                <a:solidFill>
                  <a:srgbClr val="FF0000"/>
                </a:solidFill>
              </a:rPr>
              <a:t>指数平均回报率高出</a:t>
            </a:r>
            <a:r>
              <a:rPr lang="en-US" altLang="zh-CN" sz="2400" smtClean="0">
                <a:solidFill>
                  <a:srgbClr val="FF0000"/>
                </a:solidFill>
              </a:rPr>
              <a:t>20</a:t>
            </a:r>
            <a:r>
              <a:rPr lang="zh-CN" altLang="en-US" sz="2400" smtClean="0">
                <a:solidFill>
                  <a:srgbClr val="FF0000"/>
                </a:solidFill>
              </a:rPr>
              <a:t>多个百分点，也远超同时期巴菲特的</a:t>
            </a:r>
            <a:r>
              <a:rPr lang="en-US" altLang="zh-CN" sz="2400" smtClean="0">
                <a:solidFill>
                  <a:srgbClr val="FF0000"/>
                </a:solidFill>
              </a:rPr>
              <a:t>20%</a:t>
            </a:r>
            <a:r>
              <a:rPr lang="zh-CN" altLang="en-US" sz="2400" smtClean="0">
                <a:solidFill>
                  <a:srgbClr val="FF0000"/>
                </a:solidFill>
              </a:rPr>
              <a:t>，即使在</a:t>
            </a:r>
            <a:r>
              <a:rPr lang="en-US" altLang="zh-CN" sz="2400" smtClean="0">
                <a:solidFill>
                  <a:srgbClr val="FF0000"/>
                </a:solidFill>
              </a:rPr>
              <a:t>2007</a:t>
            </a:r>
            <a:r>
              <a:rPr lang="zh-CN" altLang="en-US" sz="2400" smtClean="0">
                <a:solidFill>
                  <a:srgbClr val="FF0000"/>
                </a:solidFill>
              </a:rPr>
              <a:t>年国际金融危机期间，大奖章基金的回报率也高达</a:t>
            </a:r>
            <a:r>
              <a:rPr lang="en-US" altLang="zh-CN" sz="2400" smtClean="0">
                <a:solidFill>
                  <a:srgbClr val="FF0000"/>
                </a:solidFill>
              </a:rPr>
              <a:t>85%</a:t>
            </a:r>
            <a:r>
              <a:rPr lang="zh-CN" altLang="en-US" sz="2400" smtClean="0">
                <a:solidFill>
                  <a:srgbClr val="FF0000"/>
                </a:solidFill>
              </a:rPr>
              <a:t>。</a:t>
            </a:r>
            <a:endParaRPr lang="zh-CN" altLang="en-US" sz="2400" dirty="0">
              <a:solidFill>
                <a:srgbClr val="FF0000"/>
              </a:solidFill>
            </a:endParaRPr>
          </a:p>
        </p:txBody>
      </p:sp>
      <p:pic>
        <p:nvPicPr>
          <p:cNvPr id="6" name="图片 5">
            <a:extLst>
              <a:ext uri="{FF2B5EF4-FFF2-40B4-BE49-F238E27FC236}">
                <a16:creationId xmlns:a16="http://schemas.microsoft.com/office/drawing/2014/main" xmlns="" id="{AE86D35D-6AF3-43FD-8E08-087C5050EC6E}"/>
              </a:ext>
            </a:extLst>
          </p:cNvPr>
          <p:cNvPicPr>
            <a:picLocks noChangeAspect="1"/>
          </p:cNvPicPr>
          <p:nvPr/>
        </p:nvPicPr>
        <p:blipFill>
          <a:blip r:embed="rId3"/>
          <a:stretch>
            <a:fillRect/>
          </a:stretch>
        </p:blipFill>
        <p:spPr>
          <a:xfrm>
            <a:off x="9261971" y="1700808"/>
            <a:ext cx="2213040" cy="2304488"/>
          </a:xfrm>
          <a:prstGeom prst="rect">
            <a:avLst/>
          </a:prstGeom>
        </p:spPr>
      </p:pic>
    </p:spTree>
    <p:extLst>
      <p:ext uri="{BB962C8B-B14F-4D97-AF65-F5344CB8AC3E}">
        <p14:creationId xmlns:p14="http://schemas.microsoft.com/office/powerpoint/2010/main" val="34868588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lgn="just"/>
            <a:r>
              <a:rPr lang="en-US" altLang="zh-CN" sz="2400" dirty="0"/>
              <a:t>20</a:t>
            </a:r>
            <a:r>
              <a:rPr lang="zh-CN" altLang="en-US" sz="2400" dirty="0"/>
              <a:t>世纪</a:t>
            </a:r>
            <a:r>
              <a:rPr lang="en-US" altLang="zh-CN" sz="2400" dirty="0"/>
              <a:t>90</a:t>
            </a:r>
            <a:r>
              <a:rPr lang="zh-CN" altLang="en-US" sz="2400" dirty="0"/>
              <a:t>年代，“点石成金”的华尔街债券套利之父，会同期权定价</a:t>
            </a:r>
            <a:r>
              <a:rPr lang="en-US" altLang="zh-CN" sz="2400" dirty="0"/>
              <a:t>Black-Scholes</a:t>
            </a:r>
            <a:r>
              <a:rPr lang="zh-CN" altLang="en-US" sz="2400" dirty="0"/>
              <a:t>公式创始人、诺贝尔经济学奖得主罗伯特</a:t>
            </a:r>
            <a:r>
              <a:rPr lang="en-US" altLang="zh-CN" sz="2400" dirty="0"/>
              <a:t>•</a:t>
            </a:r>
            <a:r>
              <a:rPr lang="zh-CN" altLang="en-US" sz="2400" dirty="0"/>
              <a:t>默顿（</a:t>
            </a:r>
            <a:r>
              <a:rPr lang="en-US" altLang="zh-CN" sz="2400" dirty="0"/>
              <a:t>Robert Merton</a:t>
            </a:r>
            <a:r>
              <a:rPr lang="zh-CN" altLang="en-US" sz="2400" dirty="0"/>
              <a:t>）和迈伦</a:t>
            </a:r>
            <a:r>
              <a:rPr lang="en-US" altLang="zh-CN" sz="2400" dirty="0"/>
              <a:t>•</a:t>
            </a:r>
            <a:r>
              <a:rPr lang="zh-CN" altLang="en-US" sz="2400" dirty="0" smtClean="0"/>
              <a:t>斯科尔斯       （</a:t>
            </a:r>
            <a:r>
              <a:rPr lang="en-US" altLang="zh-CN" sz="2400" dirty="0"/>
              <a:t>Myron Scholes</a:t>
            </a:r>
            <a:r>
              <a:rPr lang="zh-CN" altLang="en-US" sz="2400" dirty="0"/>
              <a:t>）等创立了美国长期资本管理公司（</a:t>
            </a:r>
            <a:r>
              <a:rPr lang="en-US" altLang="zh-CN" sz="2400" dirty="0"/>
              <a:t>Long-Term Capital Management</a:t>
            </a:r>
            <a:r>
              <a:rPr lang="zh-CN" altLang="en-US" sz="2400" dirty="0"/>
              <a:t>，简称</a:t>
            </a:r>
            <a:r>
              <a:rPr lang="en-US" altLang="zh-CN" sz="2400" dirty="0"/>
              <a:t>LTCM</a:t>
            </a:r>
            <a:r>
              <a:rPr lang="zh-CN" altLang="en-US" sz="2400" dirty="0" smtClean="0"/>
              <a:t>）。</a:t>
            </a:r>
            <a:endParaRPr lang="en-US" altLang="zh-CN" sz="2400" dirty="0" smtClean="0"/>
          </a:p>
          <a:p>
            <a:pPr algn="just"/>
            <a:endParaRPr lang="en-US" altLang="zh-CN" sz="800" dirty="0"/>
          </a:p>
          <a:p>
            <a:pPr algn="just"/>
            <a:r>
              <a:rPr lang="zh-CN" altLang="en-US" sz="2400" dirty="0" smtClean="0"/>
              <a:t>公司</a:t>
            </a:r>
            <a:r>
              <a:rPr lang="zh-CN" altLang="en-US" sz="2400" dirty="0"/>
              <a:t>坚守“市场中性策略”，即买入被低估的有价证券卖出被高估的有价证券，并通过计算机进行大量数据处理，形成一套完整的电脑数学自动化投资系统模型，构建了债券和衍生产品投资组合进行套利，获得巨大收益。</a:t>
            </a:r>
            <a:endParaRPr lang="en-US" altLang="zh-CN" sz="2400" dirty="0"/>
          </a:p>
        </p:txBody>
      </p:sp>
      <p:sp>
        <p:nvSpPr>
          <p:cNvPr id="4" name="矩形: 圆角 3">
            <a:extLst>
              <a:ext uri="{FF2B5EF4-FFF2-40B4-BE49-F238E27FC236}">
                <a16:creationId xmlns:a16="http://schemas.microsoft.com/office/drawing/2014/main" xmlns="" id="{25D073A0-6389-443C-8DCE-205B26C18685}"/>
              </a:ext>
            </a:extLst>
          </p:cNvPr>
          <p:cNvSpPr/>
          <p:nvPr/>
        </p:nvSpPr>
        <p:spPr>
          <a:xfrm>
            <a:off x="404987" y="4671933"/>
            <a:ext cx="259228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量化投资的缺陷</a:t>
            </a:r>
          </a:p>
        </p:txBody>
      </p:sp>
      <p:sp>
        <p:nvSpPr>
          <p:cNvPr id="5" name="左大括号 4">
            <a:extLst>
              <a:ext uri="{FF2B5EF4-FFF2-40B4-BE49-F238E27FC236}">
                <a16:creationId xmlns:a16="http://schemas.microsoft.com/office/drawing/2014/main" xmlns="" id="{97836BA4-9CA7-45AC-8509-14B6F8A3E7F7}"/>
              </a:ext>
            </a:extLst>
          </p:cNvPr>
          <p:cNvSpPr/>
          <p:nvPr/>
        </p:nvSpPr>
        <p:spPr>
          <a:xfrm>
            <a:off x="2997275" y="4310182"/>
            <a:ext cx="504056" cy="1484593"/>
          </a:xfrm>
          <a:prstGeom prst="leftBrace">
            <a:avLst>
              <a:gd name="adj1" fmla="val 8333"/>
              <a:gd name="adj2" fmla="val 505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xmlns="" id="{8DEC9B42-CC77-4560-A120-BA172A6AAB8B}"/>
              </a:ext>
            </a:extLst>
          </p:cNvPr>
          <p:cNvSpPr/>
          <p:nvPr/>
        </p:nvSpPr>
        <p:spPr>
          <a:xfrm>
            <a:off x="3501331" y="3933056"/>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Black-Scholes</a:t>
            </a:r>
            <a:r>
              <a:rPr lang="zh-CN" altLang="en-US" sz="2400" dirty="0"/>
              <a:t>公式的前提假定是收益率服从正态分布</a:t>
            </a:r>
          </a:p>
        </p:txBody>
      </p:sp>
      <p:sp>
        <p:nvSpPr>
          <p:cNvPr id="7" name="矩形: 圆角 6">
            <a:extLst>
              <a:ext uri="{FF2B5EF4-FFF2-40B4-BE49-F238E27FC236}">
                <a16:creationId xmlns:a16="http://schemas.microsoft.com/office/drawing/2014/main" xmlns="" id="{5D951FAB-71D8-47E9-A2D6-67FA43859A22}"/>
              </a:ext>
            </a:extLst>
          </p:cNvPr>
          <p:cNvSpPr/>
          <p:nvPr/>
        </p:nvSpPr>
        <p:spPr>
          <a:xfrm>
            <a:off x="3501331" y="5301208"/>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dirty="0"/>
              <a:t>自动化交易</a:t>
            </a:r>
            <a:r>
              <a:rPr lang="zh-CN" altLang="en-US" sz="2400" b="1" dirty="0" smtClean="0"/>
              <a:t>系统</a:t>
            </a:r>
            <a:r>
              <a:rPr lang="en-US" altLang="zh-CN" sz="2400" dirty="0" smtClean="0"/>
              <a:t>——</a:t>
            </a:r>
            <a:r>
              <a:rPr lang="zh-CN" altLang="en-US" sz="2400" dirty="0" smtClean="0"/>
              <a:t>美国骑士资本因遗漏升级一台服务器一个小时亏损</a:t>
            </a:r>
            <a:r>
              <a:rPr lang="en-US" altLang="zh-CN" sz="2400" dirty="0" smtClean="0"/>
              <a:t>4.6</a:t>
            </a:r>
            <a:r>
              <a:rPr lang="zh-CN" altLang="en-US" sz="2400" dirty="0" smtClean="0"/>
              <a:t>亿</a:t>
            </a:r>
            <a:endParaRPr lang="zh-CN" altLang="en-US" sz="2400" dirty="0"/>
          </a:p>
        </p:txBody>
      </p:sp>
      <p:sp>
        <p:nvSpPr>
          <p:cNvPr id="8" name="矩形: 圆角 6">
            <a:extLst>
              <a:ext uri="{FF2B5EF4-FFF2-40B4-BE49-F238E27FC236}">
                <a16:creationId xmlns:a16="http://schemas.microsoft.com/office/drawing/2014/main" xmlns="" id="{5D951FAB-71D8-47E9-A2D6-67FA43859A22}"/>
              </a:ext>
            </a:extLst>
          </p:cNvPr>
          <p:cNvSpPr/>
          <p:nvPr/>
        </p:nvSpPr>
        <p:spPr>
          <a:xfrm>
            <a:off x="9982051" y="4509120"/>
            <a:ext cx="1808584"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smtClean="0"/>
              <a:t>量化投资未必长期有效</a:t>
            </a:r>
            <a:endParaRPr lang="zh-CN" altLang="en-US" sz="2400" dirty="0"/>
          </a:p>
        </p:txBody>
      </p:sp>
      <p:sp>
        <p:nvSpPr>
          <p:cNvPr id="9" name="右箭头 8"/>
          <p:cNvSpPr/>
          <p:nvPr/>
        </p:nvSpPr>
        <p:spPr>
          <a:xfrm>
            <a:off x="9333979" y="4836454"/>
            <a:ext cx="648072" cy="432048"/>
          </a:xfrm>
          <a:prstGeom prst="rightArrow">
            <a:avLst/>
          </a:prstGeom>
          <a:solidFill>
            <a:schemeClr val="accent5">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52055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11881320" cy="4873752"/>
          </a:xfrm>
        </p:spPr>
        <p:txBody>
          <a:bodyPr/>
          <a:lstStyle/>
          <a:p>
            <a:pPr>
              <a:lnSpc>
                <a:spcPct val="110000"/>
              </a:lnSpc>
            </a:pPr>
            <a:r>
              <a:rPr lang="zh-CN" altLang="zh-CN" dirty="0"/>
              <a:t>本课程的主要目的是向学生介绍金融投资的风险管理技术</a:t>
            </a:r>
            <a:r>
              <a:rPr lang="zh-CN" altLang="zh-CN" dirty="0" smtClean="0"/>
              <a:t>，</a:t>
            </a:r>
            <a:r>
              <a:rPr lang="zh-CN" altLang="en-US" dirty="0"/>
              <a:t>结合现代软件编程技术，采用“三位一体”的知识结构与教学理念向同学们详尽介绍“金融理论知识</a:t>
            </a:r>
            <a:r>
              <a:rPr lang="en-US" altLang="zh-CN" dirty="0"/>
              <a:t>——</a:t>
            </a:r>
            <a:r>
              <a:rPr lang="zh-CN" altLang="en-US" dirty="0"/>
              <a:t>软件编程实现</a:t>
            </a:r>
            <a:r>
              <a:rPr lang="en-US" altLang="zh-CN" dirty="0"/>
              <a:t>——</a:t>
            </a:r>
            <a:r>
              <a:rPr lang="zh-CN" altLang="en-US" dirty="0"/>
              <a:t>投资风险控制”的有关</a:t>
            </a:r>
            <a:r>
              <a:rPr lang="zh-CN" altLang="en-US" dirty="0" smtClean="0"/>
              <a:t>内容，从量化投资视角，讲解</a:t>
            </a:r>
            <a:r>
              <a:rPr lang="zh-CN" altLang="en-US" b="1" dirty="0" smtClean="0">
                <a:solidFill>
                  <a:srgbClr val="FF0000"/>
                </a:solidFill>
              </a:rPr>
              <a:t>债券、股票、期货、期权的风险对冲</a:t>
            </a:r>
            <a:r>
              <a:rPr lang="zh-CN" altLang="en-US" dirty="0" smtClean="0"/>
              <a:t>与风险管理理念与技术。</a:t>
            </a:r>
            <a:endParaRPr lang="en-US" altLang="zh-CN" dirty="0" smtClean="0"/>
          </a:p>
          <a:p>
            <a:pPr>
              <a:lnSpc>
                <a:spcPct val="110000"/>
              </a:lnSpc>
            </a:pPr>
            <a:r>
              <a:rPr lang="zh-CN" altLang="en-US" dirty="0" smtClean="0"/>
              <a:t>侧重</a:t>
            </a:r>
            <a:r>
              <a:rPr lang="zh-CN" altLang="zh-CN" dirty="0" smtClean="0"/>
              <a:t>讲授金融</a:t>
            </a:r>
            <a:r>
              <a:rPr lang="zh-CN" altLang="en-US" dirty="0" smtClean="0"/>
              <a:t>市场</a:t>
            </a:r>
            <a:r>
              <a:rPr lang="zh-CN" altLang="zh-CN" dirty="0" smtClean="0"/>
              <a:t>风险测度和</a:t>
            </a:r>
            <a:r>
              <a:rPr lang="zh-CN" altLang="en-US" dirty="0" smtClean="0"/>
              <a:t>投资中的风险</a:t>
            </a:r>
            <a:r>
              <a:rPr lang="zh-CN" altLang="zh-CN" dirty="0" smtClean="0"/>
              <a:t>对冲技术，</a:t>
            </a:r>
            <a:r>
              <a:rPr lang="zh-CN" altLang="en-US" dirty="0"/>
              <a:t>上述有关内容均采用软件实现风险估计、风险对冲和交易套利，</a:t>
            </a:r>
            <a:r>
              <a:rPr lang="zh-CN" altLang="zh-CN" dirty="0" smtClean="0"/>
              <a:t>让</a:t>
            </a:r>
            <a:r>
              <a:rPr lang="zh-CN" altLang="zh-CN" dirty="0"/>
              <a:t>学生</a:t>
            </a:r>
            <a:r>
              <a:rPr lang="zh-CN" altLang="zh-CN" dirty="0" smtClean="0"/>
              <a:t>掌握</a:t>
            </a:r>
            <a:r>
              <a:rPr lang="zh-CN" altLang="en-US" dirty="0" smtClean="0"/>
              <a:t>投资中</a:t>
            </a:r>
            <a:r>
              <a:rPr lang="zh-CN" altLang="en-US" dirty="0"/>
              <a:t>的各种金融</a:t>
            </a:r>
            <a:r>
              <a:rPr lang="zh-CN" altLang="en-US" dirty="0" smtClean="0"/>
              <a:t>风险管理方法</a:t>
            </a:r>
            <a:r>
              <a:rPr lang="zh-CN" altLang="zh-CN" dirty="0" smtClean="0"/>
              <a:t>及其</a:t>
            </a:r>
            <a:r>
              <a:rPr lang="en-US" altLang="zh-CN" dirty="0"/>
              <a:t>Python</a:t>
            </a:r>
            <a:r>
              <a:rPr lang="zh-CN" altLang="zh-CN" dirty="0" smtClean="0"/>
              <a:t>运用。</a:t>
            </a:r>
            <a:endParaRPr lang="en-US" altLang="zh-CN" dirty="0" smtClean="0"/>
          </a:p>
          <a:p>
            <a:pPr>
              <a:lnSpc>
                <a:spcPct val="110000"/>
              </a:lnSpc>
            </a:pPr>
            <a:r>
              <a:rPr lang="zh-CN" altLang="en-US" dirty="0"/>
              <a:t>讲解市场风险、信用风险、操作风险、流动性风险、模型风险等有关金融风险管理的理论、技术与</a:t>
            </a:r>
            <a:r>
              <a:rPr lang="zh-CN" altLang="en-US" dirty="0" smtClean="0"/>
              <a:t>方法。</a:t>
            </a:r>
            <a:endParaRPr lang="en-US" altLang="zh-CN" dirty="0" smtClean="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教学目的</a:t>
            </a:r>
            <a:endParaRPr lang="zh-CN" altLang="en-US" sz="2800" dirty="0"/>
          </a:p>
        </p:txBody>
      </p:sp>
    </p:spTree>
    <p:extLst>
      <p:ext uri="{BB962C8B-B14F-4D97-AF65-F5344CB8AC3E}">
        <p14:creationId xmlns:p14="http://schemas.microsoft.com/office/powerpoint/2010/main" val="295053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buFont typeface="Wingdings" pitchFamily="2" charset="2"/>
              <a:buChar char="Ø"/>
            </a:pPr>
            <a:r>
              <a:rPr lang="zh-CN" altLang="en-US" sz="2800" dirty="0"/>
              <a:t>量化投资存在的实质意义是什么</a:t>
            </a:r>
            <a:r>
              <a:rPr lang="zh-CN" altLang="en-US" sz="2800" dirty="0" smtClean="0"/>
              <a:t>？</a:t>
            </a:r>
            <a:endParaRPr lang="en-US" altLang="zh-CN" sz="900" dirty="0"/>
          </a:p>
          <a:p>
            <a:r>
              <a:rPr lang="zh-CN" altLang="en-US" sz="2400" dirty="0" smtClean="0"/>
              <a:t>量化</a:t>
            </a:r>
            <a:r>
              <a:rPr lang="zh-CN" altLang="en-US" sz="2400" dirty="0"/>
              <a:t>投资就是基于投资者对市场的理解和认识，并应用自然科学技术方法构建数理模型去挖掘市场运行遵循的某种规律，通过不断地验证、修改、完善、优化，从而形成合乎投资逻辑的投资理念和投资方法</a:t>
            </a:r>
            <a:r>
              <a:rPr lang="zh-CN" altLang="en-US" sz="2800" dirty="0"/>
              <a:t>。</a:t>
            </a:r>
          </a:p>
        </p:txBody>
      </p:sp>
      <p:sp>
        <p:nvSpPr>
          <p:cNvPr id="4" name="内容占位符 2"/>
          <p:cNvSpPr txBox="1">
            <a:spLocks/>
          </p:cNvSpPr>
          <p:nvPr/>
        </p:nvSpPr>
        <p:spPr bwMode="auto">
          <a:xfrm>
            <a:off x="116955" y="2636912"/>
            <a:ext cx="12033720" cy="35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zh-CN" altLang="en-US" sz="2800" dirty="0" smtClean="0"/>
              <a:t>量化投资与传统证券投资的区别？</a:t>
            </a:r>
          </a:p>
          <a:p>
            <a:r>
              <a:rPr lang="zh-CN" altLang="en-US" sz="2400" dirty="0" smtClean="0"/>
              <a:t>量化投资借用了自然科学技术方法实现投资理念与数理建模的大统一，并采用计算机科学技术建立自动化交易系统实现投资策略的自动下单、自动交易。但这由此也不能说明量化投资偏好于技术分析而排斥关注投资标的的基本面信息。</a:t>
            </a:r>
          </a:p>
        </p:txBody>
      </p:sp>
      <p:sp>
        <p:nvSpPr>
          <p:cNvPr id="5" name="椭圆 4"/>
          <p:cNvSpPr/>
          <p:nvPr/>
        </p:nvSpPr>
        <p:spPr>
          <a:xfrm>
            <a:off x="3083553"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基本面分析</a:t>
            </a:r>
            <a:endParaRPr lang="zh-CN" altLang="en-US" sz="2000" b="1" dirty="0">
              <a:solidFill>
                <a:schemeClr val="tx1"/>
              </a:solidFill>
            </a:endParaRPr>
          </a:p>
        </p:txBody>
      </p:sp>
      <p:sp>
        <p:nvSpPr>
          <p:cNvPr id="7" name="椭圆 6"/>
          <p:cNvSpPr/>
          <p:nvPr/>
        </p:nvSpPr>
        <p:spPr>
          <a:xfrm>
            <a:off x="7317755"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技术</a:t>
            </a:r>
            <a:endParaRPr lang="en-US" altLang="zh-CN" sz="2000" b="1" dirty="0" smtClean="0">
              <a:solidFill>
                <a:schemeClr val="tx1"/>
              </a:solidFill>
            </a:endParaRPr>
          </a:p>
          <a:p>
            <a:pPr algn="ctr"/>
            <a:r>
              <a:rPr lang="zh-CN" altLang="en-US" sz="2000" b="1" dirty="0">
                <a:solidFill>
                  <a:schemeClr val="tx1"/>
                </a:solidFill>
              </a:rPr>
              <a:t>分析</a:t>
            </a:r>
          </a:p>
        </p:txBody>
      </p:sp>
      <p:sp>
        <p:nvSpPr>
          <p:cNvPr id="8" name="椭圆 7"/>
          <p:cNvSpPr/>
          <p:nvPr/>
        </p:nvSpPr>
        <p:spPr>
          <a:xfrm>
            <a:off x="5229523" y="4316170"/>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量化</a:t>
            </a:r>
            <a:endParaRPr lang="en-US" altLang="zh-CN" sz="2000" b="1" dirty="0" smtClean="0">
              <a:solidFill>
                <a:schemeClr val="tx1"/>
              </a:solidFill>
            </a:endParaRPr>
          </a:p>
          <a:p>
            <a:pPr algn="ctr"/>
            <a:r>
              <a:rPr lang="zh-CN" altLang="en-US" sz="2000" b="1" dirty="0" smtClean="0">
                <a:solidFill>
                  <a:schemeClr val="tx1"/>
                </a:solidFill>
              </a:rPr>
              <a:t>投资</a:t>
            </a:r>
            <a:endParaRPr lang="zh-CN" altLang="en-US" sz="2000" b="1" dirty="0">
              <a:solidFill>
                <a:schemeClr val="tx1"/>
              </a:solidFill>
            </a:endParaRPr>
          </a:p>
        </p:txBody>
      </p:sp>
      <p:sp>
        <p:nvSpPr>
          <p:cNvPr id="9" name="不等于号 8"/>
          <p:cNvSpPr/>
          <p:nvPr/>
        </p:nvSpPr>
        <p:spPr>
          <a:xfrm>
            <a:off x="4365427"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不等于号 9"/>
          <p:cNvSpPr/>
          <p:nvPr/>
        </p:nvSpPr>
        <p:spPr>
          <a:xfrm>
            <a:off x="6813699"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十字形 11"/>
          <p:cNvSpPr/>
          <p:nvPr/>
        </p:nvSpPr>
        <p:spPr>
          <a:xfrm>
            <a:off x="5713174" y="5842061"/>
            <a:ext cx="745232" cy="682050"/>
          </a:xfrm>
          <a:prstGeom prst="plus">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flipV="1">
            <a:off x="5713175" y="5373211"/>
            <a:ext cx="745232" cy="468845"/>
          </a:xfrm>
          <a:prstGeom prst="downArrow">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8639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r>
              <a:rPr lang="zh-CN" altLang="en-US" sz="2800" dirty="0" smtClean="0"/>
              <a:t>量化</a:t>
            </a:r>
            <a:r>
              <a:rPr lang="zh-CN" altLang="en-US" sz="2800" dirty="0"/>
              <a:t>投资</a:t>
            </a:r>
            <a:r>
              <a:rPr lang="zh-CN" altLang="en-US" sz="2800" dirty="0" smtClean="0"/>
              <a:t>是</a:t>
            </a:r>
            <a:r>
              <a:rPr lang="zh-CN" altLang="en-US" sz="2800" dirty="0"/>
              <a:t>应用计算机软件和自然科学技术方法（如数学、物理学、统计学等）去挖掘金融市场运行的基本规律，同时，应用哲学社会科学知识（如金融学、投资学、社会学、历史学等）尝试去解释规律的形成原因和未来可持续，从而形成合乎逻辑的投资理念和投资方法</a:t>
            </a:r>
            <a:r>
              <a:rPr lang="zh-CN" altLang="en-US" sz="2800" dirty="0" smtClean="0"/>
              <a:t>。</a:t>
            </a:r>
            <a:endParaRPr lang="en-US" altLang="zh-CN" sz="2800" dirty="0" smtClean="0"/>
          </a:p>
          <a:p>
            <a:endParaRPr lang="en-US" altLang="zh-CN" sz="2800" dirty="0" smtClean="0"/>
          </a:p>
          <a:p>
            <a:r>
              <a:rPr lang="zh-CN" altLang="en-US" sz="2800" dirty="0" smtClean="0"/>
              <a:t>量化</a:t>
            </a:r>
            <a:r>
              <a:rPr lang="zh-CN" altLang="en-US" sz="2800" dirty="0"/>
              <a:t>投资与传统投资策略的不同之处，在于它是基于计算机软件大数据的估计，在海量数据中做挖掘，并糅合自然科学技术方法和量化策略做出相应的交易。因此，它是不依赖于人工操作，而更多是依赖于计算机软件的自动下单，如买入和卖出</a:t>
            </a:r>
          </a:p>
        </p:txBody>
      </p:sp>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985776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764704"/>
            <a:ext cx="11737304" cy="5493224"/>
          </a:xfrm>
        </p:spPr>
        <p:txBody>
          <a:bodyPr>
            <a:normAutofit/>
          </a:bodyPr>
          <a:lstStyle/>
          <a:p>
            <a:r>
              <a:rPr lang="zh-CN" altLang="en-US" sz="2400" dirty="0"/>
              <a:t>量化投资被冠名“黑箱”主要原因是量化投资策略一般是基金经理赚钱的命根子，因此一般不轻易对外公开，而且，许多量化策略背后是复杂的数理模型，不容易读懂和掌握，这些难度对于一般投资者来说也是一个不可触及的高度。对于一个普通的量化投资系统，其主要构成如下图</a:t>
            </a:r>
            <a:r>
              <a:rPr lang="en-US" altLang="zh-CN" sz="2400" dirty="0"/>
              <a:t>1-1</a:t>
            </a:r>
            <a:r>
              <a:rPr lang="zh-CN" altLang="en-US" sz="2400" dirty="0"/>
              <a:t>：</a:t>
            </a:r>
            <a:endParaRPr lang="en-US" altLang="zh-CN" sz="2400" dirty="0"/>
          </a:p>
          <a:p>
            <a:endParaRPr lang="zh-CN" alt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63" y="2497209"/>
            <a:ext cx="7443142" cy="385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090974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xmlns="" id="{CD97E0DA-5B4E-4921-BA98-188C74EB28EB}"/>
              </a:ext>
            </a:extLst>
          </p:cNvPr>
          <p:cNvSpPr/>
          <p:nvPr/>
        </p:nvSpPr>
        <p:spPr>
          <a:xfrm>
            <a:off x="693019" y="3990887"/>
            <a:ext cx="259228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量化投资系统</a:t>
            </a:r>
          </a:p>
        </p:txBody>
      </p:sp>
      <p:sp>
        <p:nvSpPr>
          <p:cNvPr id="5" name="左大括号 4">
            <a:extLst>
              <a:ext uri="{FF2B5EF4-FFF2-40B4-BE49-F238E27FC236}">
                <a16:creationId xmlns:a16="http://schemas.microsoft.com/office/drawing/2014/main" xmlns="" id="{8E174C3B-17B0-4501-B827-294BFDFC0868}"/>
              </a:ext>
            </a:extLst>
          </p:cNvPr>
          <p:cNvSpPr/>
          <p:nvPr/>
        </p:nvSpPr>
        <p:spPr>
          <a:xfrm>
            <a:off x="3432222" y="3001092"/>
            <a:ext cx="691276" cy="30069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xmlns="" id="{143B39F0-568D-46E7-AD8D-7F405856C7DE}"/>
              </a:ext>
            </a:extLst>
          </p:cNvPr>
          <p:cNvSpPr/>
          <p:nvPr/>
        </p:nvSpPr>
        <p:spPr>
          <a:xfrm>
            <a:off x="4304884" y="2833430"/>
            <a:ext cx="2577566"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量化投资模型</a:t>
            </a:r>
          </a:p>
        </p:txBody>
      </p:sp>
      <p:sp>
        <p:nvSpPr>
          <p:cNvPr id="8" name="矩形: 圆角 7">
            <a:extLst>
              <a:ext uri="{FF2B5EF4-FFF2-40B4-BE49-F238E27FC236}">
                <a16:creationId xmlns:a16="http://schemas.microsoft.com/office/drawing/2014/main" xmlns="" id="{52DDA460-260A-43D9-BE71-C588358F825E}"/>
              </a:ext>
            </a:extLst>
          </p:cNvPr>
          <p:cNvSpPr/>
          <p:nvPr/>
        </p:nvSpPr>
        <p:spPr>
          <a:xfrm>
            <a:off x="4274903" y="4323684"/>
            <a:ext cx="2607547"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风险控制模型</a:t>
            </a:r>
          </a:p>
        </p:txBody>
      </p:sp>
      <p:sp>
        <p:nvSpPr>
          <p:cNvPr id="9" name="矩形: 圆角 8">
            <a:extLst>
              <a:ext uri="{FF2B5EF4-FFF2-40B4-BE49-F238E27FC236}">
                <a16:creationId xmlns:a16="http://schemas.microsoft.com/office/drawing/2014/main" xmlns="" id="{125B967A-3C7B-4486-82D9-A0DCD017DB05}"/>
              </a:ext>
            </a:extLst>
          </p:cNvPr>
          <p:cNvSpPr/>
          <p:nvPr/>
        </p:nvSpPr>
        <p:spPr>
          <a:xfrm>
            <a:off x="4304884" y="5354016"/>
            <a:ext cx="2577566" cy="8375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交易成本模型</a:t>
            </a:r>
          </a:p>
        </p:txBody>
      </p:sp>
      <p:sp>
        <p:nvSpPr>
          <p:cNvPr id="11" name="文本框 10">
            <a:extLst>
              <a:ext uri="{FF2B5EF4-FFF2-40B4-BE49-F238E27FC236}">
                <a16:creationId xmlns:a16="http://schemas.microsoft.com/office/drawing/2014/main" xmlns="" id="{B4D7EB0C-BF28-4A4C-97A4-DA2E83F3CCE6}"/>
              </a:ext>
            </a:extLst>
          </p:cNvPr>
          <p:cNvSpPr txBox="1"/>
          <p:nvPr/>
        </p:nvSpPr>
        <p:spPr>
          <a:xfrm>
            <a:off x="260971" y="750466"/>
            <a:ext cx="11298633" cy="1569660"/>
          </a:xfrm>
          <a:prstGeom prst="rect">
            <a:avLst/>
          </a:prstGeom>
          <a:noFill/>
        </p:spPr>
        <p:txBody>
          <a:bodyPr wrap="square">
            <a:spAutoFit/>
          </a:bodyPr>
          <a:lstStyle/>
          <a:p>
            <a:pPr marL="342900" indent="-342900">
              <a:buFont typeface="Arial" panose="020B0604020202020204" pitchFamily="34" charset="0"/>
              <a:buChar char="•"/>
            </a:pPr>
            <a:r>
              <a:rPr lang="zh-CN" altLang="en-US" sz="2400" dirty="0"/>
              <a:t>量化投资模型系统是采用模型去践行投资理念，并基于计算机技术去进行投资决策和交易。其中，投资理念是量化投资系统的灵魂，只有建立在正确的投资理念基础上，同时需要根据市场状况变化和投资理念变化对模型进行不断修正、改进和优化，才能够不断发挥量化投资模型的优势。</a:t>
            </a:r>
          </a:p>
        </p:txBody>
      </p:sp>
      <p:sp>
        <p:nvSpPr>
          <p:cNvPr id="3" name="左大括号 2"/>
          <p:cNvSpPr/>
          <p:nvPr/>
        </p:nvSpPr>
        <p:spPr>
          <a:xfrm>
            <a:off x="6899987" y="278092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圆角 5">
            <a:extLst>
              <a:ext uri="{FF2B5EF4-FFF2-40B4-BE49-F238E27FC236}">
                <a16:creationId xmlns:a16="http://schemas.microsoft.com/office/drawing/2014/main" xmlns="" id="{143B39F0-568D-46E7-AD8D-7F405856C7DE}"/>
              </a:ext>
            </a:extLst>
          </p:cNvPr>
          <p:cNvSpPr/>
          <p:nvPr/>
        </p:nvSpPr>
        <p:spPr>
          <a:xfrm>
            <a:off x="7420555" y="2636912"/>
            <a:ext cx="3456384"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atin typeface="黑体" pitchFamily="49" charset="-122"/>
                <a:ea typeface="黑体" pitchFamily="49" charset="-122"/>
              </a:rPr>
              <a:t>格里芬</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技术分析追随者</a:t>
            </a:r>
            <a:endParaRPr lang="zh-CN" altLang="en-US" b="1" dirty="0">
              <a:latin typeface="黑体" pitchFamily="49" charset="-122"/>
              <a:ea typeface="黑体" pitchFamily="49" charset="-122"/>
            </a:endParaRPr>
          </a:p>
        </p:txBody>
      </p:sp>
      <p:sp>
        <p:nvSpPr>
          <p:cNvPr id="12" name="矩形: 圆角 5">
            <a:extLst>
              <a:ext uri="{FF2B5EF4-FFF2-40B4-BE49-F238E27FC236}">
                <a16:creationId xmlns:a16="http://schemas.microsoft.com/office/drawing/2014/main" xmlns="" id="{143B39F0-568D-46E7-AD8D-7F405856C7DE}"/>
              </a:ext>
            </a:extLst>
          </p:cNvPr>
          <p:cNvSpPr/>
          <p:nvPr/>
        </p:nvSpPr>
        <p:spPr>
          <a:xfrm>
            <a:off x="7420555" y="3356993"/>
            <a:ext cx="3422335"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atin typeface="黑体" pitchFamily="49" charset="-122"/>
                <a:ea typeface="黑体" pitchFamily="49" charset="-122"/>
              </a:rPr>
              <a:t>阿斯内斯</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价值投资</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趋势投资</a:t>
            </a:r>
            <a:endParaRPr lang="zh-CN" altLang="en-US" b="1" dirty="0">
              <a:latin typeface="黑体" pitchFamily="49" charset="-122"/>
              <a:ea typeface="黑体" pitchFamily="49" charset="-122"/>
            </a:endParaRPr>
          </a:p>
        </p:txBody>
      </p:sp>
      <p:sp>
        <p:nvSpPr>
          <p:cNvPr id="13" name="左大括号 12"/>
          <p:cNvSpPr/>
          <p:nvPr/>
        </p:nvSpPr>
        <p:spPr>
          <a:xfrm>
            <a:off x="6882450" y="422108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矩形: 圆角 5">
            <a:extLst>
              <a:ext uri="{FF2B5EF4-FFF2-40B4-BE49-F238E27FC236}">
                <a16:creationId xmlns:a16="http://schemas.microsoft.com/office/drawing/2014/main" xmlns="" id="{143B39F0-568D-46E7-AD8D-7F405856C7DE}"/>
              </a:ext>
            </a:extLst>
          </p:cNvPr>
          <p:cNvSpPr/>
          <p:nvPr/>
        </p:nvSpPr>
        <p:spPr>
          <a:xfrm>
            <a:off x="7403018" y="4077072"/>
            <a:ext cx="3456384"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b="1" dirty="0" err="1" smtClean="0">
                <a:latin typeface="Times" pitchFamily="18" charset="0"/>
                <a:ea typeface="黑体" pitchFamily="49" charset="-122"/>
              </a:rPr>
              <a:t>VaR</a:t>
            </a:r>
            <a:r>
              <a:rPr lang="zh-CN" altLang="en-US" b="1" dirty="0" smtClean="0">
                <a:latin typeface="Times" pitchFamily="18" charset="0"/>
                <a:ea typeface="黑体" pitchFamily="49" charset="-122"/>
              </a:rPr>
              <a:t>、</a:t>
            </a:r>
            <a:r>
              <a:rPr lang="en-US" altLang="zh-CN" b="1" dirty="0" smtClean="0">
                <a:latin typeface="Times" pitchFamily="18" charset="0"/>
                <a:ea typeface="黑体" pitchFamily="49" charset="-122"/>
              </a:rPr>
              <a:t>ES</a:t>
            </a:r>
            <a:r>
              <a:rPr lang="zh-CN" altLang="en-US" b="1" dirty="0" smtClean="0">
                <a:latin typeface="Times" pitchFamily="18" charset="0"/>
                <a:ea typeface="黑体" pitchFamily="49" charset="-122"/>
              </a:rPr>
              <a:t>、</a:t>
            </a:r>
            <a:r>
              <a:rPr lang="en-US" altLang="zh-CN" b="1" dirty="0" smtClean="0">
                <a:latin typeface="Times" pitchFamily="18" charset="0"/>
                <a:ea typeface="黑体" pitchFamily="49" charset="-122"/>
              </a:rPr>
              <a:t>SRISK</a:t>
            </a:r>
            <a:r>
              <a:rPr lang="zh-CN" altLang="en-US" b="1" dirty="0" smtClean="0">
                <a:latin typeface="黑体" pitchFamily="49" charset="-122"/>
                <a:ea typeface="黑体" pitchFamily="49" charset="-122"/>
              </a:rPr>
              <a:t>风控方法</a:t>
            </a:r>
            <a:endParaRPr lang="zh-CN" altLang="en-US" b="1" dirty="0">
              <a:latin typeface="黑体" pitchFamily="49" charset="-122"/>
              <a:ea typeface="黑体" pitchFamily="49" charset="-122"/>
            </a:endParaRPr>
          </a:p>
        </p:txBody>
      </p:sp>
      <p:sp>
        <p:nvSpPr>
          <p:cNvPr id="15" name="矩形: 圆角 5">
            <a:extLst>
              <a:ext uri="{FF2B5EF4-FFF2-40B4-BE49-F238E27FC236}">
                <a16:creationId xmlns:a16="http://schemas.microsoft.com/office/drawing/2014/main" xmlns="" id="{143B39F0-568D-46E7-AD8D-7F405856C7DE}"/>
              </a:ext>
            </a:extLst>
          </p:cNvPr>
          <p:cNvSpPr/>
          <p:nvPr/>
        </p:nvSpPr>
        <p:spPr>
          <a:xfrm>
            <a:off x="7403018" y="4797153"/>
            <a:ext cx="3422335"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二八原则</a:t>
            </a:r>
            <a:endParaRPr lang="zh-CN" altLang="en-US" dirty="0"/>
          </a:p>
        </p:txBody>
      </p:sp>
      <p:sp>
        <p:nvSpPr>
          <p:cNvPr id="16" name="矩形: 圆角 5">
            <a:extLst>
              <a:ext uri="{FF2B5EF4-FFF2-40B4-BE49-F238E27FC236}">
                <a16:creationId xmlns:a16="http://schemas.microsoft.com/office/drawing/2014/main" xmlns="" id="{143B39F0-568D-46E7-AD8D-7F405856C7DE}"/>
              </a:ext>
            </a:extLst>
          </p:cNvPr>
          <p:cNvSpPr/>
          <p:nvPr/>
        </p:nvSpPr>
        <p:spPr>
          <a:xfrm>
            <a:off x="7403017" y="5498032"/>
            <a:ext cx="3422335" cy="556863"/>
          </a:xfrm>
          <a:prstGeom prst="roundRect">
            <a:avLst/>
          </a:prstGeom>
          <a:ln w="158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盈利高于交易成本</a:t>
            </a:r>
            <a:endParaRPr lang="zh-CN" altLang="en-US" dirty="0"/>
          </a:p>
        </p:txBody>
      </p:sp>
      <p:cxnSp>
        <p:nvCxnSpPr>
          <p:cNvPr id="17" name="直接连接符 16"/>
          <p:cNvCxnSpPr>
            <a:stCxn id="9" idx="3"/>
            <a:endCxn id="16" idx="1"/>
          </p:cNvCxnSpPr>
          <p:nvPr/>
        </p:nvCxnSpPr>
        <p:spPr>
          <a:xfrm>
            <a:off x="6882450" y="5772785"/>
            <a:ext cx="520567" cy="3679"/>
          </a:xfrm>
          <a:prstGeom prst="line">
            <a:avLst/>
          </a:prstGeom>
        </p:spPr>
        <p:style>
          <a:lnRef idx="1">
            <a:schemeClr val="accent1"/>
          </a:lnRef>
          <a:fillRef idx="0">
            <a:schemeClr val="accent1"/>
          </a:fillRef>
          <a:effectRef idx="0">
            <a:schemeClr val="accent1"/>
          </a:effectRef>
          <a:fontRef idx="minor">
            <a:schemeClr val="tx1"/>
          </a:fontRef>
        </p:style>
      </p:cxnSp>
      <p:sp>
        <p:nvSpPr>
          <p:cNvPr id="18" name="右弧形箭头 17"/>
          <p:cNvSpPr/>
          <p:nvPr/>
        </p:nvSpPr>
        <p:spPr>
          <a:xfrm flipV="1">
            <a:off x="10973428" y="3098923"/>
            <a:ext cx="504056" cy="1363587"/>
          </a:xfrm>
          <a:prstGeom prst="curvedLeftArrow">
            <a:avLst/>
          </a:prstGeom>
          <a:solidFill>
            <a:schemeClr val="accent3">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955467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a:t>
            </a:r>
            <a:r>
              <a:rPr kumimoji="0" lang="zh-CN" altLang="en-US" sz="5400" b="1" dirty="0">
                <a:solidFill>
                  <a:schemeClr val="bg1"/>
                </a:solidFill>
                <a:latin typeface="微软雅黑" pitchFamily="34" charset="-122"/>
                <a:ea typeface="微软雅黑" pitchFamily="34" charset="-122"/>
              </a:rPr>
              <a:t>、金融风险管理理论基础：资产配置视角</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035" y="1772816"/>
            <a:ext cx="6912768" cy="460851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a16="http://schemas.microsoft.com/office/drawing/2014/main" xmlns="" id="{288DB8B3-7A06-4E71-900F-6BAD8FC797D9}"/>
              </a:ext>
            </a:extLst>
          </p:cNvPr>
          <p:cNvSpPr/>
          <p:nvPr/>
        </p:nvSpPr>
        <p:spPr>
          <a:xfrm>
            <a:off x="1044371" y="384475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a16="http://schemas.microsoft.com/office/drawing/2014/main" xmlns="" id="{99EB0246-60B2-4874-B081-21BB771BB7B2}"/>
              </a:ext>
            </a:extLst>
          </p:cNvPr>
          <p:cNvSpPr/>
          <p:nvPr/>
        </p:nvSpPr>
        <p:spPr>
          <a:xfrm>
            <a:off x="3174777" y="228356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a16="http://schemas.microsoft.com/office/drawing/2014/main" xmlns="" id="{A5A6A795-40C3-41FA-9D2A-233E2E90C712}"/>
              </a:ext>
            </a:extLst>
          </p:cNvPr>
          <p:cNvGrpSpPr/>
          <p:nvPr/>
        </p:nvGrpSpPr>
        <p:grpSpPr>
          <a:xfrm>
            <a:off x="3996350" y="2051009"/>
            <a:ext cx="3561715" cy="2942760"/>
            <a:chOff x="9608" y="7430"/>
            <a:chExt cx="5609" cy="3641"/>
          </a:xfrm>
          <a:solidFill>
            <a:schemeClr val="accent1">
              <a:lumMod val="20000"/>
              <a:lumOff val="80000"/>
            </a:schemeClr>
          </a:solidFill>
        </p:grpSpPr>
        <p:sp>
          <p:nvSpPr>
            <p:cNvPr id="9" name="圆角矩形 7">
              <a:extLst>
                <a:ext uri="{FF2B5EF4-FFF2-40B4-BE49-F238E27FC236}">
                  <a16:creationId xmlns:a16="http://schemas.microsoft.com/office/drawing/2014/main" xmlns="" id="{BA495F18-BD7F-44C2-9131-64A7C7B32092}"/>
                </a:ext>
              </a:extLst>
            </p:cNvPr>
            <p:cNvSpPr/>
            <p:nvPr/>
          </p:nvSpPr>
          <p:spPr>
            <a:xfrm>
              <a:off x="9608" y="7430"/>
              <a:ext cx="5609"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风险资产配置策略</a:t>
              </a:r>
              <a:endParaRPr kumimoji="1" lang="zh-CN" altLang="en-US" sz="2400" b="1" dirty="0"/>
            </a:p>
          </p:txBody>
        </p:sp>
        <p:grpSp>
          <p:nvGrpSpPr>
            <p:cNvPr id="10" name="组合 9">
              <a:extLst>
                <a:ext uri="{FF2B5EF4-FFF2-40B4-BE49-F238E27FC236}">
                  <a16:creationId xmlns:a16="http://schemas.microsoft.com/office/drawing/2014/main" xmlns="" id="{1732B7D3-9ABA-4C17-A8CD-6BA7E91098CB}"/>
                </a:ext>
              </a:extLst>
            </p:cNvPr>
            <p:cNvGrpSpPr/>
            <p:nvPr/>
          </p:nvGrpSpPr>
          <p:grpSpPr>
            <a:xfrm>
              <a:off x="9628" y="8924"/>
              <a:ext cx="5589" cy="2147"/>
              <a:chOff x="9628" y="7753"/>
              <a:chExt cx="5589" cy="3916"/>
            </a:xfrm>
            <a:grpFill/>
          </p:grpSpPr>
          <p:sp>
            <p:nvSpPr>
              <p:cNvPr id="11" name="圆角矩形 9">
                <a:extLst>
                  <a:ext uri="{FF2B5EF4-FFF2-40B4-BE49-F238E27FC236}">
                    <a16:creationId xmlns:a16="http://schemas.microsoft.com/office/drawing/2014/main" xmlns="" id="{DE431227-83F7-45C4-A0CB-DD04072949FC}"/>
                  </a:ext>
                </a:extLst>
              </p:cNvPr>
              <p:cNvSpPr/>
              <p:nvPr/>
            </p:nvSpPr>
            <p:spPr>
              <a:xfrm>
                <a:off x="9628" y="7753"/>
                <a:ext cx="5589"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a16="http://schemas.microsoft.com/office/drawing/2014/main" xmlns="" id="{45661EA3-D7D5-42EB-B6F3-3D4952C6CD29}"/>
                  </a:ext>
                </a:extLst>
              </p:cNvPr>
              <p:cNvSpPr/>
              <p:nvPr/>
            </p:nvSpPr>
            <p:spPr>
              <a:xfrm>
                <a:off x="9628" y="10410"/>
                <a:ext cx="5589"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grpSp>
      </p:grpSp>
      <p:sp>
        <p:nvSpPr>
          <p:cNvPr id="13" name="圆角矩形 7">
            <a:extLst>
              <a:ext uri="{FF2B5EF4-FFF2-40B4-BE49-F238E27FC236}">
                <a16:creationId xmlns:a16="http://schemas.microsoft.com/office/drawing/2014/main" xmlns="" id="{FD9A9F63-6DD3-48BA-823D-1359849694A6}"/>
              </a:ext>
            </a:extLst>
          </p:cNvPr>
          <p:cNvSpPr/>
          <p:nvPr/>
        </p:nvSpPr>
        <p:spPr>
          <a:xfrm>
            <a:off x="4009049" y="561195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14" name="矩形 13">
            <a:extLst>
              <a:ext uri="{FF2B5EF4-FFF2-40B4-BE49-F238E27FC236}">
                <a16:creationId xmlns:a16="http://schemas.microsoft.com/office/drawing/2014/main" xmlns="" id="{CF0D8722-956F-4199-A069-AA7B17F193A1}"/>
              </a:ext>
            </a:extLst>
          </p:cNvPr>
          <p:cNvSpPr/>
          <p:nvPr/>
        </p:nvSpPr>
        <p:spPr>
          <a:xfrm>
            <a:off x="476995" y="116632"/>
            <a:ext cx="7344816"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a:t>
            </a:r>
            <a:r>
              <a:rPr lang="zh-CN" altLang="en-US" sz="2600" b="1" dirty="0">
                <a:latin typeface="微软雅黑" pitchFamily="34" charset="-122"/>
                <a:ea typeface="微软雅黑" pitchFamily="34" charset="-122"/>
              </a:rPr>
              <a:t>节金融风险管理理论基础：资产配置</a:t>
            </a:r>
            <a:r>
              <a:rPr lang="zh-CN" altLang="en-US" sz="2600" b="1" dirty="0" smtClean="0">
                <a:latin typeface="微软雅黑" pitchFamily="34" charset="-122"/>
                <a:ea typeface="微软雅黑" pitchFamily="34" charset="-122"/>
              </a:rPr>
              <a:t>视角</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a16="http://schemas.microsoft.com/office/drawing/2014/main" xmlns="" id="{FD9A9F63-6DD3-48BA-823D-1359849694A6}"/>
              </a:ext>
            </a:extLst>
          </p:cNvPr>
          <p:cNvSpPr/>
          <p:nvPr/>
        </p:nvSpPr>
        <p:spPr>
          <a:xfrm>
            <a:off x="2637235" y="836712"/>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4195718" y="1394603"/>
            <a:ext cx="432048" cy="378213"/>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7">
            <a:extLst>
              <a:ext uri="{FF2B5EF4-FFF2-40B4-BE49-F238E27FC236}">
                <a16:creationId xmlns:a16="http://schemas.microsoft.com/office/drawing/2014/main" xmlns="" id="{FD9A9F63-6DD3-48BA-823D-1359849694A6}"/>
              </a:ext>
            </a:extLst>
          </p:cNvPr>
          <p:cNvSpPr/>
          <p:nvPr/>
        </p:nvSpPr>
        <p:spPr>
          <a:xfrm>
            <a:off x="8337053" y="2608250"/>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投资组合风险对冲</a:t>
            </a:r>
            <a:endParaRPr kumimoji="1" lang="zh-CN" altLang="en-US" sz="2400" b="1" dirty="0"/>
          </a:p>
        </p:txBody>
      </p:sp>
      <p:sp>
        <p:nvSpPr>
          <p:cNvPr id="4" name="右箭头 3"/>
          <p:cNvSpPr/>
          <p:nvPr/>
        </p:nvSpPr>
        <p:spPr>
          <a:xfrm>
            <a:off x="7749803" y="3841191"/>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9001621" y="3901716"/>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7">
            <a:extLst>
              <a:ext uri="{FF2B5EF4-FFF2-40B4-BE49-F238E27FC236}">
                <a16:creationId xmlns:a16="http://schemas.microsoft.com/office/drawing/2014/main" xmlns="" id="{FD9A9F63-6DD3-48BA-823D-1359849694A6}"/>
              </a:ext>
            </a:extLst>
          </p:cNvPr>
          <p:cNvSpPr/>
          <p:nvPr/>
        </p:nvSpPr>
        <p:spPr>
          <a:xfrm>
            <a:off x="10805651" y="2584227"/>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策略执行</a:t>
            </a:r>
            <a:endParaRPr kumimoji="1" lang="zh-CN" altLang="en-US" sz="2400" b="1" dirty="0"/>
          </a:p>
        </p:txBody>
      </p:sp>
      <p:sp>
        <p:nvSpPr>
          <p:cNvPr id="5" name="椭圆 4"/>
          <p:cNvSpPr/>
          <p:nvPr/>
        </p:nvSpPr>
        <p:spPr>
          <a:xfrm>
            <a:off x="9581151" y="2855484"/>
            <a:ext cx="648436" cy="2664296"/>
          </a:xfrm>
          <a:prstGeom prst="ellipse">
            <a:avLst/>
          </a:prstGeom>
          <a:solidFill>
            <a:schemeClr val="accent1">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回测、优化</a:t>
            </a:r>
            <a:endParaRPr lang="zh-CN" altLang="en-US" sz="2400" b="1" dirty="0">
              <a:solidFill>
                <a:srgbClr val="FF0000"/>
              </a:solidFill>
            </a:endParaRPr>
          </a:p>
        </p:txBody>
      </p:sp>
      <p:sp>
        <p:nvSpPr>
          <p:cNvPr id="19" name="右箭头 18"/>
          <p:cNvSpPr/>
          <p:nvPr/>
        </p:nvSpPr>
        <p:spPr>
          <a:xfrm>
            <a:off x="10229587" y="3881932"/>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22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3" grpId="0" animBg="1"/>
      <p:bldP spid="3" grpId="0" animBg="1"/>
      <p:bldP spid="16" grpId="0" animBg="1"/>
      <p:bldP spid="4" grpId="0" animBg="1"/>
      <p:bldP spid="17" grpId="0" animBg="1"/>
      <p:bldP spid="18" grpId="0" animBg="1"/>
      <p:bldP spid="5"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xmlns="" id="{6A9A193C-BE48-4ABF-A714-A4DD20866BE2}"/>
              </a:ext>
            </a:extLst>
          </p:cNvPr>
          <p:cNvSpPr txBox="1"/>
          <p:nvPr/>
        </p:nvSpPr>
        <p:spPr>
          <a:xfrm>
            <a:off x="47052" y="1477099"/>
            <a:ext cx="12140185" cy="2585323"/>
          </a:xfrm>
          <a:prstGeom prst="rect">
            <a:avLst/>
          </a:prstGeom>
          <a:noFill/>
        </p:spPr>
        <p:txBody>
          <a:bodyPr wrap="square">
            <a:spAutoFit/>
          </a:bodyPr>
          <a:lstStyle/>
          <a:p>
            <a:pPr marL="342900" indent="-342900">
              <a:lnSpc>
                <a:spcPct val="150000"/>
              </a:lnSpc>
              <a:spcBef>
                <a:spcPct val="20000"/>
              </a:spcBef>
              <a:buFont typeface="Arial" panose="020B0604020202020204" pitchFamily="34" charset="0"/>
              <a:buChar char="•"/>
            </a:pPr>
            <a:r>
              <a:rPr lang="zh-CN" altLang="en-US" sz="2700" dirty="0" smtClean="0"/>
              <a:t>风险管理是整个量化投资最核心和最根本内容。摩根集团于</a:t>
            </a:r>
            <a:r>
              <a:rPr lang="en-US" altLang="zh-CN" sz="2700" dirty="0" smtClean="0"/>
              <a:t>20</a:t>
            </a:r>
            <a:r>
              <a:rPr lang="zh-CN" altLang="en-US" sz="2700" dirty="0" smtClean="0"/>
              <a:t>世纪</a:t>
            </a:r>
            <a:r>
              <a:rPr lang="en-US" altLang="zh-CN" sz="2700" dirty="0" smtClean="0"/>
              <a:t>90</a:t>
            </a:r>
            <a:r>
              <a:rPr lang="zh-CN" altLang="en-US" sz="2700" dirty="0" smtClean="0"/>
              <a:t>年代开发了在现值（</a:t>
            </a:r>
            <a:r>
              <a:rPr lang="en-US" altLang="zh-CN" sz="2700" dirty="0" smtClean="0"/>
              <a:t>Value at </a:t>
            </a:r>
            <a:r>
              <a:rPr lang="en-US" altLang="zh-CN" sz="2700" smtClean="0"/>
              <a:t>Risk,VaR</a:t>
            </a:r>
            <a:r>
              <a:rPr lang="zh-CN" altLang="en-US" sz="2700" dirty="0" smtClean="0"/>
              <a:t>）方法，后续学者拓展提出了预期损失缺口（</a:t>
            </a:r>
            <a:r>
              <a:rPr lang="en-US" altLang="zh-CN" sz="2700" dirty="0" smtClean="0"/>
              <a:t>ES</a:t>
            </a:r>
            <a:r>
              <a:rPr lang="zh-CN" altLang="en-US" sz="2700" dirty="0" smtClean="0"/>
              <a:t>）和</a:t>
            </a:r>
            <a:r>
              <a:rPr lang="en-US" altLang="zh-CN" sz="2700" dirty="0" smtClean="0"/>
              <a:t>SRISK</a:t>
            </a:r>
            <a:r>
              <a:rPr lang="zh-CN" altLang="en-US" sz="2700" dirty="0" smtClean="0"/>
              <a:t>方法，由于其满足次可加性等一系列理想风险指标的标准，因此，他们是现在被广泛应用于测度金融机构风险的两个重要指标。</a:t>
            </a:r>
            <a:endParaRPr lang="zh-CN" altLang="en-US"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风险管理科学与</a:t>
            </a:r>
            <a:r>
              <a:rPr kumimoji="1" lang="zh-CN" altLang="en-US" sz="3200" dirty="0" smtClean="0">
                <a:solidFill>
                  <a:schemeClr val="folHlink"/>
                </a:solidFill>
                <a:latin typeface="华文中宋" pitchFamily="2" charset="-122"/>
                <a:ea typeface="华文中宋" pitchFamily="2" charset="-122"/>
                <a:cs typeface="宋体" charset="0"/>
              </a:rPr>
              <a:t>技术</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9" name="圆角矩形 7">
            <a:extLst>
              <a:ext uri="{FF2B5EF4-FFF2-40B4-BE49-F238E27FC236}">
                <a16:creationId xmlns:a16="http://schemas.microsoft.com/office/drawing/2014/main" xmlns="" id="{FD9A9F63-6DD3-48BA-823D-1359849694A6}"/>
              </a:ext>
            </a:extLst>
          </p:cNvPr>
          <p:cNvSpPr/>
          <p:nvPr/>
        </p:nvSpPr>
        <p:spPr>
          <a:xfrm>
            <a:off x="9051433"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SRISK</a:t>
            </a:r>
            <a:endParaRPr kumimoji="1" lang="zh-CN" altLang="en-US" sz="2400" b="1" dirty="0"/>
          </a:p>
        </p:txBody>
      </p:sp>
      <p:sp>
        <p:nvSpPr>
          <p:cNvPr id="10" name="圆角矩形 7">
            <a:extLst>
              <a:ext uri="{FF2B5EF4-FFF2-40B4-BE49-F238E27FC236}">
                <a16:creationId xmlns:a16="http://schemas.microsoft.com/office/drawing/2014/main" xmlns="" id="{FD9A9F63-6DD3-48BA-823D-1359849694A6}"/>
              </a:ext>
            </a:extLst>
          </p:cNvPr>
          <p:cNvSpPr/>
          <p:nvPr/>
        </p:nvSpPr>
        <p:spPr>
          <a:xfrm>
            <a:off x="5373539"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ES</a:t>
            </a:r>
            <a:endParaRPr kumimoji="1" lang="zh-CN" altLang="en-US" sz="2400" b="1" dirty="0"/>
          </a:p>
        </p:txBody>
      </p:sp>
      <p:sp>
        <p:nvSpPr>
          <p:cNvPr id="11" name="圆角矩形 7">
            <a:extLst>
              <a:ext uri="{FF2B5EF4-FFF2-40B4-BE49-F238E27FC236}">
                <a16:creationId xmlns:a16="http://schemas.microsoft.com/office/drawing/2014/main" xmlns="" id="{FD9A9F63-6DD3-48BA-823D-1359849694A6}"/>
              </a:ext>
            </a:extLst>
          </p:cNvPr>
          <p:cNvSpPr/>
          <p:nvPr/>
        </p:nvSpPr>
        <p:spPr>
          <a:xfrm>
            <a:off x="1701131" y="4221088"/>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err="1" smtClean="0"/>
              <a:t>VaR</a:t>
            </a:r>
            <a:endParaRPr kumimoji="1" lang="zh-CN" altLang="en-US" sz="2400" b="1" dirty="0"/>
          </a:p>
        </p:txBody>
      </p:sp>
      <p:sp>
        <p:nvSpPr>
          <p:cNvPr id="4" name="右箭头 3"/>
          <p:cNvSpPr/>
          <p:nvPr/>
        </p:nvSpPr>
        <p:spPr>
          <a:xfrm>
            <a:off x="2709243"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381651"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81251" y="4518069"/>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满足次可加性</a:t>
            </a:r>
            <a:endParaRPr lang="zh-CN" altLang="en-US" dirty="0">
              <a:solidFill>
                <a:schemeClr val="tx1"/>
              </a:solidFill>
            </a:endParaRPr>
          </a:p>
        </p:txBody>
      </p:sp>
      <p:sp>
        <p:nvSpPr>
          <p:cNvPr id="14" name="矩形 13"/>
          <p:cNvSpPr/>
          <p:nvPr/>
        </p:nvSpPr>
        <p:spPr>
          <a:xfrm>
            <a:off x="6489663" y="4523142"/>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考虑资产、负债规模</a:t>
            </a:r>
            <a:endParaRPr lang="zh-CN" altLang="en-US" dirty="0">
              <a:solidFill>
                <a:schemeClr val="tx1"/>
              </a:solidFill>
            </a:endParaRPr>
          </a:p>
        </p:txBody>
      </p:sp>
      <p:sp>
        <p:nvSpPr>
          <p:cNvPr id="15" name="矩形 14"/>
          <p:cNvSpPr/>
          <p:nvPr/>
        </p:nvSpPr>
        <p:spPr>
          <a:xfrm>
            <a:off x="4041391" y="5977043"/>
            <a:ext cx="388843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黑体" pitchFamily="49" charset="-122"/>
                <a:ea typeface="黑体" pitchFamily="49" charset="-122"/>
              </a:rPr>
              <a:t>金融风险管理技术方法的演进</a:t>
            </a:r>
            <a:endParaRPr lang="zh-CN" altLang="en-US" b="1" dirty="0">
              <a:solidFill>
                <a:schemeClr val="tx1"/>
              </a:solidFill>
              <a:latin typeface="黑体" pitchFamily="49" charset="-122"/>
              <a:ea typeface="黑体" pitchFamily="49" charset="-122"/>
            </a:endParaRPr>
          </a:p>
        </p:txBody>
      </p:sp>
      <p:sp>
        <p:nvSpPr>
          <p:cNvPr id="17" name="矩形 16">
            <a:extLst>
              <a:ext uri="{FF2B5EF4-FFF2-40B4-BE49-F238E27FC236}">
                <a16:creationId xmlns:a16="http://schemas.microsoft.com/office/drawing/2014/main" xmlns="" id="{CF0D8722-956F-4199-A069-AA7B17F193A1}"/>
              </a:ext>
            </a:extLst>
          </p:cNvPr>
          <p:cNvSpPr/>
          <p:nvPr/>
        </p:nvSpPr>
        <p:spPr>
          <a:xfrm>
            <a:off x="476995" y="116632"/>
            <a:ext cx="7344816"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a:t>
            </a:r>
            <a:r>
              <a:rPr lang="zh-CN" altLang="en-US" sz="2600" b="1" dirty="0">
                <a:latin typeface="微软雅黑" pitchFamily="34" charset="-122"/>
                <a:ea typeface="微软雅黑" pitchFamily="34" charset="-122"/>
              </a:rPr>
              <a:t>节金融风险管理理论基础：资产配置</a:t>
            </a:r>
            <a:r>
              <a:rPr lang="zh-CN" altLang="en-US" sz="2600" b="1" dirty="0" smtClean="0">
                <a:latin typeface="微软雅黑" pitchFamily="34" charset="-122"/>
                <a:ea typeface="微软雅黑" pitchFamily="34" charset="-122"/>
              </a:rPr>
              <a:t>视角</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2670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P spid="12" grpId="0" animBg="1"/>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xmlns="" id="{6A9A193C-BE48-4ABF-A714-A4DD20866BE2}"/>
              </a:ext>
            </a:extLst>
          </p:cNvPr>
          <p:cNvSpPr txBox="1"/>
          <p:nvPr/>
        </p:nvSpPr>
        <p:spPr>
          <a:xfrm>
            <a:off x="60209" y="1351537"/>
            <a:ext cx="12010073" cy="1962076"/>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lang="zh-CN" altLang="en-US" sz="2700" dirty="0" smtClean="0"/>
              <a:t>马科维茨</a:t>
            </a:r>
            <a:r>
              <a:rPr lang="zh-CN" altLang="en-US" sz="2700" dirty="0"/>
              <a:t>（</a:t>
            </a:r>
            <a:r>
              <a:rPr lang="en-US" altLang="zh-CN" sz="2700" dirty="0"/>
              <a:t>Harry M. Markowitz</a:t>
            </a:r>
            <a:r>
              <a:rPr lang="zh-CN" altLang="en-US" sz="2700" dirty="0"/>
              <a:t>）的有效边界是整个最优风险资产配置的理论基础。他于</a:t>
            </a:r>
            <a:r>
              <a:rPr lang="en-US" altLang="zh-CN" sz="2700" dirty="0"/>
              <a:t>1952</a:t>
            </a:r>
            <a:r>
              <a:rPr lang="zh-CN" altLang="en-US" sz="2700" dirty="0"/>
              <a:t>年在</a:t>
            </a:r>
            <a:r>
              <a:rPr lang="en-US" altLang="zh-CN" sz="2700" dirty="0"/>
              <a:t>Journal of Finance</a:t>
            </a:r>
            <a:r>
              <a:rPr lang="zh-CN" altLang="en-US" sz="2700" dirty="0" smtClean="0"/>
              <a:t>发表</a:t>
            </a:r>
            <a:r>
              <a:rPr lang="en-US" altLang="zh-CN" sz="2700" dirty="0" smtClean="0"/>
              <a:t>《</a:t>
            </a:r>
            <a:r>
              <a:rPr lang="zh-CN" altLang="en-US" sz="2700" dirty="0"/>
              <a:t>资产选择：有效的多样化</a:t>
            </a:r>
            <a:r>
              <a:rPr lang="en-US" altLang="zh-CN" sz="2700" dirty="0"/>
              <a:t>》</a:t>
            </a:r>
            <a:r>
              <a:rPr lang="zh-CN" altLang="en-US" sz="2700" dirty="0" smtClean="0"/>
              <a:t>中，首次构建了“均值</a:t>
            </a:r>
            <a:r>
              <a:rPr lang="en-US" altLang="zh-CN" sz="2700" dirty="0" smtClean="0"/>
              <a:t>-</a:t>
            </a:r>
            <a:r>
              <a:rPr lang="zh-CN" altLang="en-US" sz="2700" dirty="0"/>
              <a:t>方差</a:t>
            </a:r>
            <a:r>
              <a:rPr lang="zh-CN" altLang="en-US" sz="2700" dirty="0" smtClean="0"/>
              <a:t>”模型框架。</a:t>
            </a:r>
            <a:endParaRPr lang="en-US" altLang="zh-CN"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（二）风险资产配置策略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89678" y="3313613"/>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（三）债券</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股票投资策略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60209" y="4149080"/>
            <a:ext cx="12127029" cy="1962076"/>
          </a:xfrm>
          <a:prstGeom prst="rect">
            <a:avLst/>
          </a:prstGeom>
        </p:spPr>
        <p:txBody>
          <a:bodyPr wrap="square">
            <a:spAutoFit/>
          </a:bodyPr>
          <a:lstStyle/>
          <a:p>
            <a:pPr marL="457200" indent="-457200">
              <a:lnSpc>
                <a:spcPct val="150000"/>
              </a:lnSpc>
              <a:buFont typeface="Arial" pitchFamily="34" charset="0"/>
              <a:buChar char="•"/>
            </a:pPr>
            <a:r>
              <a:rPr lang="en-US" altLang="zh-CN" sz="2700" dirty="0"/>
              <a:t>20</a:t>
            </a:r>
            <a:r>
              <a:rPr lang="zh-CN" altLang="en-US" sz="2700" dirty="0"/>
              <a:t>世纪</a:t>
            </a:r>
            <a:r>
              <a:rPr lang="en-US" altLang="zh-CN" sz="2700" dirty="0"/>
              <a:t>60</a:t>
            </a:r>
            <a:r>
              <a:rPr lang="zh-CN" altLang="en-US" sz="2700" dirty="0"/>
              <a:t>年代，美国学者威廉</a:t>
            </a:r>
            <a:r>
              <a:rPr lang="en-US" altLang="zh-CN" sz="2700" dirty="0"/>
              <a:t>·</a:t>
            </a:r>
            <a:r>
              <a:rPr lang="zh-CN" altLang="en-US" sz="2700" dirty="0"/>
              <a:t>夏普（</a:t>
            </a:r>
            <a:r>
              <a:rPr lang="en-US" altLang="zh-CN" sz="2700" dirty="0"/>
              <a:t>William Sharpe</a:t>
            </a:r>
            <a:r>
              <a:rPr lang="zh-CN" altLang="en-US" sz="2700" dirty="0"/>
              <a:t>）、林特尔（</a:t>
            </a:r>
            <a:r>
              <a:rPr lang="en-US" altLang="zh-CN" sz="2700" dirty="0"/>
              <a:t>John </a:t>
            </a:r>
            <a:r>
              <a:rPr lang="en-US" altLang="zh-CN" sz="2700" dirty="0" err="1"/>
              <a:t>Lintner</a:t>
            </a:r>
            <a:r>
              <a:rPr lang="zh-CN" altLang="en-US" sz="2700" dirty="0"/>
              <a:t>）、特里诺（</a:t>
            </a:r>
            <a:r>
              <a:rPr lang="en-US" altLang="zh-CN" sz="2700" dirty="0"/>
              <a:t>Jack </a:t>
            </a:r>
            <a:r>
              <a:rPr lang="en-US" altLang="zh-CN" sz="2700" dirty="0" err="1"/>
              <a:t>Treynor</a:t>
            </a:r>
            <a:r>
              <a:rPr lang="zh-CN" altLang="en-US" sz="2700" dirty="0"/>
              <a:t>）和莫辛（</a:t>
            </a:r>
            <a:r>
              <a:rPr lang="en-US" altLang="zh-CN" sz="2700" dirty="0"/>
              <a:t>Jan </a:t>
            </a:r>
            <a:r>
              <a:rPr lang="en-US" altLang="zh-CN" sz="2700" dirty="0" err="1"/>
              <a:t>Mossin</a:t>
            </a:r>
            <a:r>
              <a:rPr lang="zh-CN" altLang="en-US" sz="2700" dirty="0"/>
              <a:t>）于</a:t>
            </a:r>
            <a:r>
              <a:rPr lang="en-US" altLang="zh-CN" sz="2700" dirty="0"/>
              <a:t>1964</a:t>
            </a:r>
            <a:r>
              <a:rPr lang="zh-CN" altLang="en-US" sz="2700" dirty="0"/>
              <a:t>年在资产组合理论和资本市场理论的基础上，发展提出了资本资产定价模型。</a:t>
            </a:r>
          </a:p>
        </p:txBody>
      </p:sp>
      <p:sp>
        <p:nvSpPr>
          <p:cNvPr id="9" name="矩形 8">
            <a:extLst>
              <a:ext uri="{FF2B5EF4-FFF2-40B4-BE49-F238E27FC236}">
                <a16:creationId xmlns:a16="http://schemas.microsoft.com/office/drawing/2014/main" xmlns="" id="{CF0D8722-956F-4199-A069-AA7B17F193A1}"/>
              </a:ext>
            </a:extLst>
          </p:cNvPr>
          <p:cNvSpPr/>
          <p:nvPr/>
        </p:nvSpPr>
        <p:spPr>
          <a:xfrm>
            <a:off x="476995" y="116632"/>
            <a:ext cx="7344816"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a:t>
            </a:r>
            <a:r>
              <a:rPr lang="zh-CN" altLang="en-US" sz="2600" b="1" dirty="0">
                <a:latin typeface="微软雅黑" pitchFamily="34" charset="-122"/>
                <a:ea typeface="微软雅黑" pitchFamily="34" charset="-122"/>
              </a:rPr>
              <a:t>节金融风险管理理论基础：资产配置</a:t>
            </a:r>
            <a:r>
              <a:rPr lang="zh-CN" altLang="en-US" sz="2600" b="1" dirty="0" smtClean="0">
                <a:latin typeface="微软雅黑" pitchFamily="34" charset="-122"/>
                <a:ea typeface="微软雅黑" pitchFamily="34" charset="-122"/>
              </a:rPr>
              <a:t>视角</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1200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3021429"/>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a16="http://schemas.microsoft.com/office/drawing/2014/main" xmlns="" id="{6A9A193C-BE48-4ABF-A714-A4DD20866BE2}"/>
              </a:ext>
            </a:extLst>
          </p:cNvPr>
          <p:cNvSpPr txBox="1"/>
          <p:nvPr/>
        </p:nvSpPr>
        <p:spPr>
          <a:xfrm>
            <a:off x="38821" y="1349880"/>
            <a:ext cx="12095909" cy="2308324"/>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kumimoji="1" lang="zh-CN" altLang="en-US" sz="2400" dirty="0" smtClean="0">
                <a:latin typeface="+mn-lt"/>
                <a:ea typeface="+mn-ea"/>
              </a:rPr>
              <a:t>股票</a:t>
            </a:r>
            <a:r>
              <a:rPr kumimoji="1" lang="zh-CN" altLang="en-US" sz="2400" dirty="0">
                <a:latin typeface="+mn-lt"/>
                <a:ea typeface="+mn-ea"/>
              </a:rPr>
              <a:t>的中性策略显示，一旦投资者持有资产投资组合则相当于其将风险敞口暴露，因此，为了达到</a:t>
            </a:r>
            <a:r>
              <a:rPr kumimoji="1" lang="zh-CN" altLang="en-US" sz="2400" dirty="0" smtClean="0">
                <a:latin typeface="+mn-lt"/>
                <a:ea typeface="+mn-ea"/>
              </a:rPr>
              <a:t>有效套</a:t>
            </a:r>
            <a:r>
              <a:rPr kumimoji="1" lang="zh-CN" altLang="en-US" sz="2400" dirty="0">
                <a:latin typeface="+mn-lt"/>
                <a:ea typeface="+mn-ea"/>
              </a:rPr>
              <a:t>期保值，需要反向持有期货进行风险对冲。在实际投资实践中，我们将详细以理论为指导，拓展构建了基于均值</a:t>
            </a:r>
            <a:r>
              <a:rPr kumimoji="1" lang="en-US" altLang="zh-CN" sz="2400" dirty="0">
                <a:latin typeface="+mn-lt"/>
                <a:ea typeface="+mn-ea"/>
              </a:rPr>
              <a:t>-</a:t>
            </a:r>
            <a:r>
              <a:rPr kumimoji="1" lang="zh-CN" altLang="en-US" sz="2400" dirty="0">
                <a:latin typeface="+mn-lt"/>
                <a:ea typeface="+mn-ea"/>
              </a:rPr>
              <a:t>方差模型、均值</a:t>
            </a:r>
            <a:r>
              <a:rPr kumimoji="1" lang="en-US" altLang="zh-CN" sz="2400" dirty="0">
                <a:latin typeface="+mn-lt"/>
                <a:ea typeface="+mn-ea"/>
              </a:rPr>
              <a:t>-</a:t>
            </a:r>
            <a:r>
              <a:rPr kumimoji="1" lang="en-US" altLang="zh-CN" sz="2400" dirty="0" err="1">
                <a:latin typeface="+mn-lt"/>
                <a:ea typeface="+mn-ea"/>
              </a:rPr>
              <a:t>VaR</a:t>
            </a:r>
            <a:r>
              <a:rPr kumimoji="1" lang="zh-CN" altLang="en-US" sz="2400" dirty="0">
                <a:latin typeface="+mn-lt"/>
                <a:ea typeface="+mn-ea"/>
              </a:rPr>
              <a:t>模型和均值</a:t>
            </a:r>
            <a:r>
              <a:rPr kumimoji="1" lang="en-US" altLang="zh-CN" sz="2400" dirty="0" smtClean="0">
                <a:latin typeface="+mn-lt"/>
                <a:ea typeface="+mn-ea"/>
              </a:rPr>
              <a:t>-ES</a:t>
            </a:r>
            <a:r>
              <a:rPr kumimoji="1" lang="zh-CN" altLang="en-US" sz="2400" dirty="0">
                <a:latin typeface="+mn-lt"/>
                <a:ea typeface="+mn-ea"/>
              </a:rPr>
              <a:t>模型的最优套期</a:t>
            </a:r>
            <a:r>
              <a:rPr kumimoji="1" lang="zh-CN" altLang="en-US" sz="2400" dirty="0" smtClean="0">
                <a:latin typeface="+mn-lt"/>
                <a:ea typeface="+mn-ea"/>
              </a:rPr>
              <a:t>保值理论与策略</a:t>
            </a:r>
            <a:r>
              <a:rPr kumimoji="1" lang="zh-CN" altLang="en-US" sz="2400" dirty="0">
                <a:latin typeface="+mn-lt"/>
                <a:ea typeface="+mn-ea"/>
              </a:rPr>
              <a:t>。</a:t>
            </a:r>
            <a:endParaRPr kumimoji="1" lang="en-US" altLang="zh-CN" sz="2400" dirty="0">
              <a:latin typeface="+mn-lt"/>
              <a:ea typeface="+mn-ea"/>
            </a:endParaRPr>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（四）股票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期货套期保值理论与策略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18848" y="3645024"/>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（五）股票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期权风险对冲理论与策略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25987" y="4368821"/>
            <a:ext cx="12108744" cy="2308324"/>
          </a:xfrm>
          <a:prstGeom prst="rect">
            <a:avLst/>
          </a:prstGeom>
        </p:spPr>
        <p:txBody>
          <a:bodyPr wrap="square">
            <a:spAutoFit/>
          </a:bodyPr>
          <a:lstStyle/>
          <a:p>
            <a:pPr marL="342900" indent="-342900">
              <a:lnSpc>
                <a:spcPct val="150000"/>
              </a:lnSpc>
              <a:spcBef>
                <a:spcPct val="20000"/>
              </a:spcBef>
              <a:buFont typeface="Arial" panose="020B0604020202020204" pitchFamily="34" charset="0"/>
              <a:buChar char="•"/>
            </a:pPr>
            <a:r>
              <a:rPr kumimoji="1" lang="zh-CN" altLang="en-US" sz="2400" dirty="0" smtClean="0">
                <a:latin typeface="+mn-lt"/>
                <a:ea typeface="+mn-ea"/>
              </a:rPr>
              <a:t>基于</a:t>
            </a:r>
            <a:r>
              <a:rPr kumimoji="1" lang="zh-CN" altLang="en-US" sz="2400" dirty="0">
                <a:latin typeface="+mn-lt"/>
                <a:ea typeface="+mn-ea"/>
              </a:rPr>
              <a:t>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a:t>
            </a:r>
            <a:r>
              <a:rPr kumimoji="1" lang="zh-CN" altLang="en-US" sz="2400" dirty="0" smtClean="0">
                <a:latin typeface="+mn-lt"/>
                <a:ea typeface="+mn-ea"/>
              </a:rPr>
              <a:t>空间，甚至还有多期权之间的风险对冲和套利策略。</a:t>
            </a:r>
            <a:endParaRPr kumimoji="1" lang="en-US" altLang="zh-CN" sz="2400" dirty="0">
              <a:latin typeface="+mn-lt"/>
              <a:ea typeface="+mn-ea"/>
            </a:endParaRPr>
          </a:p>
        </p:txBody>
      </p:sp>
      <p:sp>
        <p:nvSpPr>
          <p:cNvPr id="9" name="矩形 8">
            <a:extLst>
              <a:ext uri="{FF2B5EF4-FFF2-40B4-BE49-F238E27FC236}">
                <a16:creationId xmlns:a16="http://schemas.microsoft.com/office/drawing/2014/main" xmlns="" id="{CF0D8722-956F-4199-A069-AA7B17F193A1}"/>
              </a:ext>
            </a:extLst>
          </p:cNvPr>
          <p:cNvSpPr/>
          <p:nvPr/>
        </p:nvSpPr>
        <p:spPr>
          <a:xfrm>
            <a:off x="476995" y="116632"/>
            <a:ext cx="7344816"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a:t>
            </a:r>
            <a:r>
              <a:rPr lang="zh-CN" altLang="en-US" sz="2600" b="1" dirty="0">
                <a:latin typeface="微软雅黑" pitchFamily="34" charset="-122"/>
                <a:ea typeface="微软雅黑" pitchFamily="34" charset="-122"/>
              </a:rPr>
              <a:t>节金融风险管理理论基础：资产配置</a:t>
            </a:r>
            <a:r>
              <a:rPr lang="zh-CN" altLang="en-US" sz="2600" b="1" dirty="0" smtClean="0">
                <a:latin typeface="微软雅黑" pitchFamily="34" charset="-122"/>
                <a:ea typeface="微软雅黑" pitchFamily="34" charset="-122"/>
              </a:rPr>
              <a:t>视角</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496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五、本课程授课体系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12623090"/>
      </p:ext>
    </p:extLst>
  </p:cSld>
  <p:clrMapOvr>
    <a:masterClrMapping/>
  </p:clrMapOvr>
  <p:transition spd="slow" advClick="0" advTm="334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908720"/>
            <a:ext cx="9952911" cy="4873752"/>
          </a:xfrm>
        </p:spPr>
        <p:txBody>
          <a:bodyPr/>
          <a:lstStyle/>
          <a:p>
            <a:pPr>
              <a:lnSpc>
                <a:spcPct val="150000"/>
              </a:lnSpc>
            </a:pPr>
            <a:r>
              <a:rPr lang="zh-CN" altLang="en-US" dirty="0" smtClean="0"/>
              <a:t>金融与数学基础</a:t>
            </a:r>
            <a:r>
              <a:rPr lang="zh-CN" altLang="zh-CN" dirty="0" smtClean="0"/>
              <a:t>：</a:t>
            </a:r>
            <a:endParaRPr lang="zh-CN" altLang="zh-CN" dirty="0"/>
          </a:p>
          <a:p>
            <a:pPr marL="0" indent="0">
              <a:lnSpc>
                <a:spcPct val="150000"/>
              </a:lnSpc>
              <a:buNone/>
            </a:pPr>
            <a:r>
              <a:rPr lang="zh-CN" altLang="en-US" dirty="0" smtClean="0"/>
              <a:t>（</a:t>
            </a:r>
            <a:r>
              <a:rPr lang="en-US" altLang="zh-CN" dirty="0" smtClean="0"/>
              <a:t>1</a:t>
            </a:r>
            <a:r>
              <a:rPr lang="zh-CN" altLang="en-US" dirty="0" smtClean="0"/>
              <a:t>）</a:t>
            </a:r>
            <a:r>
              <a:rPr lang="zh-CN" altLang="zh-CN" dirty="0" smtClean="0"/>
              <a:t>微积分</a:t>
            </a:r>
            <a:r>
              <a:rPr lang="zh-CN" altLang="zh-CN" dirty="0"/>
              <a:t>、线性代数、概率论与数理统计</a:t>
            </a:r>
          </a:p>
          <a:p>
            <a:pPr marL="0" indent="0">
              <a:lnSpc>
                <a:spcPct val="150000"/>
              </a:lnSpc>
              <a:buNone/>
            </a:pPr>
            <a:r>
              <a:rPr lang="zh-CN" altLang="en-US" dirty="0" smtClean="0"/>
              <a:t>（</a:t>
            </a:r>
            <a:r>
              <a:rPr lang="en-US" altLang="zh-CN" dirty="0" smtClean="0"/>
              <a:t>2</a:t>
            </a:r>
            <a:r>
              <a:rPr lang="zh-CN" altLang="en-US" dirty="0" smtClean="0"/>
              <a:t>）</a:t>
            </a:r>
            <a:r>
              <a:rPr lang="zh-CN" altLang="zh-CN" dirty="0" smtClean="0"/>
              <a:t>金融经济</a:t>
            </a:r>
            <a:r>
              <a:rPr lang="zh-CN" altLang="zh-CN" dirty="0"/>
              <a:t>学</a:t>
            </a:r>
          </a:p>
          <a:p>
            <a:pPr marL="0" indent="0">
              <a:lnSpc>
                <a:spcPct val="150000"/>
              </a:lnSpc>
              <a:buNone/>
            </a:pPr>
            <a:r>
              <a:rPr lang="zh-CN" altLang="en-US" dirty="0" smtClean="0"/>
              <a:t>（</a:t>
            </a:r>
            <a:r>
              <a:rPr lang="en-US" altLang="zh-CN" dirty="0" smtClean="0"/>
              <a:t>3</a:t>
            </a:r>
            <a:r>
              <a:rPr lang="zh-CN" altLang="en-US" dirty="0" smtClean="0"/>
              <a:t>）</a:t>
            </a:r>
            <a:r>
              <a:rPr lang="zh-CN" altLang="zh-CN" dirty="0" smtClean="0"/>
              <a:t>金融工程学</a:t>
            </a:r>
            <a:endParaRPr lang="en-US" altLang="zh-CN" dirty="0" smtClean="0"/>
          </a:p>
          <a:p>
            <a:pPr>
              <a:lnSpc>
                <a:spcPct val="150000"/>
              </a:lnSpc>
            </a:pPr>
            <a:r>
              <a:rPr lang="zh-CN" altLang="zh-CN" dirty="0"/>
              <a:t>基本技能： </a:t>
            </a:r>
            <a:r>
              <a:rPr lang="zh-CN" altLang="zh-CN" dirty="0" smtClean="0"/>
              <a:t>掌握</a:t>
            </a:r>
            <a:r>
              <a:rPr lang="en-US" altLang="zh-CN" dirty="0" smtClean="0"/>
              <a:t>Python</a:t>
            </a:r>
            <a:r>
              <a:rPr lang="zh-CN" altLang="zh-CN" dirty="0" smtClean="0"/>
              <a:t>软件</a:t>
            </a:r>
            <a:r>
              <a:rPr lang="zh-CN" altLang="zh-CN" dirty="0"/>
              <a:t>的使用</a:t>
            </a:r>
            <a:endParaRPr lang="zh-CN" altLang="en-US"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预备知识</a:t>
            </a:r>
            <a:endParaRPr lang="zh-CN" altLang="en-US" sz="2800" dirty="0"/>
          </a:p>
        </p:txBody>
      </p:sp>
      <p:sp>
        <p:nvSpPr>
          <p:cNvPr id="5" name="矩形 4"/>
          <p:cNvSpPr/>
          <p:nvPr/>
        </p:nvSpPr>
        <p:spPr>
          <a:xfrm>
            <a:off x="765027" y="5373216"/>
            <a:ext cx="7686720" cy="584775"/>
          </a:xfrm>
          <a:prstGeom prst="rect">
            <a:avLst/>
          </a:prstGeom>
        </p:spPr>
        <p:txBody>
          <a:bodyPr wrap="none">
            <a:spAutoFit/>
          </a:bodyPr>
          <a:lstStyle/>
          <a:p>
            <a:r>
              <a:rPr kumimoji="1" lang="zh-CN" altLang="en-US" sz="3200" dirty="0">
                <a:latin typeface="+mn-lt"/>
                <a:ea typeface="+mn-ea"/>
                <a:cs typeface="宋体" charset="0"/>
              </a:rPr>
              <a:t>下载</a:t>
            </a:r>
            <a:r>
              <a:rPr kumimoji="1" lang="en-US" altLang="zh-CN" sz="3200" dirty="0">
                <a:latin typeface="+mn-lt"/>
                <a:ea typeface="+mn-ea"/>
                <a:cs typeface="宋体" charset="0"/>
              </a:rPr>
              <a:t>python</a:t>
            </a:r>
            <a:r>
              <a:rPr kumimoji="1" lang="zh-CN" altLang="en-US" sz="3200" dirty="0">
                <a:latin typeface="+mn-lt"/>
                <a:ea typeface="+mn-ea"/>
                <a:cs typeface="宋体" charset="0"/>
              </a:rPr>
              <a:t>网站：</a:t>
            </a:r>
            <a:r>
              <a:rPr kumimoji="1" lang="en-US" altLang="zh-CN" sz="3200" dirty="0">
                <a:latin typeface="+mn-lt"/>
                <a:ea typeface="+mn-ea"/>
                <a:cs typeface="宋体" charset="0"/>
              </a:rPr>
              <a:t>https://www.python.org/</a:t>
            </a:r>
            <a:endParaRPr kumimoji="1" lang="zh-CN" altLang="en-US" sz="3200" dirty="0">
              <a:latin typeface="+mn-lt"/>
              <a:ea typeface="+mn-ea"/>
              <a:cs typeface="宋体"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23" y="4530923"/>
            <a:ext cx="3018234" cy="16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93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55" y="2924944"/>
            <a:ext cx="6768752" cy="3600400"/>
          </a:xfrm>
          <a:prstGeom prst="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a16="http://schemas.microsoft.com/office/drawing/2014/main" xmlns="" id="{288DB8B3-7A06-4E71-900F-6BAD8FC797D9}"/>
              </a:ext>
            </a:extLst>
          </p:cNvPr>
          <p:cNvSpPr/>
          <p:nvPr/>
        </p:nvSpPr>
        <p:spPr>
          <a:xfrm>
            <a:off x="404987" y="4279005"/>
            <a:ext cx="2033921" cy="845562"/>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smtClean="0">
                <a:latin typeface="Times New Roman" panose="02020503050405090304" pitchFamily="18" charset="0"/>
              </a:rPr>
              <a:t>金融机构</a:t>
            </a:r>
            <a:endParaRPr kumimoji="1" lang="en-US" altLang="zh-CN" sz="2400" dirty="0" smtClean="0">
              <a:latin typeface="Times New Roman" panose="02020503050405090304" pitchFamily="18" charset="0"/>
            </a:endParaRPr>
          </a:p>
          <a:p>
            <a:pPr algn="ctr"/>
            <a:r>
              <a:rPr kumimoji="1" lang="zh-CN" altLang="en-US" sz="2400" dirty="0" smtClean="0">
                <a:latin typeface="Times New Roman" panose="02020503050405090304" pitchFamily="18" charset="0"/>
              </a:rPr>
              <a:t>资产配置</a:t>
            </a:r>
            <a:endParaRPr kumimoji="1" lang="zh-CN" altLang="en-US" sz="2400" dirty="0"/>
          </a:p>
        </p:txBody>
      </p:sp>
      <p:sp>
        <p:nvSpPr>
          <p:cNvPr id="11" name="圆角矩形 9">
            <a:extLst>
              <a:ext uri="{FF2B5EF4-FFF2-40B4-BE49-F238E27FC236}">
                <a16:creationId xmlns:a16="http://schemas.microsoft.com/office/drawing/2014/main" xmlns="" id="{DE431227-83F7-45C4-A0CB-DD04072949FC}"/>
              </a:ext>
            </a:extLst>
          </p:cNvPr>
          <p:cNvSpPr/>
          <p:nvPr/>
        </p:nvSpPr>
        <p:spPr>
          <a:xfrm>
            <a:off x="2981486" y="3202789"/>
            <a:ext cx="3524885" cy="58625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a16="http://schemas.microsoft.com/office/drawing/2014/main" xmlns="" id="{45661EA3-D7D5-42EB-B6F3-3D4952C6CD29}"/>
              </a:ext>
            </a:extLst>
          </p:cNvPr>
          <p:cNvSpPr/>
          <p:nvPr/>
        </p:nvSpPr>
        <p:spPr>
          <a:xfrm>
            <a:off x="3008435" y="4383277"/>
            <a:ext cx="3510736"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sp>
        <p:nvSpPr>
          <p:cNvPr id="14" name="矩形 13">
            <a:extLst>
              <a:ext uri="{FF2B5EF4-FFF2-40B4-BE49-F238E27FC236}">
                <a16:creationId xmlns:a16="http://schemas.microsoft.com/office/drawing/2014/main" xmlns=""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第六节 本</a:t>
            </a:r>
            <a:r>
              <a:rPr lang="zh-CN" altLang="en-US" sz="2600" b="1" dirty="0">
                <a:latin typeface="微软雅黑" pitchFamily="34" charset="-122"/>
                <a:ea typeface="微软雅黑" pitchFamily="34" charset="-122"/>
              </a:rPr>
              <a:t>课程授课体系</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a16="http://schemas.microsoft.com/office/drawing/2014/main" xmlns="" id="{FD9A9F63-6DD3-48BA-823D-1359849694A6}"/>
              </a:ext>
            </a:extLst>
          </p:cNvPr>
          <p:cNvSpPr/>
          <p:nvPr/>
        </p:nvSpPr>
        <p:spPr>
          <a:xfrm>
            <a:off x="1989163" y="1858720"/>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3525176" y="2416612"/>
            <a:ext cx="432048" cy="504056"/>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406602" y="908720"/>
            <a:ext cx="5112568" cy="432048"/>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第一</a:t>
            </a:r>
            <a:r>
              <a:rPr kumimoji="1" lang="zh-CN" altLang="en-US" sz="1900" b="1" dirty="0">
                <a:solidFill>
                  <a:schemeClr val="dk1"/>
                </a:solidFill>
              </a:rPr>
              <a:t>讲 金融机构风险管理概论：量化投资视角</a:t>
            </a:r>
          </a:p>
        </p:txBody>
      </p:sp>
      <p:sp>
        <p:nvSpPr>
          <p:cNvPr id="26" name="矩形 25"/>
          <p:cNvSpPr/>
          <p:nvPr/>
        </p:nvSpPr>
        <p:spPr>
          <a:xfrm>
            <a:off x="7317755" y="15567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第二讲 金融机构市场波动率测定</a:t>
            </a:r>
            <a:endParaRPr kumimoji="1" lang="zh-CN" altLang="en-US" sz="1900" b="1" dirty="0">
              <a:solidFill>
                <a:schemeClr val="dk1"/>
              </a:solidFill>
            </a:endParaRPr>
          </a:p>
        </p:txBody>
      </p:sp>
      <p:sp>
        <p:nvSpPr>
          <p:cNvPr id="27" name="矩形 26"/>
          <p:cNvSpPr/>
          <p:nvPr/>
        </p:nvSpPr>
        <p:spPr>
          <a:xfrm>
            <a:off x="7317755" y="2348880"/>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第三讲 金融机构市场风险测定</a:t>
            </a:r>
            <a:endParaRPr kumimoji="1" lang="zh-CN" altLang="en-US" sz="1900" b="1" dirty="0">
              <a:solidFill>
                <a:schemeClr val="dk1"/>
              </a:solidFill>
            </a:endParaRPr>
          </a:p>
        </p:txBody>
      </p:sp>
      <p:sp>
        <p:nvSpPr>
          <p:cNvPr id="28" name="矩形 27"/>
          <p:cNvSpPr/>
          <p:nvPr/>
        </p:nvSpPr>
        <p:spPr>
          <a:xfrm>
            <a:off x="7316963" y="3212976"/>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b="1" dirty="0" smtClean="0">
                <a:solidFill>
                  <a:schemeClr val="dk1"/>
                </a:solidFill>
              </a:rPr>
              <a:t>第四</a:t>
            </a:r>
            <a:r>
              <a:rPr kumimoji="1" lang="zh-CN" altLang="en-US" b="1" dirty="0">
                <a:solidFill>
                  <a:schemeClr val="dk1"/>
                </a:solidFill>
              </a:rPr>
              <a:t>讲 基于风险管理的证券投资组合理论</a:t>
            </a:r>
          </a:p>
        </p:txBody>
      </p:sp>
      <p:sp>
        <p:nvSpPr>
          <p:cNvPr id="30" name="矩形 29"/>
          <p:cNvSpPr/>
          <p:nvPr/>
        </p:nvSpPr>
        <p:spPr>
          <a:xfrm>
            <a:off x="7330002" y="4005064"/>
            <a:ext cx="4636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第五</a:t>
            </a:r>
            <a:r>
              <a:rPr kumimoji="1" lang="zh-CN" altLang="en-US" sz="1900" b="1" dirty="0">
                <a:solidFill>
                  <a:schemeClr val="dk1"/>
                </a:solidFill>
              </a:rPr>
              <a:t>讲 基于风险管理的期货套期保值理论</a:t>
            </a:r>
          </a:p>
        </p:txBody>
      </p:sp>
      <p:sp>
        <p:nvSpPr>
          <p:cNvPr id="31" name="矩形 30"/>
          <p:cNvSpPr/>
          <p:nvPr/>
        </p:nvSpPr>
        <p:spPr>
          <a:xfrm>
            <a:off x="7317755" y="5589240"/>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第七讲 期权</a:t>
            </a:r>
            <a:r>
              <a:rPr kumimoji="1" lang="zh-CN" altLang="en-US" sz="1900" b="1" dirty="0">
                <a:solidFill>
                  <a:schemeClr val="dk1"/>
                </a:solidFill>
              </a:rPr>
              <a:t>风险对冲</a:t>
            </a:r>
            <a:r>
              <a:rPr kumimoji="1" lang="zh-CN" altLang="en-US" sz="1900" b="1" dirty="0" smtClean="0">
                <a:solidFill>
                  <a:schemeClr val="dk1"/>
                </a:solidFill>
              </a:rPr>
              <a:t>理论</a:t>
            </a:r>
            <a:endParaRPr kumimoji="1" lang="zh-CN" altLang="en-US" sz="1900" b="1" dirty="0">
              <a:solidFill>
                <a:schemeClr val="dk1"/>
              </a:solidFill>
            </a:endParaRPr>
          </a:p>
        </p:txBody>
      </p:sp>
      <p:sp>
        <p:nvSpPr>
          <p:cNvPr id="25" name="矩形 24"/>
          <p:cNvSpPr/>
          <p:nvPr/>
        </p:nvSpPr>
        <p:spPr>
          <a:xfrm>
            <a:off x="7173739" y="1412776"/>
            <a:ext cx="4896544" cy="5112567"/>
          </a:xfrm>
          <a:prstGeom prst="rect">
            <a:avLst/>
          </a:prstGeom>
          <a:noFill/>
          <a:ln w="158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7">
            <a:extLst>
              <a:ext uri="{FF2B5EF4-FFF2-40B4-BE49-F238E27FC236}">
                <a16:creationId xmlns:a16="http://schemas.microsoft.com/office/drawing/2014/main" xmlns="" id="{FD9A9F63-6DD3-48BA-823D-1359849694A6}"/>
              </a:ext>
            </a:extLst>
          </p:cNvPr>
          <p:cNvSpPr/>
          <p:nvPr/>
        </p:nvSpPr>
        <p:spPr>
          <a:xfrm>
            <a:off x="3008433" y="5597207"/>
            <a:ext cx="3510977"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7" name="左大括号 6">
            <a:extLst>
              <a:ext uri="{FF2B5EF4-FFF2-40B4-BE49-F238E27FC236}">
                <a16:creationId xmlns:a16="http://schemas.microsoft.com/office/drawing/2014/main" xmlns="" id="{99EB0246-60B2-4874-B081-21BB771BB7B2}"/>
              </a:ext>
            </a:extLst>
          </p:cNvPr>
          <p:cNvSpPr/>
          <p:nvPr/>
        </p:nvSpPr>
        <p:spPr>
          <a:xfrm>
            <a:off x="2438908" y="3495914"/>
            <a:ext cx="542578" cy="2411745"/>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36" name="左大括号 35"/>
          <p:cNvSpPr/>
          <p:nvPr/>
        </p:nvSpPr>
        <p:spPr>
          <a:xfrm>
            <a:off x="5537691" y="1768930"/>
            <a:ext cx="1775789" cy="795974"/>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下箭头 36"/>
          <p:cNvSpPr/>
          <p:nvPr/>
        </p:nvSpPr>
        <p:spPr>
          <a:xfrm>
            <a:off x="3525176" y="1340768"/>
            <a:ext cx="432048" cy="504056"/>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11" idx="3"/>
            <a:endCxn id="28" idx="1"/>
          </p:cNvCxnSpPr>
          <p:nvPr/>
        </p:nvCxnSpPr>
        <p:spPr>
          <a:xfrm>
            <a:off x="6506371" y="3495915"/>
            <a:ext cx="810592" cy="0"/>
          </a:xfrm>
          <a:prstGeom prst="straightConnector1">
            <a:avLst/>
          </a:prstGeom>
          <a:ln w="15875">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6519170" y="5876152"/>
            <a:ext cx="810592" cy="0"/>
          </a:xfrm>
          <a:prstGeom prst="straightConnector1">
            <a:avLst/>
          </a:prstGeom>
          <a:ln w="15875">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330002" y="4729003"/>
            <a:ext cx="4636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第六讲 期货</a:t>
            </a:r>
            <a:r>
              <a:rPr kumimoji="1" lang="zh-CN" altLang="en-US" sz="1900" b="1" dirty="0">
                <a:solidFill>
                  <a:schemeClr val="dk1"/>
                </a:solidFill>
              </a:rPr>
              <a:t>风险对</a:t>
            </a:r>
            <a:r>
              <a:rPr kumimoji="1" lang="zh-CN" altLang="en-US" sz="1900" b="1" dirty="0" smtClean="0">
                <a:solidFill>
                  <a:schemeClr val="dk1"/>
                </a:solidFill>
              </a:rPr>
              <a:t>冲理论</a:t>
            </a:r>
            <a:endParaRPr kumimoji="1" lang="zh-CN" altLang="en-US" sz="1900" b="1" dirty="0">
              <a:solidFill>
                <a:schemeClr val="dk1"/>
              </a:solidFill>
            </a:endParaRPr>
          </a:p>
        </p:txBody>
      </p:sp>
      <p:sp>
        <p:nvSpPr>
          <p:cNvPr id="41" name="左大括号 40"/>
          <p:cNvSpPr/>
          <p:nvPr/>
        </p:nvSpPr>
        <p:spPr>
          <a:xfrm>
            <a:off x="6499721" y="4298296"/>
            <a:ext cx="830281" cy="72785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781287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41</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997275" y="1623641"/>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581056731"/>
              </p:ext>
            </p:extLst>
          </p:nvPr>
        </p:nvGraphicFramePr>
        <p:xfrm>
          <a:off x="2709243" y="3614961"/>
          <a:ext cx="6601421" cy="2046287"/>
        </p:xfrm>
        <a:graphic>
          <a:graphicData uri="http://schemas.openxmlformats.org/presentationml/2006/ole">
            <mc:AlternateContent xmlns:mc="http://schemas.openxmlformats.org/markup-compatibility/2006">
              <mc:Choice xmlns:v="urn:schemas-microsoft-com:vml" Requires="v">
                <p:oleObj spid="_x0000_s2184"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614961"/>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836712"/>
            <a:ext cx="11521280" cy="4873752"/>
          </a:xfrm>
        </p:spPr>
        <p:txBody>
          <a:body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一、授课方式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spcBef>
                <a:spcPts val="1800"/>
              </a:spcBef>
              <a:buNone/>
            </a:pPr>
            <a:r>
              <a:rPr lang="zh-CN" altLang="en-US" dirty="0" smtClean="0"/>
              <a:t>    采取“线上</a:t>
            </a:r>
            <a:r>
              <a:rPr lang="en-US" altLang="zh-CN" dirty="0" smtClean="0"/>
              <a:t>+</a:t>
            </a:r>
            <a:r>
              <a:rPr lang="zh-CN" altLang="en-US" dirty="0" smtClean="0"/>
              <a:t>线下”混合式授课模式，慕课网站：</a:t>
            </a:r>
            <a:endParaRPr lang="en-US" altLang="zh-CN" dirty="0" smtClean="0"/>
          </a:p>
          <a:p>
            <a:pPr marL="0" indent="0">
              <a:buNone/>
            </a:pPr>
            <a:r>
              <a:rPr lang="en-US" altLang="zh-CN" dirty="0">
                <a:hlinkClick r:id="rId2"/>
              </a:rPr>
              <a:t>https://</a:t>
            </a:r>
            <a:r>
              <a:rPr lang="en-US" altLang="zh-CN" dirty="0" smtClean="0">
                <a:hlinkClick r:id="rId2"/>
              </a:rPr>
              <a:t>www.icourse163.org/course/JNU-1470423185</a:t>
            </a:r>
            <a:endParaRPr lang="en-US" altLang="zh-CN" dirty="0" smtClean="0"/>
          </a:p>
          <a:p>
            <a:pPr marL="0" indent="0">
              <a:buNone/>
            </a:pPr>
            <a:endParaRPr lang="en-US" altLang="zh-CN" dirty="0" smtClean="0"/>
          </a:p>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、考核形式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lnSpc>
                <a:spcPct val="120000"/>
              </a:lnSpc>
              <a:spcBef>
                <a:spcPts val="1800"/>
              </a:spcBef>
              <a:buNone/>
            </a:pPr>
            <a:r>
              <a:rPr lang="en-US" altLang="zh-CN" dirty="0"/>
              <a:t> </a:t>
            </a:r>
            <a:r>
              <a:rPr lang="en-US" altLang="zh-CN" dirty="0" smtClean="0"/>
              <a:t>   </a:t>
            </a:r>
            <a:r>
              <a:rPr lang="zh-CN" altLang="en-US" dirty="0" smtClean="0"/>
              <a:t>期末考试（</a:t>
            </a:r>
            <a:r>
              <a:rPr lang="en-US" altLang="zh-CN" dirty="0" smtClean="0"/>
              <a:t>60%</a:t>
            </a:r>
            <a:r>
              <a:rPr lang="zh-CN" altLang="en-US" dirty="0" smtClean="0"/>
              <a:t>）</a:t>
            </a:r>
            <a:r>
              <a:rPr lang="en-US" altLang="zh-CN" dirty="0" smtClean="0"/>
              <a:t>+</a:t>
            </a:r>
            <a:r>
              <a:rPr lang="zh-CN" altLang="en-US" dirty="0" smtClean="0"/>
              <a:t>平时作业（</a:t>
            </a:r>
            <a:r>
              <a:rPr lang="en-US" altLang="zh-CN" dirty="0" smtClean="0"/>
              <a:t>20%</a:t>
            </a:r>
            <a:r>
              <a:rPr lang="zh-CN" altLang="en-US" dirty="0" smtClean="0"/>
              <a:t>）</a:t>
            </a:r>
            <a:endParaRPr lang="en-US" altLang="zh-CN" dirty="0" smtClean="0"/>
          </a:p>
          <a:p>
            <a:pPr marL="0" indent="0">
              <a:lnSpc>
                <a:spcPct val="120000"/>
              </a:lnSpc>
              <a:spcBef>
                <a:spcPts val="600"/>
              </a:spcBef>
              <a:buNone/>
            </a:pPr>
            <a:r>
              <a:rPr lang="en-US" altLang="zh-CN" dirty="0" smtClean="0"/>
              <a:t>+</a:t>
            </a:r>
            <a:r>
              <a:rPr lang="zh-CN" altLang="en-US" dirty="0" smtClean="0"/>
              <a:t>慕课课后题（</a:t>
            </a:r>
            <a:r>
              <a:rPr lang="en-US" altLang="zh-CN" dirty="0" smtClean="0"/>
              <a:t>10%</a:t>
            </a:r>
            <a:r>
              <a:rPr lang="zh-CN" altLang="en-US" dirty="0" smtClean="0"/>
              <a:t>），看视频（</a:t>
            </a:r>
            <a:r>
              <a:rPr lang="en-US" altLang="zh-CN" dirty="0" smtClean="0"/>
              <a:t>10%</a:t>
            </a:r>
            <a:r>
              <a:rPr lang="zh-CN" altLang="en-US" dirty="0" smtClean="0"/>
              <a:t>）。</a:t>
            </a:r>
            <a:endParaRPr lang="en-US" altLang="zh-CN" dirty="0" smtClean="0"/>
          </a:p>
          <a:p>
            <a:pPr marL="0" indent="0">
              <a:lnSpc>
                <a:spcPct val="120000"/>
              </a:lnSpc>
              <a:spcBef>
                <a:spcPts val="600"/>
              </a:spcBef>
              <a:buNone/>
            </a:pPr>
            <a:r>
              <a:rPr lang="zh-CN" altLang="en-US" dirty="0" smtClean="0"/>
              <a:t>作业邮箱：</a:t>
            </a:r>
            <a:r>
              <a:rPr lang="en-US" altLang="zh-CN" dirty="0" smtClean="0">
                <a:hlinkClick r:id="rId3"/>
              </a:rPr>
              <a:t>financialrisk2022@163.com</a:t>
            </a:r>
            <a:endParaRPr lang="zh-CN" altLang="en-US" u="sng" dirty="0">
              <a:solidFill>
                <a:srgbClr val="0000FF"/>
              </a:solidFill>
            </a:endParaRPr>
          </a:p>
        </p:txBody>
      </p:sp>
      <p:sp>
        <p:nvSpPr>
          <p:cNvPr id="4" name="矩形 3"/>
          <p:cNvSpPr/>
          <p:nvPr/>
        </p:nvSpPr>
        <p:spPr>
          <a:xfrm>
            <a:off x="530613" y="46315"/>
            <a:ext cx="3416320"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授课方式与考核形式</a:t>
            </a:r>
            <a:endParaRPr lang="zh-CN" altLang="en-US" sz="28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891" y="3429000"/>
            <a:ext cx="2337458" cy="276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6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079838" y="95485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风险管理的起源</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081427" y="1938313"/>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金融风险的定义及分类</a:t>
            </a:r>
            <a:endParaRPr lang="zh-CN" altLang="en-US" sz="2600" b="1" dirty="0">
              <a:solidFill>
                <a:schemeClr val="tx1"/>
              </a:solidFill>
              <a:latin typeface="微软雅黑" pitchFamily="34" charset="-122"/>
              <a:ea typeface="微软雅黑" pitchFamily="34" charset="-122"/>
            </a:endParaRPr>
          </a:p>
        </p:txBody>
      </p:sp>
      <p:sp>
        <p:nvSpPr>
          <p:cNvPr id="26" name="圆角矩形 25"/>
          <p:cNvSpPr/>
          <p:nvPr/>
        </p:nvSpPr>
        <p:spPr>
          <a:xfrm>
            <a:off x="4081427" y="3813225"/>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a:t>
            </a:r>
            <a:r>
              <a:rPr lang="zh-CN" altLang="en-US" sz="2600" b="1" dirty="0" smtClean="0">
                <a:solidFill>
                  <a:schemeClr val="tx1"/>
                </a:solidFill>
                <a:latin typeface="微软雅黑" pitchFamily="34" charset="-122"/>
                <a:ea typeface="微软雅黑" pitchFamily="34" charset="-122"/>
              </a:rPr>
              <a:t>管理理论</a:t>
            </a:r>
            <a:r>
              <a:rPr lang="zh-CN" altLang="en-US" sz="2600" b="1" dirty="0">
                <a:solidFill>
                  <a:schemeClr val="tx1"/>
                </a:solidFill>
                <a:latin typeface="微软雅黑" pitchFamily="34" charset="-122"/>
                <a:ea typeface="微软雅黑" pitchFamily="34" charset="-122"/>
              </a:rPr>
              <a:t>基础：资产配置视角</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240177" y="391641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19539" y="104455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19539" y="202403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3"/>
          <p:cNvSpPr/>
          <p:nvPr/>
        </p:nvSpPr>
        <p:spPr>
          <a:xfrm>
            <a:off x="4081427" y="2922514"/>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a:t>
            </a:r>
            <a:r>
              <a:rPr lang="zh-CN" altLang="en-US" sz="2600" b="1" dirty="0">
                <a:solidFill>
                  <a:schemeClr val="tx1"/>
                </a:solidFill>
                <a:latin typeface="微软雅黑" pitchFamily="34" charset="-122"/>
                <a:ea typeface="微软雅黑" pitchFamily="34" charset="-122"/>
              </a:rPr>
              <a:t>风险</a:t>
            </a:r>
            <a:r>
              <a:rPr lang="zh-CN" altLang="en-US" sz="2600" b="1" dirty="0" smtClean="0">
                <a:solidFill>
                  <a:schemeClr val="tx1"/>
                </a:solidFill>
                <a:latin typeface="微软雅黑" pitchFamily="34" charset="-122"/>
                <a:ea typeface="微软雅黑" pitchFamily="34" charset="-122"/>
              </a:rPr>
              <a:t>管理目标下的量化投资</a:t>
            </a:r>
            <a:endParaRPr lang="zh-CN" altLang="en-US" sz="2600" b="1" dirty="0">
              <a:solidFill>
                <a:schemeClr val="tx1"/>
              </a:solidFill>
              <a:latin typeface="微软雅黑" pitchFamily="34" charset="-122"/>
              <a:ea typeface="微软雅黑" pitchFamily="34" charset="-122"/>
            </a:endParaRPr>
          </a:p>
        </p:txBody>
      </p:sp>
      <p:sp>
        <p:nvSpPr>
          <p:cNvPr id="15" name="椭圆 14"/>
          <p:cNvSpPr/>
          <p:nvPr/>
        </p:nvSpPr>
        <p:spPr>
          <a:xfrm>
            <a:off x="4219539" y="3008239"/>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17" name="圆角矩形 16"/>
          <p:cNvSpPr/>
          <p:nvPr/>
        </p:nvSpPr>
        <p:spPr>
          <a:xfrm>
            <a:off x="4081427" y="4749329"/>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本课程授课体系</a:t>
            </a:r>
            <a:endParaRPr lang="zh-CN" altLang="en-US" sz="2600" b="1" dirty="0">
              <a:solidFill>
                <a:schemeClr val="tx1"/>
              </a:solidFill>
              <a:latin typeface="微软雅黑" pitchFamily="34" charset="-122"/>
              <a:ea typeface="微软雅黑" pitchFamily="34" charset="-122"/>
            </a:endParaRPr>
          </a:p>
        </p:txBody>
      </p:sp>
      <p:sp>
        <p:nvSpPr>
          <p:cNvPr id="18" name="椭圆 17"/>
          <p:cNvSpPr/>
          <p:nvPr/>
        </p:nvSpPr>
        <p:spPr>
          <a:xfrm>
            <a:off x="4254465" y="4820767"/>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smtClean="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37235" y="2420888"/>
            <a:ext cx="92175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一、</a:t>
            </a:r>
            <a:r>
              <a:rPr kumimoji="0" lang="zh-CN" altLang="en-US" sz="5400" b="1" dirty="0">
                <a:solidFill>
                  <a:schemeClr val="bg1"/>
                </a:solidFill>
                <a:latin typeface="微软雅黑" pitchFamily="34" charset="-122"/>
                <a:ea typeface="微软雅黑" pitchFamily="34" charset="-122"/>
              </a:rPr>
              <a:t>金融风险管理的起源</a:t>
            </a:r>
            <a:endParaRPr kumimoji="0" lang="en-US" altLang="zh-CN" sz="5400" b="1" dirty="0">
              <a:solidFill>
                <a:schemeClr val="bg1"/>
              </a:solidFill>
              <a:latin typeface="微软雅黑" pitchFamily="34" charset="-122"/>
              <a:ea typeface="微软雅黑" pitchFamily="34" charset="-122"/>
            </a:endParaRPr>
          </a:p>
          <a:p>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a:t>
            </a:r>
            <a:r>
              <a:rPr lang="zh-CN" altLang="zh-CN" dirty="0">
                <a:latin typeface="华文宋体" pitchFamily="2" charset="-122"/>
                <a:ea typeface="华文宋体" pitchFamily="2" charset="-122"/>
              </a:rPr>
              <a:t>金融风险管理（</a:t>
            </a:r>
            <a:r>
              <a:rPr lang="en-US" altLang="zh-CN" dirty="0">
                <a:latin typeface="华文宋体" pitchFamily="2" charset="-122"/>
                <a:ea typeface="华文宋体" pitchFamily="2" charset="-122"/>
              </a:rPr>
              <a:t>Financial Risk Management</a:t>
            </a:r>
            <a:r>
              <a:rPr lang="zh-CN" altLang="zh-CN" dirty="0">
                <a:latin typeface="华文宋体" pitchFamily="2" charset="-122"/>
                <a:ea typeface="华文宋体" pitchFamily="2" charset="-122"/>
              </a:rPr>
              <a:t>）起源于人们对风险的认识，</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风险</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一词的由来普遍认为最早起源于中国远古时期，在古代渔人出海打渔</a:t>
            </a:r>
            <a:r>
              <a:rPr lang="zh-CN" altLang="en-US" dirty="0" smtClean="0">
                <a:latin typeface="华文宋体" pitchFamily="2" charset="-122"/>
                <a:ea typeface="华文宋体" pitchFamily="2" charset="-122"/>
              </a:rPr>
              <a:t>。</a:t>
            </a:r>
          </a:p>
          <a:p>
            <a:pPr eaLnBrk="1" hangingPunct="1">
              <a:lnSpc>
                <a:spcPct val="150000"/>
              </a:lnSpc>
              <a:buFont typeface="Wingdings" pitchFamily="2" charset="2"/>
              <a:buNone/>
            </a:pPr>
            <a:r>
              <a:rPr lang="en-US" altLang="zh-CN" dirty="0" smtClean="0">
                <a:latin typeface="华文宋体" pitchFamily="2" charset="-122"/>
                <a:ea typeface="华文宋体" pitchFamily="2" charset="-122"/>
              </a:rPr>
              <a:t>2. </a:t>
            </a:r>
            <a:r>
              <a:rPr lang="en-US" altLang="zh-CN" i="1" dirty="0">
                <a:latin typeface="华文宋体" pitchFamily="2" charset="-122"/>
                <a:ea typeface="华文宋体" pitchFamily="2" charset="-122"/>
              </a:rPr>
              <a:t>Risk</a:t>
            </a:r>
            <a:r>
              <a:rPr lang="zh-CN" altLang="zh-CN" dirty="0">
                <a:latin typeface="华文宋体" pitchFamily="2" charset="-122"/>
                <a:ea typeface="华文宋体" pitchFamily="2" charset="-122"/>
              </a:rPr>
              <a:t>一词是</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舶来品</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，有人认为来自阿拉伯语，也有人认为来自西班牙语或者拉丁语，但比较权威的说法是来自于意大利语</a:t>
            </a:r>
            <a:r>
              <a:rPr lang="en-US" altLang="zh-CN" dirty="0">
                <a:latin typeface="华文宋体" pitchFamily="2" charset="-122"/>
                <a:ea typeface="华文宋体" pitchFamily="2" charset="-122"/>
              </a:rPr>
              <a:t>“</a:t>
            </a:r>
            <a:r>
              <a:rPr lang="en-US" altLang="zh-CN" i="1" dirty="0" err="1">
                <a:latin typeface="华文宋体" pitchFamily="2" charset="-122"/>
                <a:ea typeface="华文宋体" pitchFamily="2" charset="-122"/>
              </a:rPr>
              <a:t>Risque</a:t>
            </a:r>
            <a:r>
              <a:rPr lang="en-US" altLang="zh-CN" dirty="0" smtClean="0">
                <a:latin typeface="华文宋体" pitchFamily="2" charset="-122"/>
                <a:ea typeface="华文宋体" pitchFamily="2" charset="-122"/>
              </a:rPr>
              <a:t>”</a:t>
            </a:r>
            <a:r>
              <a:rPr lang="zh-CN" altLang="en-US" dirty="0" smtClean="0">
                <a:latin typeface="华文宋体" pitchFamily="2" charset="-122"/>
                <a:ea typeface="华文宋体" pitchFamily="2" charset="-122"/>
              </a:rPr>
              <a:t>。</a:t>
            </a: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）名词发源</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98887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340768"/>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1.</a:t>
            </a:r>
            <a:r>
              <a:rPr lang="zh-CN" altLang="zh-CN" sz="2800" dirty="0">
                <a:latin typeface="华文宋体" pitchFamily="2" charset="-122"/>
                <a:ea typeface="华文宋体" pitchFamily="2" charset="-122"/>
              </a:rPr>
              <a:t>在</a:t>
            </a:r>
            <a:r>
              <a:rPr lang="en-US" altLang="zh-CN" sz="2800" dirty="0">
                <a:latin typeface="华文宋体" pitchFamily="2" charset="-122"/>
                <a:ea typeface="华文宋体" pitchFamily="2" charset="-122"/>
              </a:rPr>
              <a:t>17</a:t>
            </a:r>
            <a:r>
              <a:rPr lang="zh-CN" altLang="zh-CN" sz="2800" dirty="0">
                <a:latin typeface="华文宋体" pitchFamily="2" charset="-122"/>
                <a:ea typeface="华文宋体" pitchFamily="2" charset="-122"/>
              </a:rPr>
              <a:t>世纪，随着欧洲开发了到全球其他大洲的新航道，海上贸易日趋繁荣，而航海危险事件频发不断危及商业贸易的安全，由此也催生了海上保险金融业务</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2.</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19</a:t>
            </a:r>
            <a:r>
              <a:rPr lang="zh-CN" altLang="zh-CN" sz="2800" dirty="0">
                <a:latin typeface="华文宋体" pitchFamily="2" charset="-122"/>
                <a:ea typeface="华文宋体" pitchFamily="2" charset="-122"/>
              </a:rPr>
              <a:t>世纪末至</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世纪初，才诞生了固定收益证券，作为新的投资基金可以分散化投资者单一投资风险，并为投资者提供相对较为稳定的收益</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3. 20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30</a:t>
            </a:r>
            <a:r>
              <a:rPr lang="zh-CN" altLang="zh-CN" sz="2800" dirty="0">
                <a:latin typeface="华文宋体" pitchFamily="2" charset="-122"/>
                <a:ea typeface="华文宋体" pitchFamily="2" charset="-122"/>
              </a:rPr>
              <a:t>年代美国爆发了世界上最严重的经济危机，大约有</a:t>
            </a:r>
            <a:r>
              <a:rPr lang="en-US" altLang="zh-CN" sz="2800" dirty="0">
                <a:latin typeface="华文宋体" pitchFamily="2" charset="-122"/>
                <a:ea typeface="华文宋体" pitchFamily="2" charset="-122"/>
              </a:rPr>
              <a:t>40%</a:t>
            </a:r>
            <a:r>
              <a:rPr lang="zh-CN" altLang="zh-CN" sz="2800" dirty="0">
                <a:latin typeface="华文宋体" pitchFamily="2" charset="-122"/>
                <a:ea typeface="华文宋体" pitchFamily="2" charset="-122"/>
              </a:rPr>
              <a:t>的企业和银行破产，为了应对危机，许多企业都设立保险管理部，他们通过购买保险业务规避和转移企业经营的财务风险，此时，现代意义的金融风险管理才开始萌芽。</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1953578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29772</TotalTime>
  <Words>4733</Words>
  <Application>Microsoft Office PowerPoint</Application>
  <PresentationFormat>自定义</PresentationFormat>
  <Paragraphs>275</Paragraphs>
  <Slides>41</Slides>
  <Notes>25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43" baseType="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（一）名词发源</vt:lpstr>
      <vt:lpstr>（二）萌芽历史</vt:lpstr>
      <vt:lpstr>（二）萌芽历史</vt:lpstr>
      <vt:lpstr>（二）萌芽历史</vt:lpstr>
      <vt:lpstr>（三）金融风险管理产生的原因</vt:lpstr>
      <vt:lpstr>PowerPoint 演示文稿</vt:lpstr>
      <vt:lpstr>（一）金融风险的概念</vt:lpstr>
      <vt:lpstr>（二）金融风险的来源分析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1523</cp:revision>
  <dcterms:created xsi:type="dcterms:W3CDTF">2014-05-22T15:27:15Z</dcterms:created>
  <dcterms:modified xsi:type="dcterms:W3CDTF">2024-09-03T13:05:32Z</dcterms:modified>
</cp:coreProperties>
</file>