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484" r:id="rId3"/>
    <p:sldId id="495" r:id="rId4"/>
    <p:sldId id="494" r:id="rId5"/>
    <p:sldId id="497" r:id="rId6"/>
    <p:sldId id="334" r:id="rId7"/>
    <p:sldId id="338" r:id="rId8"/>
    <p:sldId id="554" r:id="rId9"/>
    <p:sldId id="555" r:id="rId10"/>
    <p:sldId id="557" r:id="rId11"/>
    <p:sldId id="558" r:id="rId12"/>
    <p:sldId id="559" r:id="rId13"/>
    <p:sldId id="553" r:id="rId14"/>
    <p:sldId id="486" r:id="rId15"/>
    <p:sldId id="487" r:id="rId16"/>
    <p:sldId id="488" r:id="rId17"/>
    <p:sldId id="489" r:id="rId18"/>
    <p:sldId id="507" r:id="rId19"/>
    <p:sldId id="508" r:id="rId20"/>
    <p:sldId id="509" r:id="rId21"/>
    <p:sldId id="510" r:id="rId22"/>
    <p:sldId id="511" r:id="rId23"/>
    <p:sldId id="512" r:id="rId24"/>
    <p:sldId id="513" r:id="rId25"/>
    <p:sldId id="514" r:id="rId26"/>
    <p:sldId id="515" r:id="rId27"/>
    <p:sldId id="498" r:id="rId28"/>
    <p:sldId id="550" r:id="rId29"/>
    <p:sldId id="500" r:id="rId30"/>
    <p:sldId id="501" r:id="rId31"/>
    <p:sldId id="502" r:id="rId32"/>
    <p:sldId id="504" r:id="rId33"/>
    <p:sldId id="505" r:id="rId34"/>
    <p:sldId id="532" r:id="rId35"/>
    <p:sldId id="533" r:id="rId36"/>
    <p:sldId id="534" r:id="rId37"/>
    <p:sldId id="535" r:id="rId38"/>
    <p:sldId id="536" r:id="rId39"/>
    <p:sldId id="537" r:id="rId40"/>
    <p:sldId id="552" r:id="rId41"/>
    <p:sldId id="435" r:id="rId42"/>
    <p:sldId id="491" r:id="rId43"/>
    <p:sldId id="454" r:id="rId44"/>
    <p:sldId id="455" r:id="rId45"/>
    <p:sldId id="458" r:id="rId46"/>
    <p:sldId id="538" r:id="rId47"/>
    <p:sldId id="539" r:id="rId48"/>
    <p:sldId id="556" r:id="rId49"/>
    <p:sldId id="493" r:id="rId50"/>
    <p:sldId id="496" r:id="rId51"/>
    <p:sldId id="434" r:id="rId5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3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17</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18</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19</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20</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26</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8</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28</a:t>
            </a:fld>
            <a:endParaRPr lang="en-US"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47490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43</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44</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45</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50</a:t>
            </a:fld>
            <a:endParaRPr lang="zh-CN" altLang="en-US"/>
          </a:p>
        </p:txBody>
      </p:sp>
    </p:spTree>
    <p:extLst>
      <p:ext uri="{BB962C8B-B14F-4D97-AF65-F5344CB8AC3E}">
        <p14:creationId xmlns:p14="http://schemas.microsoft.com/office/powerpoint/2010/main" val="4119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12</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14</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15</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16</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2024/9/17</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2024/9/17</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2024/9/17</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2024/9/17</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2024/9/17</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2024/9/17</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2024/9/17</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mailto:financialrisk2023@163.com"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金融风险管理概论：量化投资视角</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 xmlns:a16="http://schemas.microsoft.com/office/drawing/2014/main"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44947" y="4842778"/>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500" dirty="0" smtClean="0"/>
              <a:t>陈</a:t>
            </a:r>
            <a:r>
              <a:rPr lang="zh-CN" altLang="zh-CN" sz="2500" dirty="0"/>
              <a:t>创</a:t>
            </a:r>
            <a:r>
              <a:rPr lang="zh-CN" altLang="zh-CN" sz="2500" dirty="0" smtClean="0"/>
              <a:t>练，《</a:t>
            </a:r>
            <a:r>
              <a:rPr lang="zh-CN" altLang="en-US" sz="2500" dirty="0" smtClean="0"/>
              <a:t>量化投资学：资产配置与风险管理</a:t>
            </a:r>
            <a:r>
              <a:rPr lang="zh-CN" altLang="zh-CN" sz="2500" dirty="0" smtClean="0"/>
              <a:t>》，</a:t>
            </a:r>
            <a:r>
              <a:rPr lang="zh-CN" altLang="en-US" sz="2500" dirty="0" smtClean="0"/>
              <a:t>暨南</a:t>
            </a:r>
            <a:r>
              <a:rPr lang="zh-CN" altLang="zh-CN" sz="2500" dirty="0" smtClean="0"/>
              <a:t>大学出版社</a:t>
            </a:r>
            <a:r>
              <a:rPr lang="zh-CN" altLang="zh-CN" sz="2500" dirty="0"/>
              <a:t>，</a:t>
            </a:r>
            <a:r>
              <a:rPr lang="en-US" altLang="zh-CN" sz="2500" dirty="0" smtClean="0"/>
              <a:t>2022</a:t>
            </a:r>
            <a:r>
              <a:rPr lang="zh-CN" altLang="zh-CN" sz="2500" dirty="0" smtClean="0"/>
              <a:t>年</a:t>
            </a:r>
            <a:r>
              <a:rPr lang="zh-CN" altLang="en-US" sz="2500" dirty="0" smtClean="0"/>
              <a:t>（</a:t>
            </a:r>
            <a:r>
              <a:rPr lang="en-US" altLang="zh-CN" sz="2500" dirty="0" smtClean="0"/>
              <a:t>2024</a:t>
            </a:r>
            <a:r>
              <a:rPr lang="zh-CN" altLang="en-US" sz="2500" dirty="0" smtClean="0"/>
              <a:t>年</a:t>
            </a:r>
            <a:r>
              <a:rPr lang="en-US" altLang="zh-CN" sz="2500" dirty="0" smtClean="0"/>
              <a:t>8</a:t>
            </a:r>
            <a:r>
              <a:rPr lang="zh-CN" altLang="en-US" sz="2500" dirty="0" smtClean="0"/>
              <a:t>月第</a:t>
            </a:r>
            <a:r>
              <a:rPr lang="en-US" altLang="zh-CN" sz="2500" dirty="0" smtClean="0"/>
              <a:t>2</a:t>
            </a:r>
            <a:r>
              <a:rPr lang="zh-CN" altLang="en-US" sz="2500" dirty="0" smtClean="0"/>
              <a:t>次印刷）</a:t>
            </a:r>
            <a:r>
              <a:rPr lang="zh-CN" altLang="zh-CN" sz="2500" dirty="0" smtClean="0"/>
              <a:t>。</a:t>
            </a:r>
            <a:endParaRPr lang="zh-CN" altLang="zh-CN" sz="2500" dirty="0"/>
          </a:p>
          <a:p>
            <a:pPr>
              <a:spcBef>
                <a:spcPts val="1200"/>
              </a:spcBef>
              <a:buFont typeface="Wingdings" pitchFamily="2" charset="2"/>
              <a:buChar char="Ø"/>
            </a:pPr>
            <a:r>
              <a:rPr lang="zh-CN" altLang="zh-CN" sz="2500" dirty="0" smtClean="0"/>
              <a:t>约翰</a:t>
            </a:r>
            <a:r>
              <a:rPr lang="en-US" altLang="zh-CN" sz="2500" dirty="0"/>
              <a:t>·</a:t>
            </a:r>
            <a:r>
              <a:rPr lang="zh-CN" altLang="zh-CN" sz="2500" dirty="0"/>
              <a:t>赫尔，王勇译，《风险管理与金融机构》（第四版，或英文版本第五版），机械工业出版社，</a:t>
            </a:r>
            <a:r>
              <a:rPr lang="en-US" altLang="zh-CN" sz="2500" dirty="0"/>
              <a:t>2018</a:t>
            </a:r>
            <a:r>
              <a:rPr lang="zh-CN" altLang="zh-CN" sz="2500" dirty="0"/>
              <a:t>年</a:t>
            </a:r>
            <a:r>
              <a:rPr lang="zh-CN" altLang="zh-CN" sz="2500" dirty="0" smtClean="0"/>
              <a:t>。</a:t>
            </a:r>
            <a:endParaRPr lang="en-US" altLang="zh-CN" sz="25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教材选择</a:t>
            </a:r>
            <a:r>
              <a:rPr kumimoji="1" lang="en-US" altLang="zh-CN" sz="2800" b="1" dirty="0" smtClean="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a:t>
            </a:r>
            <a:r>
              <a:rPr lang="zh-CN" altLang="en-US" sz="2800" dirty="0" smtClean="0"/>
              <a:t>教材</a:t>
            </a:r>
            <a:endParaRPr lang="zh-CN" altLang="en-US" sz="2800" dirty="0"/>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27" y="692696"/>
            <a:ext cx="29401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10">
            <a:extLst>
              <a:ext uri="{FF2B5EF4-FFF2-40B4-BE49-F238E27FC236}">
                <a16:creationId xmlns:a16="http://schemas.microsoft.com/office/drawing/2014/main" xmlns="" id="{1EA68EED-6196-4260-9DB9-E683C8317764}"/>
              </a:ext>
            </a:extLst>
          </p:cNvPr>
          <p:cNvSpPr txBox="1"/>
          <p:nvPr/>
        </p:nvSpPr>
        <p:spPr>
          <a:xfrm>
            <a:off x="3789363" y="6093296"/>
            <a:ext cx="7198939" cy="584775"/>
          </a:xfrm>
          <a:prstGeom prst="rect">
            <a:avLst/>
          </a:prstGeom>
          <a:noFill/>
        </p:spPr>
        <p:txBody>
          <a:bodyPr wrap="square">
            <a:spAutoFit/>
          </a:bodyPr>
          <a:lstStyle/>
          <a:p>
            <a:pPr algn="ctr"/>
            <a:r>
              <a:rPr lang="zh-CN" altLang="en-US" sz="3200" b="1" dirty="0" smtClean="0">
                <a:solidFill>
                  <a:srgbClr val="215968"/>
                </a:solidFill>
                <a:latin typeface="黑体" pitchFamily="49" charset="-122"/>
                <a:ea typeface="黑体" pitchFamily="49" charset="-122"/>
                <a:cs typeface="Times New Roman" panose="02020603050405020304" pitchFamily="18" charset="0"/>
              </a:rPr>
              <a:t>网站</a:t>
            </a:r>
            <a:r>
              <a:rPr lang="zh-CN" altLang="en-US" sz="3200" b="1" dirty="0" smtClean="0">
                <a:solidFill>
                  <a:srgbClr val="215968"/>
                </a:solidFill>
                <a:latin typeface="+mj-lt"/>
                <a:ea typeface="楷体" panose="02010609060101010101" pitchFamily="49" charset="-122"/>
                <a:cs typeface="Times New Roman" panose="02020603050405020304" pitchFamily="18" charset="0"/>
              </a:rPr>
              <a:t>：</a:t>
            </a:r>
            <a:r>
              <a:rPr lang="en-US" altLang="zh-CN" sz="3200" b="1" dirty="0" smtClean="0">
                <a:solidFill>
                  <a:srgbClr val="215968"/>
                </a:solidFill>
                <a:latin typeface="+mj-lt"/>
                <a:ea typeface="楷体" panose="02010609060101010101" pitchFamily="49" charset="-122"/>
                <a:cs typeface="Times New Roman" panose="02020603050405020304" pitchFamily="18" charset="0"/>
              </a:rPr>
              <a:t>www.chenchuanglian.cn</a:t>
            </a:r>
            <a:endParaRPr lang="en-US" altLang="zh-CN" sz="3200" b="1" dirty="0">
              <a:solidFill>
                <a:srgbClr val="215968"/>
              </a:solidFill>
              <a:latin typeface="+mj-lt"/>
              <a:ea typeface="楷体" panose="02010609060101010101" pitchFamily="49" charset="-122"/>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42" y="678145"/>
            <a:ext cx="3246726"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a:t>
            </a:r>
            <a:r>
              <a:rPr lang="zh-CN" altLang="zh-CN" sz="1900">
                <a:latin typeface="楷体" pitchFamily="49" charset="-122"/>
                <a:ea typeface="楷体" pitchFamily="49" charset="-122"/>
              </a:rPr>
              <a:t>大众</a:t>
            </a:r>
            <a:r>
              <a:rPr lang="zh-CN" altLang="zh-CN" sz="1900" smtClean="0">
                <a:latin typeface="楷体" pitchFamily="49" charset="-122"/>
                <a:ea typeface="楷体" pitchFamily="49" charset="-122"/>
              </a:rPr>
              <a:t>银行</a:t>
            </a:r>
            <a:r>
              <a:rPr lang="zh-CN" altLang="en-US" sz="1900" smtClean="0">
                <a:latin typeface="楷体" pitchFamily="49" charset="-122"/>
                <a:ea typeface="楷体" pitchFamily="49" charset="-122"/>
              </a:rPr>
              <a:t>持有</a:t>
            </a:r>
            <a:r>
              <a:rPr lang="zh-CN" altLang="zh-CN" sz="190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smtClean="0">
                <a:latin typeface="楷体" pitchFamily="49" charset="-122"/>
                <a:ea typeface="楷体" pitchFamily="49" charset="-122"/>
                <a:cs typeface="+mn-cs"/>
              </a:rPr>
              <a:t>1.8</a:t>
            </a:r>
            <a:r>
              <a:rPr lang="zh-CN" altLang="zh-CN" sz="2400" smtClean="0">
                <a:latin typeface="楷体" pitchFamily="49" charset="-122"/>
                <a:ea typeface="楷体" pitchFamily="49" charset="-122"/>
                <a:cs typeface="+mn-cs"/>
              </a:rPr>
              <a:t>亿</a:t>
            </a:r>
            <a:r>
              <a:rPr lang="zh-CN" altLang="zh-CN" sz="2400" dirty="0">
                <a:latin typeface="楷体" pitchFamily="49" charset="-122"/>
                <a:ea typeface="楷体" pitchFamily="49" charset="-122"/>
                <a:cs typeface="+mn-cs"/>
              </a:rPr>
              <a:t>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6D8194D-9B73-4AB7-9061-B28F0D01671F}"/>
              </a:ext>
            </a:extLst>
          </p:cNvPr>
          <p:cNvSpPr txBox="1"/>
          <p:nvPr/>
        </p:nvSpPr>
        <p:spPr>
          <a:xfrm>
            <a:off x="3501331" y="2515543"/>
            <a:ext cx="7992888" cy="769441"/>
          </a:xfrm>
          <a:prstGeom prst="rect">
            <a:avLst/>
          </a:prstGeom>
          <a:noFill/>
        </p:spPr>
        <p:txBody>
          <a:bodyPr wrap="square">
            <a:spAutoFit/>
          </a:bodyPr>
          <a:lstStyle/>
          <a:p>
            <a:r>
              <a:rPr lang="zh-CN" altLang="en-US" sz="4400" b="1" dirty="0" smtClean="0">
                <a:solidFill>
                  <a:schemeClr val="bg1"/>
                </a:solidFill>
                <a:ea typeface="微软雅黑" pitchFamily="34" charset="-122"/>
              </a:rPr>
              <a:t>三、量化投资界定与未来</a:t>
            </a:r>
            <a:endParaRPr kumimoji="0" lang="en-US" altLang="zh-CN" sz="4400" b="1" dirty="0">
              <a:solidFill>
                <a:schemeClr val="bg1"/>
              </a:solidFill>
              <a:latin typeface="+mj-lt"/>
              <a:ea typeface="微软雅黑" pitchFamily="34" charset="-122"/>
            </a:endParaRPr>
          </a:p>
        </p:txBody>
      </p:sp>
    </p:spTree>
    <p:extLst>
      <p:ext uri="{BB962C8B-B14F-4D97-AF65-F5344CB8AC3E}">
        <p14:creationId xmlns:p14="http://schemas.microsoft.com/office/powerpoint/2010/main" val="631288651"/>
      </p:ext>
    </p:extLst>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
        <p:nvSpPr>
          <p:cNvPr id="5" name="内容占位符 2"/>
          <p:cNvSpPr txBox="1">
            <a:spLocks/>
          </p:cNvSpPr>
          <p:nvPr/>
        </p:nvSpPr>
        <p:spPr>
          <a:xfrm>
            <a:off x="116955" y="960112"/>
            <a:ext cx="8568952" cy="5493224"/>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400" smtClean="0"/>
              <a:t>     </a:t>
            </a:r>
            <a:r>
              <a:rPr lang="zh-CN" altLang="en-US" sz="2400" smtClean="0"/>
              <a:t>量化投资的奠基石人物</a:t>
            </a:r>
            <a:r>
              <a:rPr lang="en-US" altLang="zh-CN" sz="2400" smtClean="0"/>
              <a:t>——</a:t>
            </a:r>
            <a:r>
              <a:rPr lang="zh-CN" altLang="en-US" sz="2400" smtClean="0"/>
              <a:t>詹姆斯</a:t>
            </a:r>
            <a:r>
              <a:rPr lang="en-US" altLang="zh-CN" sz="2400" smtClean="0"/>
              <a:t>•</a:t>
            </a:r>
            <a:r>
              <a:rPr lang="zh-CN" altLang="en-US" sz="2400" smtClean="0"/>
              <a:t>西蒙斯（</a:t>
            </a:r>
            <a:r>
              <a:rPr lang="en-US" altLang="zh-CN" sz="2400" smtClean="0"/>
              <a:t>James Simons</a:t>
            </a:r>
            <a:r>
              <a:rPr lang="zh-CN" altLang="en-US" sz="2400" smtClean="0"/>
              <a:t>）</a:t>
            </a:r>
            <a:endParaRPr lang="en-US" altLang="zh-CN" sz="2400" smtClean="0"/>
          </a:p>
          <a:p>
            <a:pPr marL="0" indent="0">
              <a:buFont typeface="Arial" pitchFamily="34" charset="0"/>
              <a:buNone/>
            </a:pPr>
            <a:endParaRPr lang="en-US" altLang="zh-CN" sz="2400" smtClean="0"/>
          </a:p>
          <a:p>
            <a:r>
              <a:rPr lang="zh-CN" altLang="en-US" sz="2400" smtClean="0"/>
              <a:t>詹姆斯</a:t>
            </a:r>
            <a:r>
              <a:rPr lang="en-US" altLang="zh-CN" sz="2400" smtClean="0"/>
              <a:t>•</a:t>
            </a:r>
            <a:r>
              <a:rPr lang="zh-CN" altLang="en-US" sz="2400" smtClean="0"/>
              <a:t>西蒙斯是世界级著名数学家，曾因陈氏</a:t>
            </a:r>
            <a:r>
              <a:rPr lang="en-US" altLang="zh-CN" sz="2400" smtClean="0"/>
              <a:t>-</a:t>
            </a:r>
            <a:r>
              <a:rPr lang="zh-CN" altLang="en-US" sz="2400" smtClean="0"/>
              <a:t>西蒙斯定理（</a:t>
            </a:r>
            <a:r>
              <a:rPr lang="en-US" altLang="zh-CN" sz="2400" smtClean="0"/>
              <a:t>Chen-Simons</a:t>
            </a:r>
            <a:r>
              <a:rPr lang="zh-CN" altLang="en-US" sz="2400" smtClean="0"/>
              <a:t>）获得全美数学最高奖</a:t>
            </a:r>
            <a:r>
              <a:rPr lang="en-US" altLang="zh-CN" sz="2400" smtClean="0"/>
              <a:t>——</a:t>
            </a:r>
            <a:r>
              <a:rPr lang="zh-CN" altLang="en-US" sz="2400" smtClean="0"/>
              <a:t>维布伦奖，同时他还是全球收入最高的对冲基金经理之一，年净赚</a:t>
            </a:r>
            <a:r>
              <a:rPr lang="en-US" altLang="zh-CN" sz="2400" smtClean="0"/>
              <a:t>15</a:t>
            </a:r>
            <a:r>
              <a:rPr lang="zh-CN" altLang="en-US" sz="2400" smtClean="0"/>
              <a:t>亿美元，这主要得益于他</a:t>
            </a:r>
            <a:r>
              <a:rPr lang="en-US" altLang="zh-CN" sz="2400" smtClean="0"/>
              <a:t>1982</a:t>
            </a:r>
            <a:r>
              <a:rPr lang="zh-CN" altLang="en-US" sz="2400" smtClean="0"/>
              <a:t>年创立的文艺复兴科技公司。</a:t>
            </a:r>
            <a:endParaRPr lang="en-US" altLang="zh-CN" sz="2400" smtClean="0"/>
          </a:p>
          <a:p>
            <a:endParaRPr lang="en-US" altLang="zh-CN" sz="2400" smtClean="0"/>
          </a:p>
          <a:p>
            <a:r>
              <a:rPr lang="zh-CN" altLang="en-US" sz="2400" smtClean="0"/>
              <a:t>西蒙斯发行的大奖章基金是华尔街最成功的对冲基金之一，</a:t>
            </a:r>
            <a:r>
              <a:rPr lang="en-US" altLang="zh-CN" sz="2400" smtClean="0">
                <a:solidFill>
                  <a:srgbClr val="FF0000"/>
                </a:solidFill>
              </a:rPr>
              <a:t>1988-2009</a:t>
            </a:r>
            <a:r>
              <a:rPr lang="zh-CN" altLang="en-US" sz="2400" smtClean="0">
                <a:solidFill>
                  <a:srgbClr val="FF0000"/>
                </a:solidFill>
              </a:rPr>
              <a:t>年（</a:t>
            </a:r>
            <a:r>
              <a:rPr lang="en-US" altLang="zh-CN" sz="2400" smtClean="0">
                <a:solidFill>
                  <a:srgbClr val="FF0000"/>
                </a:solidFill>
              </a:rPr>
              <a:t>2010</a:t>
            </a:r>
            <a:r>
              <a:rPr lang="zh-CN" altLang="en-US" sz="2400" smtClean="0">
                <a:solidFill>
                  <a:srgbClr val="FF0000"/>
                </a:solidFill>
              </a:rPr>
              <a:t>年西蒙斯已退休）平均收益率高达</a:t>
            </a:r>
            <a:r>
              <a:rPr lang="en-US" altLang="zh-CN" sz="2400" smtClean="0">
                <a:solidFill>
                  <a:srgbClr val="FF0000"/>
                </a:solidFill>
              </a:rPr>
              <a:t>35%</a:t>
            </a:r>
            <a:r>
              <a:rPr lang="zh-CN" altLang="en-US" sz="2400" smtClean="0">
                <a:solidFill>
                  <a:srgbClr val="FF0000"/>
                </a:solidFill>
              </a:rPr>
              <a:t>，比同期标普</a:t>
            </a:r>
            <a:r>
              <a:rPr lang="en-US" altLang="zh-CN" sz="2400" smtClean="0">
                <a:solidFill>
                  <a:srgbClr val="FF0000"/>
                </a:solidFill>
              </a:rPr>
              <a:t>500</a:t>
            </a:r>
            <a:r>
              <a:rPr lang="zh-CN" altLang="en-US" sz="2400" smtClean="0">
                <a:solidFill>
                  <a:srgbClr val="FF0000"/>
                </a:solidFill>
              </a:rPr>
              <a:t>指数平均回报率高出</a:t>
            </a:r>
            <a:r>
              <a:rPr lang="en-US" altLang="zh-CN" sz="2400" smtClean="0">
                <a:solidFill>
                  <a:srgbClr val="FF0000"/>
                </a:solidFill>
              </a:rPr>
              <a:t>20</a:t>
            </a:r>
            <a:r>
              <a:rPr lang="zh-CN" altLang="en-US" sz="2400" smtClean="0">
                <a:solidFill>
                  <a:srgbClr val="FF0000"/>
                </a:solidFill>
              </a:rPr>
              <a:t>多个百分点，也远超同时期巴菲特的</a:t>
            </a:r>
            <a:r>
              <a:rPr lang="en-US" altLang="zh-CN" sz="2400" smtClean="0">
                <a:solidFill>
                  <a:srgbClr val="FF0000"/>
                </a:solidFill>
              </a:rPr>
              <a:t>20%</a:t>
            </a:r>
            <a:r>
              <a:rPr lang="zh-CN" altLang="en-US" sz="2400" smtClean="0">
                <a:solidFill>
                  <a:srgbClr val="FF0000"/>
                </a:solidFill>
              </a:rPr>
              <a:t>，即使在</a:t>
            </a:r>
            <a:r>
              <a:rPr lang="en-US" altLang="zh-CN" sz="2400" smtClean="0">
                <a:solidFill>
                  <a:srgbClr val="FF0000"/>
                </a:solidFill>
              </a:rPr>
              <a:t>2007</a:t>
            </a:r>
            <a:r>
              <a:rPr lang="zh-CN" altLang="en-US" sz="2400" smtClean="0">
                <a:solidFill>
                  <a:srgbClr val="FF0000"/>
                </a:solidFill>
              </a:rPr>
              <a:t>年国际金融危机期间，大奖章基金的回报率也高达</a:t>
            </a:r>
            <a:r>
              <a:rPr lang="en-US" altLang="zh-CN" sz="2400" smtClean="0">
                <a:solidFill>
                  <a:srgbClr val="FF0000"/>
                </a:solidFill>
              </a:rPr>
              <a:t>85%</a:t>
            </a:r>
            <a:r>
              <a:rPr lang="zh-CN" altLang="en-US" sz="2400" smtClean="0">
                <a:solidFill>
                  <a:srgbClr val="FF0000"/>
                </a:solidFill>
              </a:rPr>
              <a:t>。</a:t>
            </a:r>
            <a:endParaRPr lang="zh-CN" altLang="en-US" sz="2400" dirty="0">
              <a:solidFill>
                <a:srgbClr val="FF0000"/>
              </a:solidFill>
            </a:endParaRPr>
          </a:p>
        </p:txBody>
      </p:sp>
      <p:pic>
        <p:nvPicPr>
          <p:cNvPr id="6" name="图片 5">
            <a:extLst>
              <a:ext uri="{FF2B5EF4-FFF2-40B4-BE49-F238E27FC236}">
                <a16:creationId xmlns="" xmlns:a16="http://schemas.microsoft.com/office/drawing/2014/main" id="{AE86D35D-6AF3-43FD-8E08-087C5050EC6E}"/>
              </a:ext>
            </a:extLst>
          </p:cNvPr>
          <p:cNvPicPr>
            <a:picLocks noChangeAspect="1"/>
          </p:cNvPicPr>
          <p:nvPr/>
        </p:nvPicPr>
        <p:blipFill>
          <a:blip r:embed="rId3"/>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486858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smtClean="0"/>
              <a:t>斯科尔斯       （</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smtClean="0"/>
              <a:t>）。</a:t>
            </a:r>
            <a:endParaRPr lang="en-US" altLang="zh-CN" sz="2400" dirty="0" smtClean="0"/>
          </a:p>
          <a:p>
            <a:pPr algn="just"/>
            <a:endParaRPr lang="en-US" altLang="zh-CN" sz="800" dirty="0"/>
          </a:p>
          <a:p>
            <a:pPr algn="just"/>
            <a:r>
              <a:rPr lang="zh-CN" altLang="en-US" sz="2400" dirty="0" smtClean="0"/>
              <a:t>公司</a:t>
            </a:r>
            <a:r>
              <a:rPr lang="zh-CN" altLang="en-US" sz="2400" dirty="0"/>
              <a:t>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
        <p:nvSpPr>
          <p:cNvPr id="4" name="矩形: 圆角 3">
            <a:extLst>
              <a:ext uri="{FF2B5EF4-FFF2-40B4-BE49-F238E27FC236}">
                <a16:creationId xmlns="" xmlns:a16="http://schemas.microsoft.com/office/drawing/2014/main" id="{25D073A0-6389-443C-8DCE-205B26C18685}"/>
              </a:ext>
            </a:extLst>
          </p:cNvPr>
          <p:cNvSpPr/>
          <p:nvPr/>
        </p:nvSpPr>
        <p:spPr>
          <a:xfrm>
            <a:off x="404987" y="4671933"/>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 xmlns:a16="http://schemas.microsoft.com/office/drawing/2014/main" id="{97836BA4-9CA7-45AC-8509-14B6F8A3E7F7}"/>
              </a:ext>
            </a:extLst>
          </p:cNvPr>
          <p:cNvSpPr/>
          <p:nvPr/>
        </p:nvSpPr>
        <p:spPr>
          <a:xfrm>
            <a:off x="2997275" y="4310182"/>
            <a:ext cx="504056" cy="1484593"/>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8DEC9B42-CC77-4560-A120-BA172A6AAB8B}"/>
              </a:ext>
            </a:extLst>
          </p:cNvPr>
          <p:cNvSpPr/>
          <p:nvPr/>
        </p:nvSpPr>
        <p:spPr>
          <a:xfrm>
            <a:off x="3501331" y="39330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 xmlns:a16="http://schemas.microsoft.com/office/drawing/2014/main" id="{5D951FAB-71D8-47E9-A2D6-67FA43859A22}"/>
              </a:ext>
            </a:extLst>
          </p:cNvPr>
          <p:cNvSpPr/>
          <p:nvPr/>
        </p:nvSpPr>
        <p:spPr>
          <a:xfrm>
            <a:off x="3501331" y="5301208"/>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自动化交易</a:t>
            </a:r>
            <a:r>
              <a:rPr lang="zh-CN" altLang="en-US" sz="2400" b="1" dirty="0" smtClean="0"/>
              <a:t>系统</a:t>
            </a:r>
            <a:r>
              <a:rPr lang="en-US" altLang="zh-CN" sz="2400" dirty="0" smtClean="0"/>
              <a:t>——</a:t>
            </a:r>
            <a:r>
              <a:rPr lang="zh-CN" altLang="en-US" sz="2400" dirty="0" smtClean="0"/>
              <a:t>美国骑士资本因遗漏升级一台服务器一个小时亏损</a:t>
            </a:r>
            <a:r>
              <a:rPr lang="en-US" altLang="zh-CN" sz="2400" dirty="0" smtClean="0"/>
              <a:t>4.6</a:t>
            </a:r>
            <a:r>
              <a:rPr lang="zh-CN" altLang="en-US" sz="2400" dirty="0" smtClean="0"/>
              <a:t>亿</a:t>
            </a:r>
            <a:endParaRPr lang="zh-CN" altLang="en-US" sz="2400" dirty="0"/>
          </a:p>
        </p:txBody>
      </p:sp>
      <p:sp>
        <p:nvSpPr>
          <p:cNvPr id="8" name="矩形: 圆角 6">
            <a:extLst>
              <a:ext uri="{FF2B5EF4-FFF2-40B4-BE49-F238E27FC236}">
                <a16:creationId xmlns="" xmlns:a16="http://schemas.microsoft.com/office/drawing/2014/main" id="{5D951FAB-71D8-47E9-A2D6-67FA43859A22}"/>
              </a:ext>
            </a:extLst>
          </p:cNvPr>
          <p:cNvSpPr/>
          <p:nvPr/>
        </p:nvSpPr>
        <p:spPr>
          <a:xfrm>
            <a:off x="9982051" y="4509120"/>
            <a:ext cx="18085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量化投资未必长期有效</a:t>
            </a:r>
            <a:endParaRPr lang="zh-CN" altLang="en-US" sz="2400" dirty="0"/>
          </a:p>
        </p:txBody>
      </p:sp>
      <p:sp>
        <p:nvSpPr>
          <p:cNvPr id="9" name="右箭头 8"/>
          <p:cNvSpPr/>
          <p:nvPr/>
        </p:nvSpPr>
        <p:spPr>
          <a:xfrm>
            <a:off x="9333979" y="4836454"/>
            <a:ext cx="648072" cy="432048"/>
          </a:xfrm>
          <a:prstGeom prst="rightArrow">
            <a:avLst/>
          </a:prstGeom>
          <a:solidFill>
            <a:schemeClr val="accent5">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52055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buFont typeface="Wingdings" pitchFamily="2" charset="2"/>
              <a:buChar char="Ø"/>
            </a:pPr>
            <a:r>
              <a:rPr lang="zh-CN" altLang="en-US" sz="2800" dirty="0"/>
              <a:t>量化投资存在的实质意义是什么</a:t>
            </a:r>
            <a:r>
              <a:rPr lang="zh-CN" altLang="en-US" sz="2800" dirty="0" smtClean="0"/>
              <a:t>？</a:t>
            </a:r>
            <a:endParaRPr lang="en-US" altLang="zh-CN" sz="900" dirty="0"/>
          </a:p>
          <a:p>
            <a:r>
              <a:rPr lang="zh-CN" altLang="en-US" sz="2400" dirty="0" smtClean="0"/>
              <a:t>量化</a:t>
            </a:r>
            <a:r>
              <a:rPr lang="zh-CN" altLang="en-US" sz="2400" dirty="0"/>
              <a:t>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
        <p:nvSpPr>
          <p:cNvPr id="4" name="内容占位符 2"/>
          <p:cNvSpPr txBox="1">
            <a:spLocks/>
          </p:cNvSpPr>
          <p:nvPr/>
        </p:nvSpPr>
        <p:spPr bwMode="auto">
          <a:xfrm>
            <a:off x="116955" y="2636912"/>
            <a:ext cx="12033720" cy="35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2800" dirty="0" smtClean="0"/>
              <a:t>量化投资与传统证券投资的区别？</a:t>
            </a:r>
          </a:p>
          <a:p>
            <a:r>
              <a:rPr lang="zh-CN" altLang="en-US" sz="2400" dirty="0" smtClean="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p:txBody>
      </p:sp>
      <p:sp>
        <p:nvSpPr>
          <p:cNvPr id="5" name="椭圆 4"/>
          <p:cNvSpPr/>
          <p:nvPr/>
        </p:nvSpPr>
        <p:spPr>
          <a:xfrm>
            <a:off x="3083553"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基本面分析</a:t>
            </a:r>
            <a:endParaRPr lang="zh-CN" altLang="en-US" sz="2000" b="1" dirty="0">
              <a:solidFill>
                <a:schemeClr val="tx1"/>
              </a:solidFill>
            </a:endParaRPr>
          </a:p>
        </p:txBody>
      </p:sp>
      <p:sp>
        <p:nvSpPr>
          <p:cNvPr id="7" name="椭圆 6"/>
          <p:cNvSpPr/>
          <p:nvPr/>
        </p:nvSpPr>
        <p:spPr>
          <a:xfrm>
            <a:off x="7317755"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技术</a:t>
            </a:r>
            <a:endParaRPr lang="en-US" altLang="zh-CN" sz="2000" b="1" dirty="0" smtClean="0">
              <a:solidFill>
                <a:schemeClr val="tx1"/>
              </a:solidFill>
            </a:endParaRPr>
          </a:p>
          <a:p>
            <a:pPr algn="ctr"/>
            <a:r>
              <a:rPr lang="zh-CN" altLang="en-US" sz="2000" b="1" dirty="0">
                <a:solidFill>
                  <a:schemeClr val="tx1"/>
                </a:solidFill>
              </a:rPr>
              <a:t>分析</a:t>
            </a:r>
          </a:p>
        </p:txBody>
      </p:sp>
      <p:sp>
        <p:nvSpPr>
          <p:cNvPr id="8" name="椭圆 7"/>
          <p:cNvSpPr/>
          <p:nvPr/>
        </p:nvSpPr>
        <p:spPr>
          <a:xfrm>
            <a:off x="5229523" y="4316170"/>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量化</a:t>
            </a:r>
            <a:endParaRPr lang="en-US" altLang="zh-CN" sz="2000" b="1" dirty="0" smtClean="0">
              <a:solidFill>
                <a:schemeClr val="tx1"/>
              </a:solidFill>
            </a:endParaRPr>
          </a:p>
          <a:p>
            <a:pPr algn="ctr"/>
            <a:r>
              <a:rPr lang="zh-CN" altLang="en-US" sz="2000" b="1" dirty="0" smtClean="0">
                <a:solidFill>
                  <a:schemeClr val="tx1"/>
                </a:solidFill>
              </a:rPr>
              <a:t>投资</a:t>
            </a:r>
            <a:endParaRPr lang="zh-CN" altLang="en-US" sz="2000" b="1" dirty="0">
              <a:solidFill>
                <a:schemeClr val="tx1"/>
              </a:solidFill>
            </a:endParaRPr>
          </a:p>
        </p:txBody>
      </p:sp>
      <p:sp>
        <p:nvSpPr>
          <p:cNvPr id="9" name="不等于号 8"/>
          <p:cNvSpPr/>
          <p:nvPr/>
        </p:nvSpPr>
        <p:spPr>
          <a:xfrm>
            <a:off x="4365427"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不等于号 9"/>
          <p:cNvSpPr/>
          <p:nvPr/>
        </p:nvSpPr>
        <p:spPr>
          <a:xfrm>
            <a:off x="6813699"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十字形 11"/>
          <p:cNvSpPr/>
          <p:nvPr/>
        </p:nvSpPr>
        <p:spPr>
          <a:xfrm>
            <a:off x="5713174" y="5842061"/>
            <a:ext cx="745232" cy="682050"/>
          </a:xfrm>
          <a:prstGeom prst="plus">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flipV="1">
            <a:off x="5713175" y="5373211"/>
            <a:ext cx="745232" cy="468845"/>
          </a:xfrm>
          <a:prstGeom prst="downArrow">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8639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r>
              <a:rPr lang="zh-CN" altLang="en-US" sz="2800" dirty="0" smtClean="0"/>
              <a:t>量化</a:t>
            </a:r>
            <a:r>
              <a:rPr lang="zh-CN" altLang="en-US" sz="2800" dirty="0"/>
              <a:t>投资</a:t>
            </a:r>
            <a:r>
              <a:rPr lang="zh-CN" altLang="en-US" sz="2800" dirty="0" smtClean="0"/>
              <a:t>是</a:t>
            </a:r>
            <a:r>
              <a:rPr lang="zh-CN" altLang="en-US" sz="2800" dirty="0"/>
              <a:t>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r>
              <a:rPr lang="zh-CN" altLang="en-US" sz="2800" dirty="0" smtClean="0"/>
              <a:t>。</a:t>
            </a:r>
            <a:endParaRPr lang="en-US" altLang="zh-CN" sz="2800" dirty="0" smtClean="0"/>
          </a:p>
          <a:p>
            <a:endParaRPr lang="en-US" altLang="zh-CN" sz="2800" dirty="0" smtClean="0"/>
          </a:p>
          <a:p>
            <a:r>
              <a:rPr lang="zh-CN" altLang="en-US" sz="2800" dirty="0" smtClean="0"/>
              <a:t>量化</a:t>
            </a:r>
            <a:r>
              <a:rPr lang="zh-CN" altLang="en-US" sz="2800" dirty="0"/>
              <a:t>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985776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2497209"/>
            <a:ext cx="7443142" cy="385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9097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CD97E0DA-5B4E-4921-BA98-188C74EB28EB}"/>
              </a:ext>
            </a:extLst>
          </p:cNvPr>
          <p:cNvSpPr/>
          <p:nvPr/>
        </p:nvSpPr>
        <p:spPr>
          <a:xfrm>
            <a:off x="693019" y="3990887"/>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 xmlns:a16="http://schemas.microsoft.com/office/drawing/2014/main" id="{8E174C3B-17B0-4501-B827-294BFDFC0868}"/>
              </a:ext>
            </a:extLst>
          </p:cNvPr>
          <p:cNvSpPr/>
          <p:nvPr/>
        </p:nvSpPr>
        <p:spPr>
          <a:xfrm>
            <a:off x="3432222" y="3001092"/>
            <a:ext cx="691276" cy="3006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143B39F0-568D-46E7-AD8D-7F405856C7DE}"/>
              </a:ext>
            </a:extLst>
          </p:cNvPr>
          <p:cNvSpPr/>
          <p:nvPr/>
        </p:nvSpPr>
        <p:spPr>
          <a:xfrm>
            <a:off x="4304884" y="2833430"/>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 xmlns:a16="http://schemas.microsoft.com/office/drawing/2014/main" id="{52DDA460-260A-43D9-BE71-C588358F825E}"/>
              </a:ext>
            </a:extLst>
          </p:cNvPr>
          <p:cNvSpPr/>
          <p:nvPr/>
        </p:nvSpPr>
        <p:spPr>
          <a:xfrm>
            <a:off x="4274903" y="4323684"/>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 xmlns:a16="http://schemas.microsoft.com/office/drawing/2014/main" id="{125B967A-3C7B-4486-82D9-A0DCD017DB05}"/>
              </a:ext>
            </a:extLst>
          </p:cNvPr>
          <p:cNvSpPr/>
          <p:nvPr/>
        </p:nvSpPr>
        <p:spPr>
          <a:xfrm>
            <a:off x="4304884" y="5354016"/>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 xmlns:a16="http://schemas.microsoft.com/office/drawing/2014/main"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
        <p:nvSpPr>
          <p:cNvPr id="3" name="左大括号 2"/>
          <p:cNvSpPr/>
          <p:nvPr/>
        </p:nvSpPr>
        <p:spPr>
          <a:xfrm>
            <a:off x="6899987" y="278092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圆角 5">
            <a:extLst>
              <a:ext uri="{FF2B5EF4-FFF2-40B4-BE49-F238E27FC236}">
                <a16:creationId xmlns="" xmlns:a16="http://schemas.microsoft.com/office/drawing/2014/main" id="{143B39F0-568D-46E7-AD8D-7F405856C7DE}"/>
              </a:ext>
            </a:extLst>
          </p:cNvPr>
          <p:cNvSpPr/>
          <p:nvPr/>
        </p:nvSpPr>
        <p:spPr>
          <a:xfrm>
            <a:off x="7420555" y="2636912"/>
            <a:ext cx="3456384"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格里芬</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技术分析追随者</a:t>
            </a:r>
            <a:endParaRPr lang="zh-CN" altLang="en-US" b="1" dirty="0">
              <a:latin typeface="黑体" pitchFamily="49" charset="-122"/>
              <a:ea typeface="黑体" pitchFamily="49" charset="-122"/>
            </a:endParaRPr>
          </a:p>
        </p:txBody>
      </p:sp>
      <p:sp>
        <p:nvSpPr>
          <p:cNvPr id="12" name="矩形: 圆角 5">
            <a:extLst>
              <a:ext uri="{FF2B5EF4-FFF2-40B4-BE49-F238E27FC236}">
                <a16:creationId xmlns="" xmlns:a16="http://schemas.microsoft.com/office/drawing/2014/main" id="{143B39F0-568D-46E7-AD8D-7F405856C7DE}"/>
              </a:ext>
            </a:extLst>
          </p:cNvPr>
          <p:cNvSpPr/>
          <p:nvPr/>
        </p:nvSpPr>
        <p:spPr>
          <a:xfrm>
            <a:off x="7420555" y="3356993"/>
            <a:ext cx="3422335"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阿斯内斯</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价值投资</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趋势投资</a:t>
            </a:r>
            <a:endParaRPr lang="zh-CN" altLang="en-US" b="1" dirty="0">
              <a:latin typeface="黑体" pitchFamily="49" charset="-122"/>
              <a:ea typeface="黑体" pitchFamily="49" charset="-122"/>
            </a:endParaRPr>
          </a:p>
        </p:txBody>
      </p:sp>
      <p:sp>
        <p:nvSpPr>
          <p:cNvPr id="13" name="左大括号 12"/>
          <p:cNvSpPr/>
          <p:nvPr/>
        </p:nvSpPr>
        <p:spPr>
          <a:xfrm>
            <a:off x="6882450" y="422108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圆角 5">
            <a:extLst>
              <a:ext uri="{FF2B5EF4-FFF2-40B4-BE49-F238E27FC236}">
                <a16:creationId xmlns="" xmlns:a16="http://schemas.microsoft.com/office/drawing/2014/main" id="{143B39F0-568D-46E7-AD8D-7F405856C7DE}"/>
              </a:ext>
            </a:extLst>
          </p:cNvPr>
          <p:cNvSpPr/>
          <p:nvPr/>
        </p:nvSpPr>
        <p:spPr>
          <a:xfrm>
            <a:off x="7403018" y="4077072"/>
            <a:ext cx="3456384"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1" dirty="0" err="1" smtClean="0">
                <a:latin typeface="Times" pitchFamily="18" charset="0"/>
                <a:ea typeface="黑体" pitchFamily="49" charset="-122"/>
              </a:rPr>
              <a:t>VaR</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ES</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SRISK</a:t>
            </a:r>
            <a:r>
              <a:rPr lang="zh-CN" altLang="en-US" b="1" dirty="0" smtClean="0">
                <a:latin typeface="黑体" pitchFamily="49" charset="-122"/>
                <a:ea typeface="黑体" pitchFamily="49" charset="-122"/>
              </a:rPr>
              <a:t>风控方法</a:t>
            </a:r>
            <a:endParaRPr lang="zh-CN" altLang="en-US" b="1" dirty="0">
              <a:latin typeface="黑体" pitchFamily="49" charset="-122"/>
              <a:ea typeface="黑体" pitchFamily="49" charset="-122"/>
            </a:endParaRPr>
          </a:p>
        </p:txBody>
      </p:sp>
      <p:sp>
        <p:nvSpPr>
          <p:cNvPr id="15" name="矩形: 圆角 5">
            <a:extLst>
              <a:ext uri="{FF2B5EF4-FFF2-40B4-BE49-F238E27FC236}">
                <a16:creationId xmlns="" xmlns:a16="http://schemas.microsoft.com/office/drawing/2014/main" id="{143B39F0-568D-46E7-AD8D-7F405856C7DE}"/>
              </a:ext>
            </a:extLst>
          </p:cNvPr>
          <p:cNvSpPr/>
          <p:nvPr/>
        </p:nvSpPr>
        <p:spPr>
          <a:xfrm>
            <a:off x="7403018" y="4797153"/>
            <a:ext cx="3422335"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二八原则</a:t>
            </a:r>
            <a:endParaRPr lang="zh-CN" altLang="en-US" dirty="0"/>
          </a:p>
        </p:txBody>
      </p:sp>
      <p:sp>
        <p:nvSpPr>
          <p:cNvPr id="16" name="矩形: 圆角 5">
            <a:extLst>
              <a:ext uri="{FF2B5EF4-FFF2-40B4-BE49-F238E27FC236}">
                <a16:creationId xmlns="" xmlns:a16="http://schemas.microsoft.com/office/drawing/2014/main" id="{143B39F0-568D-46E7-AD8D-7F405856C7DE}"/>
              </a:ext>
            </a:extLst>
          </p:cNvPr>
          <p:cNvSpPr/>
          <p:nvPr/>
        </p:nvSpPr>
        <p:spPr>
          <a:xfrm>
            <a:off x="7403017" y="5498032"/>
            <a:ext cx="3422335" cy="556863"/>
          </a:xfrm>
          <a:prstGeom prst="roundRect">
            <a:avLst/>
          </a:prstGeom>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盈利高于交易成本</a:t>
            </a:r>
            <a:endParaRPr lang="zh-CN" altLang="en-US" dirty="0"/>
          </a:p>
        </p:txBody>
      </p:sp>
      <p:cxnSp>
        <p:nvCxnSpPr>
          <p:cNvPr id="17" name="直接连接符 16"/>
          <p:cNvCxnSpPr>
            <a:stCxn id="9" idx="3"/>
            <a:endCxn id="16" idx="1"/>
          </p:cNvCxnSpPr>
          <p:nvPr/>
        </p:nvCxnSpPr>
        <p:spPr>
          <a:xfrm>
            <a:off x="6882450" y="5772785"/>
            <a:ext cx="520567" cy="36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弧形箭头 17"/>
          <p:cNvSpPr/>
          <p:nvPr/>
        </p:nvSpPr>
        <p:spPr>
          <a:xfrm flipV="1">
            <a:off x="10973428" y="3098923"/>
            <a:ext cx="504056" cy="1363587"/>
          </a:xfrm>
          <a:prstGeom prst="curvedLeftArrow">
            <a:avLst/>
          </a:prstGeom>
          <a:solidFill>
            <a:schemeClr val="accent3">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95546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1</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、量化私募近五年发行产品变化</a:t>
            </a:r>
            <a:endPar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zh-CN" altLang="en-US" sz="2400" dirty="0" smtClean="0"/>
              <a:t>私募基金发行产品创历史新高，</a:t>
            </a:r>
            <a:r>
              <a:rPr lang="en-US" altLang="zh-CN" sz="2400" dirty="0" smtClean="0"/>
              <a:t>2021</a:t>
            </a:r>
            <a:r>
              <a:rPr lang="zh-CN" altLang="en-US" sz="2400" dirty="0" smtClean="0"/>
              <a:t>年突破万只大关。</a:t>
            </a:r>
            <a:endParaRPr lang="en-US" altLang="zh-CN" sz="2400" dirty="0" smtClean="0"/>
          </a:p>
          <a:p>
            <a:pPr marL="457200" indent="-457200" latinLnBrk="0">
              <a:lnSpc>
                <a:spcPct val="150000"/>
              </a:lnSpc>
              <a:spcBef>
                <a:spcPts val="0"/>
              </a:spcBef>
              <a:buFont typeface="Wingdings" pitchFamily="2" charset="2"/>
              <a:buChar char="Ø"/>
            </a:pPr>
            <a:r>
              <a:rPr lang="zh-CN" altLang="en-US" sz="2400" dirty="0" smtClean="0"/>
              <a:t>截止</a:t>
            </a:r>
            <a:r>
              <a:rPr lang="en-US" altLang="zh-CN" sz="2400" dirty="0" smtClean="0"/>
              <a:t>2022</a:t>
            </a:r>
            <a:r>
              <a:rPr lang="zh-CN" altLang="en-US" sz="2400" dirty="0" smtClean="0"/>
              <a:t>年</a:t>
            </a:r>
            <a:r>
              <a:rPr lang="en-US" altLang="zh-CN" sz="2400" dirty="0" smtClean="0"/>
              <a:t>3</a:t>
            </a:r>
            <a:r>
              <a:rPr lang="zh-CN" altLang="en-US" sz="2400" dirty="0" smtClean="0"/>
              <a:t>月，百亿级量化私募达到</a:t>
            </a:r>
            <a:r>
              <a:rPr lang="en-US" altLang="zh-CN" sz="2400" dirty="0" smtClean="0"/>
              <a:t>30</a:t>
            </a:r>
            <a:r>
              <a:rPr lang="zh-CN" altLang="en-US" sz="2400" dirty="0" smtClean="0"/>
              <a:t>家，而百亿级私募为</a:t>
            </a:r>
            <a:r>
              <a:rPr lang="en-US" altLang="zh-CN" sz="2400" dirty="0" smtClean="0"/>
              <a:t>118</a:t>
            </a:r>
            <a:r>
              <a:rPr lang="zh-CN" altLang="en-US" sz="2400" dirty="0" smtClean="0"/>
              <a:t>家，占比超过</a:t>
            </a:r>
            <a:r>
              <a:rPr lang="en-US" altLang="zh-CN" sz="2400" dirty="0" smtClean="0"/>
              <a:t>25%</a:t>
            </a:r>
            <a:r>
              <a:rPr lang="zh-CN" altLang="en-US" sz="2400" dirty="0" smtClean="0"/>
              <a:t>。从发行总量看，过去五年总共</a:t>
            </a:r>
            <a:r>
              <a:rPr lang="en-US" altLang="zh-CN" sz="2400" dirty="0" smtClean="0"/>
              <a:t>7674</a:t>
            </a:r>
            <a:r>
              <a:rPr lang="zh-CN" altLang="en-US" sz="2400" dirty="0" smtClean="0"/>
              <a:t>只，在同期量化私募产品中的占比为</a:t>
            </a:r>
            <a:r>
              <a:rPr lang="en-US" altLang="zh-CN" sz="2400" dirty="0" smtClean="0"/>
              <a:t>28%</a:t>
            </a:r>
            <a:r>
              <a:rPr lang="zh-CN" altLang="en-US" sz="2400" dirty="0" smtClean="0"/>
              <a:t>。</a:t>
            </a:r>
            <a:endParaRPr lang="en-US" altLang="zh-CN" sz="2400" dirty="0" smtClean="0"/>
          </a:p>
          <a:p>
            <a:pPr marL="457200" indent="-457200" latinLnBrk="0">
              <a:lnSpc>
                <a:spcPct val="150000"/>
              </a:lnSpc>
              <a:spcBef>
                <a:spcPts val="0"/>
              </a:spcBef>
              <a:buFont typeface="Wingdings" pitchFamily="2" charset="2"/>
              <a:buChar char="Ø"/>
            </a:pPr>
            <a:endParaRPr lang="en-US" altLang="zh-CN" sz="2400" dirty="0" smtClean="0"/>
          </a:p>
          <a:p>
            <a:pPr latinLnBrk="0">
              <a:lnSpc>
                <a:spcPct val="150000"/>
              </a:lnSpc>
              <a:spcBef>
                <a:spcPts val="0"/>
              </a:spcBef>
            </a:pP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p:txBody>
      </p:sp>
      <p:pic>
        <p:nvPicPr>
          <p:cNvPr id="19462" name="Picture 6" descr="C:\Users\chen\Desktop\微信图片_202204270952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75" y="3284984"/>
            <a:ext cx="48450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hen\Desktop\微信图片_202204270952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13" y="3265512"/>
            <a:ext cx="484505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324353540"/>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smtClean="0">
                <a:latin typeface="黑体" pitchFamily="49" charset="-122"/>
                <a:ea typeface="黑体" pitchFamily="49" charset="-122"/>
                <a:cs typeface="Times New Roman" panose="02020603050405020304" pitchFamily="18" charset="0"/>
                <a:sym typeface="+mn-ea"/>
              </a:rPr>
              <a:t>第一阶段：</a:t>
            </a:r>
            <a:r>
              <a:rPr lang="en-US" altLang="zh-CN" sz="2800" dirty="0" smtClean="0">
                <a:latin typeface="Times New Roman" panose="02020603050405020304" pitchFamily="18" charset="0"/>
                <a:cs typeface="Times New Roman" panose="02020603050405020304" pitchFamily="18" charset="0"/>
                <a:sym typeface="+mn-ea"/>
              </a:rPr>
              <a:t>2010-2015</a:t>
            </a:r>
            <a:r>
              <a:rPr lang="zh-CN" altLang="en-US" sz="2800" dirty="0" smtClean="0">
                <a:latin typeface="Times New Roman" panose="02020603050405020304" pitchFamily="18" charset="0"/>
                <a:cs typeface="Times New Roman" panose="02020603050405020304" pitchFamily="18" charset="0"/>
                <a:sym typeface="+mn-ea"/>
              </a:rPr>
              <a:t>。</a:t>
            </a:r>
            <a:r>
              <a:rPr lang="en-US" altLang="zh-CN" sz="2800" dirty="0" smtClean="0">
                <a:latin typeface="Times New Roman" panose="02020603050405020304" pitchFamily="18" charset="0"/>
                <a:cs typeface="Times New Roman" panose="02020603050405020304" pitchFamily="18" charset="0"/>
                <a:sym typeface="+mn-ea"/>
              </a:rPr>
              <a:t>2010</a:t>
            </a:r>
            <a:r>
              <a:rPr lang="zh-CN" altLang="en-US" sz="2800" dirty="0" smtClean="0">
                <a:latin typeface="Times New Roman" panose="02020603050405020304" pitchFamily="18" charset="0"/>
                <a:cs typeface="Times New Roman" panose="02020603050405020304" pitchFamily="18" charset="0"/>
                <a:sym typeface="+mn-ea"/>
              </a:rPr>
              <a:t>年</a:t>
            </a:r>
            <a:r>
              <a:rPr lang="en-US" altLang="zh-CN" sz="2800" dirty="0" smtClean="0">
                <a:latin typeface="Times New Roman" panose="02020603050405020304" pitchFamily="18" charset="0"/>
                <a:cs typeface="Times New Roman" panose="02020603050405020304" pitchFamily="18" charset="0"/>
                <a:sym typeface="+mn-ea"/>
              </a:rPr>
              <a:t>4</a:t>
            </a:r>
            <a:r>
              <a:rPr lang="zh-CN" altLang="en-US" sz="2800" dirty="0" smtClean="0">
                <a:latin typeface="Times New Roman" panose="02020603050405020304" pitchFamily="18" charset="0"/>
                <a:cs typeface="Times New Roman" panose="02020603050405020304" pitchFamily="18" charset="0"/>
                <a:sym typeface="+mn-ea"/>
              </a:rPr>
              <a:t>月份股指期货发行，为对冲提供了品种。小盘股涨幅</a:t>
            </a:r>
            <a:r>
              <a:rPr lang="en-US" altLang="zh-CN" sz="2800" dirty="0" smtClean="0">
                <a:latin typeface="Times New Roman" panose="02020603050405020304" pitchFamily="18" charset="0"/>
                <a:cs typeface="Times New Roman" panose="02020603050405020304" pitchFamily="18" charset="0"/>
                <a:sym typeface="+mn-ea"/>
              </a:rPr>
              <a:t>&gt;</a:t>
            </a:r>
            <a:r>
              <a:rPr lang="zh-CN" altLang="en-US" sz="2800" dirty="0" smtClean="0">
                <a:latin typeface="Times New Roman" panose="02020603050405020304" pitchFamily="18" charset="0"/>
                <a:cs typeface="Times New Roman" panose="02020603050405020304" pitchFamily="18" charset="0"/>
                <a:sym typeface="+mn-ea"/>
              </a:rPr>
              <a:t>大盘，主要是多头小盘股</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股指期货对冲。</a:t>
            </a:r>
            <a:endParaRPr sz="2800" dirty="0" smtClean="0">
              <a:latin typeface="Times New Roman" panose="02020603050405020304" pitchFamily="18" charset="0"/>
              <a:cs typeface="Times New Roman" panose="02020603050405020304" pitchFamily="18" charset="0"/>
              <a:sym typeface="+mn-ea"/>
            </a:endParaRPr>
          </a:p>
        </p:txBody>
      </p:sp>
      <p:pic>
        <p:nvPicPr>
          <p:cNvPr id="16386" name="Picture 2" descr="C:\Users\chen\Desktop\QQ图片202204270925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35" y="2579228"/>
            <a:ext cx="7323554" cy="38741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54029753"/>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2</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私募发展历程</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latinLnBrk="0">
              <a:lnSpc>
                <a:spcPct val="150000"/>
              </a:lnSpc>
              <a:spcBef>
                <a:spcPts val="0"/>
              </a:spcBef>
            </a:pPr>
            <a:r>
              <a:rPr lang="zh-CN" altLang="en-US" sz="2800" b="1" dirty="0" smtClean="0">
                <a:latin typeface="黑体" pitchFamily="49" charset="-122"/>
                <a:ea typeface="黑体" pitchFamily="49" charset="-122"/>
                <a:cs typeface="Times New Roman" panose="02020603050405020304" pitchFamily="18" charset="0"/>
                <a:sym typeface="+mn-ea"/>
              </a:rPr>
              <a:t>第二阶段：</a:t>
            </a:r>
            <a:r>
              <a:rPr lang="en-US" altLang="zh-CN" sz="2800" dirty="0" smtClean="0">
                <a:latin typeface="Times New Roman" panose="02020603050405020304" pitchFamily="18" charset="0"/>
                <a:cs typeface="Times New Roman" panose="02020603050405020304" pitchFamily="18" charset="0"/>
                <a:sym typeface="+mn-ea"/>
              </a:rPr>
              <a:t>2015</a:t>
            </a:r>
            <a:r>
              <a:rPr lang="zh-CN" altLang="en-US" sz="2800" dirty="0" smtClean="0">
                <a:latin typeface="Times New Roman" panose="02020603050405020304" pitchFamily="18" charset="0"/>
                <a:cs typeface="Times New Roman" panose="02020603050405020304" pitchFamily="18" charset="0"/>
                <a:sym typeface="+mn-ea"/>
              </a:rPr>
              <a:t>以来。</a:t>
            </a:r>
            <a:r>
              <a:rPr lang="en-US" altLang="zh-CN" sz="2800" dirty="0"/>
              <a:t>2015</a:t>
            </a:r>
            <a:r>
              <a:rPr lang="zh-CN" altLang="en-US" sz="2800" dirty="0"/>
              <a:t>年</a:t>
            </a:r>
            <a:r>
              <a:rPr lang="en-US" altLang="zh-CN" sz="2800" dirty="0"/>
              <a:t>4</a:t>
            </a:r>
            <a:r>
              <a:rPr lang="zh-CN" altLang="en-US" sz="2800" dirty="0"/>
              <a:t>月中国金融期货</a:t>
            </a:r>
            <a:r>
              <a:rPr lang="zh-CN" altLang="en-US" sz="2800" dirty="0" smtClean="0"/>
              <a:t>交易所推出</a:t>
            </a:r>
            <a:r>
              <a:rPr lang="zh-CN" altLang="en-US" sz="2800" dirty="0"/>
              <a:t>上证</a:t>
            </a:r>
            <a:r>
              <a:rPr lang="en-US" altLang="zh-CN" sz="2800" dirty="0"/>
              <a:t>50 </a:t>
            </a:r>
            <a:r>
              <a:rPr lang="zh-CN" altLang="en-US" sz="2800" dirty="0"/>
              <a:t>股指期货</a:t>
            </a:r>
            <a:r>
              <a:rPr lang="en-US" altLang="zh-CN" sz="2800" dirty="0"/>
              <a:t>(IH)</a:t>
            </a:r>
            <a:r>
              <a:rPr lang="zh-CN" altLang="en-US" sz="2800" dirty="0"/>
              <a:t>、中证</a:t>
            </a:r>
            <a:r>
              <a:rPr lang="en-US" altLang="zh-CN" sz="2800" dirty="0"/>
              <a:t>500 </a:t>
            </a:r>
            <a:r>
              <a:rPr lang="zh-CN" altLang="en-US" sz="2800" dirty="0"/>
              <a:t>股指</a:t>
            </a:r>
            <a:r>
              <a:rPr lang="zh-CN" altLang="en-US" sz="2800" dirty="0" smtClean="0"/>
              <a:t>期货</a:t>
            </a:r>
            <a:r>
              <a:rPr lang="en-US" altLang="zh-CN" sz="2800" dirty="0"/>
              <a:t>(</a:t>
            </a:r>
            <a:r>
              <a:rPr lang="en-US" altLang="zh-CN" sz="2800" dirty="0" smtClean="0"/>
              <a:t>IC)</a:t>
            </a:r>
            <a:r>
              <a:rPr lang="zh-CN" altLang="en-US" sz="2800" dirty="0" smtClean="0"/>
              <a:t>，丰富了风险对冲工具，市场以后者对冲为主。</a:t>
            </a:r>
            <a:endParaRPr sz="2800" dirty="0" smtClean="0">
              <a:latin typeface="Times New Roman" panose="02020603050405020304" pitchFamily="18" charset="0"/>
              <a:cs typeface="Times New Roman" panose="02020603050405020304" pitchFamily="18" charset="0"/>
              <a:sym typeface="+mn-ea"/>
            </a:endParaRPr>
          </a:p>
        </p:txBody>
      </p:sp>
      <p:pic>
        <p:nvPicPr>
          <p:cNvPr id="17410" name="Picture 2" descr="C:\Users\chen\Desktop\QQ图片202204270933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 y="2708920"/>
            <a:ext cx="6033961" cy="379486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chen\Desktop\QQ图片202204270934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2780928"/>
            <a:ext cx="5833843" cy="3670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817799969"/>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私募品种占比格局</a:t>
            </a:r>
          </a:p>
          <a:p>
            <a:pPr latinLnBrk="0">
              <a:lnSpc>
                <a:spcPct val="150000"/>
              </a:lnSpc>
              <a:spcBef>
                <a:spcPts val="0"/>
              </a:spcBef>
            </a:pPr>
            <a:r>
              <a:rPr lang="zh-CN" altLang="en-US" sz="2800" dirty="0" smtClean="0">
                <a:sym typeface="+mn-ea"/>
              </a:rPr>
              <a:t>股票多投占比超过一半，相对稳定；管理期货（</a:t>
            </a:r>
            <a:r>
              <a:rPr lang="en-US" altLang="zh-CN" sz="2800" dirty="0" smtClean="0">
                <a:sym typeface="+mn-ea"/>
              </a:rPr>
              <a:t>CTA</a:t>
            </a:r>
            <a:r>
              <a:rPr lang="zh-CN" altLang="en-US" sz="2800" dirty="0" smtClean="0">
                <a:sym typeface="+mn-ea"/>
              </a:rPr>
              <a:t>）和市场中性策略发行呈增加趋势；其他组合基金、宏观对冲产品发行数量也小幅增加</a:t>
            </a:r>
            <a:r>
              <a:rPr lang="zh-CN" altLang="en-US" sz="2800" dirty="0" smtClean="0">
                <a:latin typeface="Times New Roman" panose="02020603050405020304" pitchFamily="18" charset="0"/>
                <a:cs typeface="Times New Roman" panose="02020603050405020304" pitchFamily="18" charset="0"/>
                <a:sym typeface="+mn-ea"/>
              </a:rPr>
              <a:t>。</a:t>
            </a:r>
            <a:endParaRPr sz="2800" dirty="0" smtClean="0">
              <a:latin typeface="Times New Roman" panose="02020603050405020304" pitchFamily="18" charset="0"/>
              <a:cs typeface="Times New Roman" panose="02020603050405020304" pitchFamily="18" charset="0"/>
              <a:sym typeface="+mn-ea"/>
            </a:endParaRPr>
          </a:p>
        </p:txBody>
      </p:sp>
      <p:pic>
        <p:nvPicPr>
          <p:cNvPr id="20482" name="Picture 2" descr="C:\Users\chen\Desktop\QQ图片20220427100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708920"/>
            <a:ext cx="8649269"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776400544"/>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私募品种占比格局</a:t>
            </a:r>
          </a:p>
          <a:p>
            <a:pPr latinLnBrk="0">
              <a:lnSpc>
                <a:spcPct val="120000"/>
              </a:lnSpc>
              <a:spcBef>
                <a:spcPts val="0"/>
              </a:spcBef>
            </a:pPr>
            <a:r>
              <a:rPr lang="zh-CN" altLang="en-US" sz="2800" dirty="0" smtClean="0">
                <a:latin typeface="Times New Roman" panose="02020603050405020304" pitchFamily="18" charset="0"/>
                <a:cs typeface="Times New Roman" panose="02020603050405020304" pitchFamily="18" charset="0"/>
                <a:sym typeface="+mn-ea"/>
              </a:rPr>
              <a:t>从全球看，股票多头（</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偏多头）占比仅为</a:t>
            </a:r>
            <a:r>
              <a:rPr lang="en-US" altLang="zh-CN" sz="2800" dirty="0" smtClean="0">
                <a:latin typeface="Times New Roman" panose="02020603050405020304" pitchFamily="18" charset="0"/>
                <a:cs typeface="Times New Roman" panose="02020603050405020304" pitchFamily="18" charset="0"/>
                <a:sym typeface="+mn-ea"/>
              </a:rPr>
              <a:t>16%</a:t>
            </a:r>
            <a:r>
              <a:rPr lang="zh-CN" altLang="en-US" sz="2800" dirty="0" smtClean="0">
                <a:latin typeface="Times New Roman" panose="02020603050405020304" pitchFamily="18" charset="0"/>
                <a:cs typeface="Times New Roman" panose="02020603050405020304" pitchFamily="18" charset="0"/>
                <a:sym typeface="+mn-ea"/>
              </a:rPr>
              <a:t>，股票多空</a:t>
            </a:r>
            <a:r>
              <a:rPr lang="en-US" altLang="zh-CN" sz="2800" dirty="0" smtClean="0">
                <a:latin typeface="Times New Roman" panose="02020603050405020304" pitchFamily="18" charset="0"/>
                <a:cs typeface="Times New Roman" panose="02020603050405020304" pitchFamily="18" charset="0"/>
                <a:sym typeface="+mn-ea"/>
              </a:rPr>
              <a:t>5%</a:t>
            </a:r>
            <a:r>
              <a:rPr lang="zh-CN" altLang="en-US" sz="2800" dirty="0" smtClean="0">
                <a:latin typeface="Times New Roman" panose="02020603050405020304" pitchFamily="18" charset="0"/>
                <a:cs typeface="Times New Roman" panose="02020603050405020304" pitchFamily="18" charset="0"/>
                <a:sym typeface="+mn-ea"/>
              </a:rPr>
              <a:t>，其他量化策略，更多是采取固定收益、复合策略，</a:t>
            </a:r>
            <a:r>
              <a:rPr lang="en-US" altLang="zh-CN" sz="2800" dirty="0" smtClean="0">
                <a:latin typeface="Times New Roman" panose="02020603050405020304" pitchFamily="18" charset="0"/>
                <a:cs typeface="Times New Roman" panose="02020603050405020304" pitchFamily="18" charset="0"/>
                <a:sym typeface="+mn-ea"/>
              </a:rPr>
              <a:t>CTA</a:t>
            </a:r>
            <a:r>
              <a:rPr lang="zh-CN" altLang="en-US" sz="2800" dirty="0" smtClean="0">
                <a:latin typeface="Times New Roman" panose="02020603050405020304" pitchFamily="18" charset="0"/>
                <a:cs typeface="Times New Roman" panose="02020603050405020304" pitchFamily="18" charset="0"/>
                <a:sym typeface="+mn-ea"/>
              </a:rPr>
              <a:t>策略、事件驱动策略等。排名第一</a:t>
            </a:r>
            <a:r>
              <a:rPr lang="en-US" altLang="zh-CN" sz="2800" dirty="0" smtClean="0">
                <a:latin typeface="Times New Roman" panose="02020603050405020304" pitchFamily="18" charset="0"/>
                <a:cs typeface="Times New Roman" panose="02020603050405020304" pitchFamily="18" charset="0"/>
                <a:sym typeface="+mn-ea"/>
              </a:rPr>
              <a:t>Bridgewater Associates(</a:t>
            </a:r>
            <a:r>
              <a:rPr lang="zh-CN" altLang="en-US" sz="2800" dirty="0" smtClean="0">
                <a:latin typeface="Times New Roman" panose="02020603050405020304" pitchFamily="18" charset="0"/>
                <a:cs typeface="Times New Roman" panose="02020603050405020304" pitchFamily="18" charset="0"/>
                <a:sym typeface="+mn-ea"/>
              </a:rPr>
              <a:t>桥水联合</a:t>
            </a:r>
            <a:r>
              <a:rPr lang="en-US" altLang="zh-CN" sz="2800" dirty="0" smtClean="0">
                <a:latin typeface="Times New Roman" panose="02020603050405020304" pitchFamily="18" charset="0"/>
                <a:cs typeface="Times New Roman" panose="02020603050405020304" pitchFamily="18" charset="0"/>
                <a:sym typeface="+mn-ea"/>
              </a:rPr>
              <a:t>)</a:t>
            </a:r>
            <a:r>
              <a:rPr lang="zh-CN" altLang="en-US" sz="2800" dirty="0" smtClean="0">
                <a:latin typeface="Times New Roman" panose="02020603050405020304" pitchFamily="18" charset="0"/>
                <a:cs typeface="Times New Roman" panose="02020603050405020304" pitchFamily="18" charset="0"/>
                <a:sym typeface="+mn-ea"/>
              </a:rPr>
              <a:t>管理资产规模</a:t>
            </a:r>
            <a:r>
              <a:rPr lang="en-US" altLang="zh-CN" sz="2800" dirty="0" smtClean="0">
                <a:latin typeface="Times New Roman" panose="02020603050405020304" pitchFamily="18" charset="0"/>
                <a:cs typeface="Times New Roman" panose="02020603050405020304" pitchFamily="18" charset="0"/>
                <a:sym typeface="+mn-ea"/>
              </a:rPr>
              <a:t>2020</a:t>
            </a:r>
            <a:r>
              <a:rPr lang="zh-CN" altLang="en-US" sz="2800" dirty="0" smtClean="0">
                <a:latin typeface="Times New Roman" panose="02020603050405020304" pitchFamily="18" charset="0"/>
                <a:cs typeface="Times New Roman" panose="02020603050405020304" pitchFamily="18" charset="0"/>
                <a:sym typeface="+mn-ea"/>
              </a:rPr>
              <a:t>年为</a:t>
            </a:r>
            <a:r>
              <a:rPr lang="en-US" altLang="zh-CN" sz="2800" dirty="0" smtClean="0">
                <a:latin typeface="Times New Roman" panose="02020603050405020304" pitchFamily="18" charset="0"/>
                <a:cs typeface="Times New Roman" panose="02020603050405020304" pitchFamily="18" charset="0"/>
                <a:sym typeface="+mn-ea"/>
              </a:rPr>
              <a:t>1401</a:t>
            </a:r>
            <a:r>
              <a:rPr lang="zh-CN" altLang="en-US" sz="2800" dirty="0" smtClean="0">
                <a:latin typeface="Times New Roman" panose="02020603050405020304" pitchFamily="18" charset="0"/>
                <a:cs typeface="Times New Roman" panose="02020603050405020304" pitchFamily="18" charset="0"/>
                <a:sym typeface="+mn-ea"/>
              </a:rPr>
              <a:t>亿美元。</a:t>
            </a:r>
            <a:endParaRPr sz="2800" dirty="0" smtClean="0">
              <a:latin typeface="Times New Roman" panose="02020603050405020304" pitchFamily="18" charset="0"/>
              <a:cs typeface="Times New Roman" panose="02020603050405020304" pitchFamily="18" charset="0"/>
              <a:sym typeface="+mn-ea"/>
            </a:endParaRPr>
          </a:p>
        </p:txBody>
      </p:sp>
      <p:pic>
        <p:nvPicPr>
          <p:cNvPr id="21506" name="Picture 2" descr="C:\Users\chen\Desktop\QQ图片202204271012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55" y="2924944"/>
            <a:ext cx="8652544"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940048188"/>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4</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、量化</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私募是否是市场扰动的始作俑者？</a:t>
            </a:r>
            <a:endPar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endParaRPr>
          </a:p>
          <a:p>
            <a:pPr marL="457200" indent="-457200" latinLnBrk="0">
              <a:lnSpc>
                <a:spcPct val="150000"/>
              </a:lnSpc>
              <a:spcBef>
                <a:spcPts val="0"/>
              </a:spcBef>
              <a:buFont typeface="Wingdings" pitchFamily="2" charset="2"/>
              <a:buChar char="Ø"/>
            </a:pPr>
            <a:r>
              <a:rPr lang="en-US" sz="2800" dirty="0" smtClean="0">
                <a:latin typeface="Times New Roman" panose="02020603050405020304" pitchFamily="18" charset="0"/>
                <a:cs typeface="Times New Roman" panose="02020603050405020304" pitchFamily="18" charset="0"/>
                <a:sym typeface="+mn-ea"/>
              </a:rPr>
              <a:t>2022</a:t>
            </a:r>
            <a:r>
              <a:rPr lang="zh-CN" altLang="en-US" sz="2800" dirty="0" smtClean="0">
                <a:latin typeface="Times New Roman" panose="02020603050405020304" pitchFamily="18" charset="0"/>
                <a:cs typeface="Times New Roman" panose="02020603050405020304" pitchFamily="18" charset="0"/>
                <a:sym typeface="+mn-ea"/>
              </a:rPr>
              <a:t>年</a:t>
            </a:r>
            <a:r>
              <a:rPr lang="en-US" altLang="zh-CN" sz="2800" dirty="0" smtClean="0">
                <a:latin typeface="Times New Roman" panose="02020603050405020304" pitchFamily="18" charset="0"/>
                <a:cs typeface="Times New Roman" panose="02020603050405020304" pitchFamily="18" charset="0"/>
                <a:sym typeface="+mn-ea"/>
              </a:rPr>
              <a:t>4</a:t>
            </a:r>
            <a:r>
              <a:rPr lang="zh-CN" altLang="en-US" sz="2800" dirty="0" smtClean="0">
                <a:latin typeface="Times New Roman" panose="02020603050405020304" pitchFamily="18" charset="0"/>
                <a:cs typeface="Times New Roman" panose="02020603050405020304" pitchFamily="18" charset="0"/>
                <a:sym typeface="+mn-ea"/>
              </a:rPr>
              <a:t>月</a:t>
            </a:r>
            <a:r>
              <a:rPr lang="en-US" altLang="zh-CN" sz="2800" dirty="0" smtClean="0">
                <a:latin typeface="Times New Roman" panose="02020603050405020304" pitchFamily="18" charset="0"/>
                <a:cs typeface="Times New Roman" panose="02020603050405020304" pitchFamily="18" charset="0"/>
                <a:sym typeface="+mn-ea"/>
              </a:rPr>
              <a:t>26</a:t>
            </a:r>
            <a:r>
              <a:rPr lang="zh-CN" altLang="en-US" sz="2800" dirty="0" smtClean="0">
                <a:latin typeface="Times New Roman" panose="02020603050405020304" pitchFamily="18" charset="0"/>
                <a:cs typeface="Times New Roman" panose="02020603050405020304" pitchFamily="18" charset="0"/>
                <a:sym typeface="+mn-ea"/>
              </a:rPr>
              <a:t>日中国沪市日成交额</a:t>
            </a:r>
            <a:r>
              <a:rPr lang="en-US" altLang="zh-CN" sz="2800" dirty="0" smtClean="0">
                <a:latin typeface="Times New Roman" panose="02020603050405020304" pitchFamily="18" charset="0"/>
                <a:cs typeface="Times New Roman" panose="02020603050405020304" pitchFamily="18" charset="0"/>
                <a:sym typeface="+mn-ea"/>
              </a:rPr>
              <a:t>3959.86</a:t>
            </a:r>
            <a:r>
              <a:rPr lang="zh-CN" altLang="en-US" sz="2800" dirty="0" smtClean="0">
                <a:latin typeface="Times New Roman" panose="02020603050405020304" pitchFamily="18" charset="0"/>
                <a:cs typeface="Times New Roman" panose="02020603050405020304" pitchFamily="18" charset="0"/>
                <a:sym typeface="+mn-ea"/>
              </a:rPr>
              <a:t>亿元，</a:t>
            </a:r>
            <a:r>
              <a:rPr lang="zh-CN" altLang="en-US" sz="2800" dirty="0">
                <a:latin typeface="Times New Roman" panose="02020603050405020304" pitchFamily="18" charset="0"/>
                <a:cs typeface="Times New Roman" panose="02020603050405020304" pitchFamily="18" charset="0"/>
                <a:sym typeface="+mn-ea"/>
              </a:rPr>
              <a:t>深市日</a:t>
            </a:r>
            <a:r>
              <a:rPr lang="zh-CN" altLang="en-US" sz="2800" dirty="0" smtClean="0">
                <a:latin typeface="Times New Roman" panose="02020603050405020304" pitchFamily="18" charset="0"/>
                <a:cs typeface="Times New Roman" panose="02020603050405020304" pitchFamily="18" charset="0"/>
                <a:sym typeface="+mn-ea"/>
              </a:rPr>
              <a:t>成交额</a:t>
            </a:r>
            <a:r>
              <a:rPr lang="en-US" altLang="zh-CN" sz="2800" dirty="0" smtClean="0">
                <a:latin typeface="Times New Roman" panose="02020603050405020304" pitchFamily="18" charset="0"/>
                <a:cs typeface="Times New Roman" panose="02020603050405020304" pitchFamily="18" charset="0"/>
                <a:sym typeface="+mn-ea"/>
              </a:rPr>
              <a:t>4428.21</a:t>
            </a:r>
            <a:r>
              <a:rPr lang="zh-CN" altLang="en-US" sz="2800" dirty="0" smtClean="0">
                <a:latin typeface="Times New Roman" panose="02020603050405020304" pitchFamily="18" charset="0"/>
                <a:cs typeface="Times New Roman" panose="02020603050405020304" pitchFamily="18" charset="0"/>
                <a:sym typeface="+mn-ea"/>
              </a:rPr>
              <a:t>亿元，两市</a:t>
            </a:r>
            <a:r>
              <a:rPr lang="zh-CN" altLang="en-US" sz="2800" dirty="0">
                <a:latin typeface="Times New Roman" panose="02020603050405020304" pitchFamily="18" charset="0"/>
                <a:cs typeface="Times New Roman" panose="02020603050405020304" pitchFamily="18" charset="0"/>
                <a:sym typeface="+mn-ea"/>
              </a:rPr>
              <a:t>日</a:t>
            </a:r>
            <a:r>
              <a:rPr lang="zh-CN" altLang="en-US" sz="2800" dirty="0" smtClean="0">
                <a:latin typeface="Times New Roman" panose="02020603050405020304" pitchFamily="18" charset="0"/>
                <a:cs typeface="Times New Roman" panose="02020603050405020304" pitchFamily="18" charset="0"/>
                <a:sym typeface="+mn-ea"/>
              </a:rPr>
              <a:t>总成交额达到</a:t>
            </a:r>
            <a:r>
              <a:rPr lang="en-US" altLang="zh-CN" sz="2800" dirty="0" smtClean="0">
                <a:latin typeface="Times New Roman" panose="02020603050405020304" pitchFamily="18" charset="0"/>
                <a:cs typeface="Times New Roman" panose="02020603050405020304" pitchFamily="18" charset="0"/>
                <a:sym typeface="+mn-ea"/>
              </a:rPr>
              <a:t>8388.07</a:t>
            </a:r>
            <a:r>
              <a:rPr lang="zh-CN" altLang="en-US" sz="2800" dirty="0" smtClean="0">
                <a:latin typeface="Times New Roman" panose="02020603050405020304" pitchFamily="18" charset="0"/>
                <a:cs typeface="Times New Roman" panose="02020603050405020304" pitchFamily="18" charset="0"/>
                <a:sym typeface="+mn-ea"/>
              </a:rPr>
              <a:t>亿元。</a:t>
            </a:r>
            <a:endParaRPr lang="en-US" altLang="zh-CN" sz="2800" dirty="0" smtClean="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smtClean="0">
                <a:latin typeface="Times New Roman" panose="02020603050405020304" pitchFamily="18" charset="0"/>
                <a:cs typeface="Times New Roman" panose="02020603050405020304" pitchFamily="18" charset="0"/>
                <a:sym typeface="+mn-ea"/>
              </a:rPr>
              <a:t>百亿量化私募交易多以中低频量化交易为主，换手率低于</a:t>
            </a:r>
            <a:r>
              <a:rPr lang="en-US" altLang="zh-CN" sz="2800" dirty="0" smtClean="0">
                <a:latin typeface="Times New Roman" panose="02020603050405020304" pitchFamily="18" charset="0"/>
                <a:cs typeface="Times New Roman" panose="02020603050405020304" pitchFamily="18" charset="0"/>
                <a:sym typeface="+mn-ea"/>
              </a:rPr>
              <a:t>20%</a:t>
            </a:r>
            <a:r>
              <a:rPr lang="zh-CN" altLang="en-US" sz="2800" dirty="0" smtClean="0">
                <a:latin typeface="Times New Roman" panose="02020603050405020304" pitchFamily="18" charset="0"/>
                <a:cs typeface="Times New Roman" panose="02020603050405020304" pitchFamily="18" charset="0"/>
                <a:sym typeface="+mn-ea"/>
              </a:rPr>
              <a:t>。据私募排排网，</a:t>
            </a:r>
            <a:r>
              <a:rPr lang="en-US" altLang="zh-CN" sz="2800" dirty="0" smtClean="0">
                <a:latin typeface="Times New Roman" panose="02020603050405020304" pitchFamily="18" charset="0"/>
                <a:cs typeface="Times New Roman" panose="02020603050405020304" pitchFamily="18" charset="0"/>
                <a:sym typeface="+mn-ea"/>
              </a:rPr>
              <a:t>2021</a:t>
            </a:r>
            <a:r>
              <a:rPr lang="zh-CN" altLang="en-US" sz="2800" dirty="0" smtClean="0">
                <a:latin typeface="Times New Roman" panose="02020603050405020304" pitchFamily="18" charset="0"/>
                <a:cs typeface="Times New Roman" panose="02020603050405020304" pitchFamily="18" charset="0"/>
                <a:sym typeface="+mn-ea"/>
              </a:rPr>
              <a:t>年量化私募产品总规模超过万亿元，乘以</a:t>
            </a:r>
            <a:r>
              <a:rPr lang="en-US" altLang="zh-CN" sz="2800" dirty="0" smtClean="0">
                <a:latin typeface="Times New Roman" panose="02020603050405020304" pitchFamily="18" charset="0"/>
                <a:cs typeface="Times New Roman" panose="02020603050405020304" pitchFamily="18" charset="0"/>
                <a:sym typeface="+mn-ea"/>
              </a:rPr>
              <a:t>20%</a:t>
            </a:r>
            <a:r>
              <a:rPr lang="zh-CN" altLang="en-US" sz="2800" dirty="0" smtClean="0">
                <a:latin typeface="Times New Roman" panose="02020603050405020304" pitchFamily="18" charset="0"/>
                <a:cs typeface="Times New Roman" panose="02020603050405020304" pitchFamily="18" charset="0"/>
                <a:sym typeface="+mn-ea"/>
              </a:rPr>
              <a:t>换手率，日交易量大约为</a:t>
            </a:r>
            <a:r>
              <a:rPr lang="en-US" altLang="zh-CN" sz="2800" dirty="0" smtClean="0">
                <a:latin typeface="Times New Roman" panose="02020603050405020304" pitchFamily="18" charset="0"/>
                <a:cs typeface="Times New Roman" panose="02020603050405020304" pitchFamily="18" charset="0"/>
                <a:sym typeface="+mn-ea"/>
              </a:rPr>
              <a:t>2000</a:t>
            </a:r>
            <a:r>
              <a:rPr lang="zh-CN" altLang="en-US" sz="2800" dirty="0" smtClean="0">
                <a:latin typeface="Times New Roman" panose="02020603050405020304" pitchFamily="18" charset="0"/>
                <a:cs typeface="Times New Roman" panose="02020603050405020304" pitchFamily="18" charset="0"/>
                <a:sym typeface="+mn-ea"/>
              </a:rPr>
              <a:t>亿元；</a:t>
            </a:r>
            <a:r>
              <a:rPr lang="zh-CN" altLang="en-US" sz="2800" dirty="0">
                <a:latin typeface="Times New Roman" panose="02020603050405020304" pitchFamily="18" charset="0"/>
                <a:cs typeface="Times New Roman" panose="02020603050405020304" pitchFamily="18" charset="0"/>
                <a:sym typeface="+mn-ea"/>
              </a:rPr>
              <a:t>北向资金</a:t>
            </a:r>
            <a:r>
              <a:rPr lang="en-US" altLang="zh-CN" sz="2800" dirty="0">
                <a:latin typeface="Times New Roman" panose="02020603050405020304" pitchFamily="18" charset="0"/>
                <a:cs typeface="Times New Roman" panose="02020603050405020304" pitchFamily="18" charset="0"/>
                <a:sym typeface="+mn-ea"/>
              </a:rPr>
              <a:t>2022-4-26</a:t>
            </a:r>
            <a:r>
              <a:rPr lang="zh-CN" altLang="en-US" sz="2800" dirty="0">
                <a:latin typeface="Times New Roman" panose="02020603050405020304" pitchFamily="18" charset="0"/>
                <a:cs typeface="Times New Roman" panose="02020603050405020304" pitchFamily="18" charset="0"/>
                <a:sym typeface="+mn-ea"/>
              </a:rPr>
              <a:t>日成交额为</a:t>
            </a:r>
            <a:r>
              <a:rPr lang="en-US" altLang="zh-CN" sz="2800" dirty="0">
                <a:latin typeface="Times New Roman" panose="02020603050405020304" pitchFamily="18" charset="0"/>
                <a:cs typeface="Times New Roman" panose="02020603050405020304" pitchFamily="18" charset="0"/>
              </a:rPr>
              <a:t>1132.39</a:t>
            </a:r>
            <a:r>
              <a:rPr lang="zh-CN" altLang="en-US" sz="2800" dirty="0">
                <a:latin typeface="Times New Roman" panose="02020603050405020304" pitchFamily="18" charset="0"/>
                <a:cs typeface="Times New Roman" panose="02020603050405020304" pitchFamily="18" charset="0"/>
              </a:rPr>
              <a:t>亿</a:t>
            </a:r>
            <a:r>
              <a:rPr lang="zh-CN" altLang="en-US" sz="2800" dirty="0" smtClean="0">
                <a:latin typeface="Times New Roman" panose="02020603050405020304" pitchFamily="18" charset="0"/>
                <a:cs typeface="Times New Roman" panose="02020603050405020304" pitchFamily="18" charset="0"/>
              </a:rPr>
              <a:t>元</a:t>
            </a:r>
            <a:r>
              <a:rPr lang="zh-CN" altLang="en-US" sz="2800" dirty="0" smtClean="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sym typeface="+mn-ea"/>
            </a:endParaRPr>
          </a:p>
          <a:p>
            <a:pPr marL="457200" indent="-457200" latinLnBrk="0">
              <a:lnSpc>
                <a:spcPct val="150000"/>
              </a:lnSpc>
              <a:spcBef>
                <a:spcPts val="0"/>
              </a:spcBef>
              <a:buFont typeface="Wingdings" pitchFamily="2" charset="2"/>
              <a:buChar char="Ø"/>
            </a:pPr>
            <a:r>
              <a:rPr lang="zh-CN" altLang="en-US" sz="2800" dirty="0" smtClean="0">
                <a:latin typeface="Times New Roman" panose="02020603050405020304" pitchFamily="18" charset="0"/>
                <a:cs typeface="Times New Roman" panose="02020603050405020304" pitchFamily="18" charset="0"/>
                <a:sym typeface="+mn-ea"/>
              </a:rPr>
              <a:t>经计算，量化私募日交易量在两市日成交额占比大约为</a:t>
            </a:r>
            <a:r>
              <a:rPr lang="en-US" altLang="zh-CN" sz="2800" dirty="0" smtClean="0">
                <a:latin typeface="Times New Roman" panose="02020603050405020304" pitchFamily="18" charset="0"/>
                <a:cs typeface="Times New Roman" panose="02020603050405020304" pitchFamily="18" charset="0"/>
                <a:sym typeface="+mn-ea"/>
              </a:rPr>
              <a:t>23.8%</a:t>
            </a:r>
            <a:r>
              <a:rPr lang="zh-CN" altLang="en-US" sz="2800" dirty="0" smtClean="0">
                <a:latin typeface="Times New Roman" panose="02020603050405020304" pitchFamily="18" charset="0"/>
                <a:cs typeface="Times New Roman" panose="02020603050405020304" pitchFamily="18" charset="0"/>
                <a:sym typeface="+mn-ea"/>
              </a:rPr>
              <a:t>（北向资金占比大约为</a:t>
            </a:r>
            <a:r>
              <a:rPr lang="en-US" altLang="zh-CN" sz="2800" dirty="0" smtClean="0">
                <a:latin typeface="Times New Roman" panose="02020603050405020304" pitchFamily="18" charset="0"/>
                <a:cs typeface="Times New Roman" panose="02020603050405020304" pitchFamily="18" charset="0"/>
                <a:sym typeface="+mn-ea"/>
              </a:rPr>
              <a:t>13%</a:t>
            </a:r>
            <a:r>
              <a:rPr lang="zh-CN" altLang="en-US" sz="2800" dirty="0" smtClean="0">
                <a:latin typeface="Times New Roman" panose="02020603050405020304" pitchFamily="18" charset="0"/>
                <a:cs typeface="Times New Roman" panose="02020603050405020304" pitchFamily="18" charset="0"/>
                <a:sym typeface="+mn-ea"/>
              </a:rPr>
              <a:t>），故此，市场交易量活跃并非量化交易所致，也可能是金融机构大额调仓；</a:t>
            </a:r>
            <a:r>
              <a:rPr lang="zh-CN" altLang="en-US" sz="2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股票多头行为还是主导未来中国金融市场格局</a:t>
            </a:r>
            <a:r>
              <a:rPr lang="zh-CN" altLang="en-US" sz="2800" dirty="0" smtClean="0">
                <a:latin typeface="Times New Roman" panose="02020603050405020304" pitchFamily="18" charset="0"/>
                <a:cs typeface="Times New Roman" panose="02020603050405020304" pitchFamily="18" charset="0"/>
                <a:sym typeface="+mn-ea"/>
              </a:rPr>
              <a:t>。</a:t>
            </a:r>
            <a:endParaRPr lang="en-US" altLang="zh-CN" sz="2800" dirty="0" smtClean="0">
              <a:latin typeface="Times New Roman" panose="02020603050405020304" pitchFamily="18" charset="0"/>
              <a:cs typeface="Times New Roman" panose="02020603050405020304" pitchFamily="18" charset="0"/>
              <a:sym typeface="+mn-ea"/>
            </a:endParaRP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06705008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4603531" cy="4873752"/>
          </a:xfrm>
        </p:spPr>
        <p:txBody>
          <a:bodyPr/>
          <a:lstStyle/>
          <a:p>
            <a:r>
              <a:rPr lang="zh-CN" altLang="zh-CN" sz="2800" dirty="0"/>
              <a:t>整个对冲基金指数在这段时间的回报率是</a:t>
            </a:r>
            <a:r>
              <a:rPr lang="en-US" altLang="zh-CN" sz="2800" dirty="0"/>
              <a:t>9.3%</a:t>
            </a:r>
            <a:r>
              <a:rPr lang="zh-CN" altLang="zh-CN" sz="2800" dirty="0"/>
              <a:t>，而标准普尔</a:t>
            </a:r>
            <a:r>
              <a:rPr lang="en-US" altLang="zh-CN" sz="2800" dirty="0"/>
              <a:t>500</a:t>
            </a:r>
            <a:r>
              <a:rPr lang="zh-CN" altLang="zh-CN" sz="2800" dirty="0"/>
              <a:t>指数的回报率仅为</a:t>
            </a:r>
            <a:r>
              <a:rPr lang="en-US" altLang="zh-CN" sz="2800" dirty="0"/>
              <a:t>7.6</a:t>
            </a:r>
            <a:r>
              <a:rPr lang="en-US" altLang="zh-CN" sz="2800" dirty="0" smtClean="0"/>
              <a:t>%</a:t>
            </a:r>
            <a:r>
              <a:rPr lang="zh-CN" altLang="en-US" sz="2800" dirty="0" smtClean="0"/>
              <a:t>。</a:t>
            </a:r>
            <a:endParaRPr lang="en-US" altLang="zh-CN" sz="2800" dirty="0" smtClean="0"/>
          </a:p>
          <a:p>
            <a:r>
              <a:rPr lang="zh-CN" altLang="zh-CN" sz="2800" dirty="0" smtClean="0"/>
              <a:t>对</a:t>
            </a:r>
            <a:r>
              <a:rPr lang="zh-CN" altLang="zh-CN" sz="2800" dirty="0"/>
              <a:t>冲基金指数的波动率也比标准普尔</a:t>
            </a:r>
            <a:r>
              <a:rPr lang="en-US" altLang="zh-CN" sz="2800" dirty="0"/>
              <a:t>500</a:t>
            </a:r>
            <a:r>
              <a:rPr lang="zh-CN" altLang="zh-CN" sz="2800" dirty="0"/>
              <a:t>指数低</a:t>
            </a:r>
            <a:r>
              <a:rPr lang="zh-CN" altLang="zh-CN" sz="2800" dirty="0" smtClean="0"/>
              <a:t>。</a:t>
            </a:r>
            <a:endParaRPr lang="en-US" altLang="zh-CN" sz="2800" dirty="0" smtClean="0"/>
          </a:p>
          <a:p>
            <a:r>
              <a:rPr lang="zh-CN" altLang="zh-CN" sz="2800" dirty="0" smtClean="0"/>
              <a:t>对</a:t>
            </a:r>
            <a:r>
              <a:rPr lang="zh-CN" altLang="zh-CN" sz="2800" dirty="0"/>
              <a:t>冲基金的</a:t>
            </a:r>
            <a:r>
              <a:rPr lang="en-US" altLang="zh-CN" sz="2800" dirty="0"/>
              <a:t>beta</a:t>
            </a:r>
            <a:r>
              <a:rPr lang="zh-CN" altLang="zh-CN" sz="2800" dirty="0"/>
              <a:t>系数仅为</a:t>
            </a:r>
            <a:r>
              <a:rPr lang="en-US" altLang="zh-CN" sz="2800" dirty="0"/>
              <a:t>0.27</a:t>
            </a:r>
            <a:r>
              <a:rPr lang="zh-CN" altLang="zh-CN" sz="2800" dirty="0"/>
              <a:t>，反映出它的风险溢价相对</a:t>
            </a:r>
            <a:r>
              <a:rPr lang="zh-CN" altLang="zh-CN" sz="2800" dirty="0" smtClean="0"/>
              <a:t>较低</a:t>
            </a:r>
            <a:r>
              <a:rPr lang="zh-CN" altLang="en-US" sz="2800" dirty="0" smtClean="0"/>
              <a:t>。</a:t>
            </a:r>
            <a:endParaRPr lang="en-US" altLang="zh-CN" sz="2800" dirty="0" smtClean="0"/>
          </a:p>
          <a:p>
            <a:r>
              <a:rPr lang="zh-CN" altLang="zh-CN" sz="2800" dirty="0" smtClean="0"/>
              <a:t>最后</a:t>
            </a:r>
            <a:r>
              <a:rPr lang="zh-CN" altLang="zh-CN" sz="2800" dirty="0"/>
              <a:t>一列显示的对冲基金指数的阿尔法值为</a:t>
            </a:r>
            <a:r>
              <a:rPr lang="en-US" altLang="zh-CN" sz="2800" dirty="0"/>
              <a:t>4.2%</a:t>
            </a:r>
            <a:r>
              <a:rPr lang="zh-CN" altLang="zh-CN" sz="2800" dirty="0"/>
              <a:t>，是非常显著的。</a:t>
            </a:r>
          </a:p>
          <a:p>
            <a:endParaRPr lang="zh-CN" altLang="en-US" sz="2800" dirty="0"/>
          </a:p>
        </p:txBody>
      </p:sp>
      <p:sp>
        <p:nvSpPr>
          <p:cNvPr id="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（三）</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投资的发展未来</a:t>
            </a:r>
            <a:endParaRPr kumimoji="1" lang="en-US" altLang="zh-CN" sz="3200" dirty="0">
              <a:solidFill>
                <a:schemeClr val="folHlink"/>
              </a:solidFill>
              <a:latin typeface="华文中宋" pitchFamily="2" charset="-122"/>
              <a:ea typeface="华文中宋" pitchFamily="2" charset="-122"/>
              <a:cs typeface="宋体"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329" y="548680"/>
            <a:ext cx="710391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58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四、量化投资：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资产</a:t>
            </a:r>
            <a:r>
              <a:rPr kumimoji="0" lang="zh-CN" altLang="en-US" sz="5400" b="1" dirty="0">
                <a:solidFill>
                  <a:schemeClr val="bg1"/>
                </a:solidFill>
                <a:latin typeface="微软雅黑" pitchFamily="34" charset="-122"/>
                <a:ea typeface="微软雅黑" pitchFamily="34" charset="-122"/>
              </a:rPr>
              <a:t>配置与风险管理</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 xmlns:a16="http://schemas.microsoft.com/office/drawing/2014/main"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 xmlns:a16="http://schemas.microsoft.com/office/drawing/2014/main"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 xmlns:a16="http://schemas.microsoft.com/office/drawing/2014/main"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 xmlns:a16="http://schemas.microsoft.com/office/drawing/2014/main"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 xmlns:a16="http://schemas.microsoft.com/office/drawing/2014/main"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 xmlns:a16="http://schemas.microsoft.com/office/drawing/2014/main"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 xmlns:a16="http://schemas.microsoft.com/office/drawing/2014/main"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 xmlns:a16="http://schemas.microsoft.com/office/drawing/2014/main"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 xmlns:a16="http://schemas.microsoft.com/office/drawing/2014/main"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6" name="矩形 15">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8" name="矩形 7">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8" name="矩形 7">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量化投资：资产配置与风险管理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5227" y="2505670"/>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五、金融风险管理的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基本流程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65598550"/>
      </p:ext>
    </p:extLst>
  </p:cSld>
  <p:clrMapOvr>
    <a:masterClrMapping/>
  </p:clrMapOvr>
  <p:transition spd="slow" advClick="0" advTm="3340">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第五节 金融风险管理的基本流程</a:t>
            </a:r>
            <a:endParaRPr lang="zh-CN" altLang="en-US" sz="2800" b="1" dirty="0">
              <a:latin typeface="微软雅黑" pitchFamily="34" charset="-122"/>
              <a:ea typeface="微软雅黑" pitchFamily="34" charset="-122"/>
              <a:cs typeface="+mn-cs"/>
            </a:endParaRPr>
          </a:p>
        </p:txBody>
      </p:sp>
      <p:sp>
        <p:nvSpPr>
          <p:cNvPr id="3" name="内容占位符 2"/>
          <p:cNvSpPr>
            <a:spLocks noGrp="1"/>
          </p:cNvSpPr>
          <p:nvPr>
            <p:ph sz="quarter" idx="1"/>
          </p:nvPr>
        </p:nvSpPr>
        <p:spPr>
          <a:xfrm>
            <a:off x="44948" y="980728"/>
            <a:ext cx="12142290" cy="5061176"/>
          </a:xfrm>
        </p:spPr>
        <p:txBody>
          <a:bodyPr>
            <a:normAutofit/>
          </a:bodyPr>
          <a:lstStyle/>
          <a:p>
            <a:pPr algn="just">
              <a:lnSpc>
                <a:spcPct val="150000"/>
              </a:lnSpc>
            </a:pPr>
            <a:r>
              <a:rPr lang="zh-CN" altLang="zh-CN" sz="2400" dirty="0">
                <a:latin typeface="华文宋体" pitchFamily="2" charset="-122"/>
                <a:ea typeface="华文宋体" pitchFamily="2" charset="-122"/>
              </a:rPr>
              <a:t>金融风险</a:t>
            </a:r>
            <a:r>
              <a:rPr lang="zh-CN" altLang="zh-CN" sz="2400" dirty="0" smtClean="0">
                <a:latin typeface="华文宋体" pitchFamily="2" charset="-122"/>
                <a:ea typeface="华文宋体" pitchFamily="2" charset="-122"/>
              </a:rPr>
              <a:t>管理基本</a:t>
            </a:r>
            <a:r>
              <a:rPr lang="zh-CN" altLang="zh-CN" sz="2400" dirty="0">
                <a:latin typeface="华文宋体" pitchFamily="2" charset="-122"/>
                <a:ea typeface="华文宋体" pitchFamily="2" charset="-122"/>
              </a:rPr>
              <a:t>流程包括第一步风险识别、第二步风险评估、第三步风险控制、第四步风险监测，这些步骤有助于帮助个人或者金融机构有效管理风险，减少潜在损失。</a:t>
            </a:r>
            <a:endParaRPr lang="zh-CN" altLang="en-US" sz="2400" dirty="0">
              <a:latin typeface="华文宋体" pitchFamily="2" charset="-122"/>
              <a:ea typeface="华文宋体"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2276872"/>
            <a:ext cx="99917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377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620688"/>
            <a:ext cx="11737304" cy="4873752"/>
          </a:xfrm>
        </p:spPr>
        <p:txBody>
          <a:bodyPr/>
          <a:lstStyle/>
          <a:p>
            <a:r>
              <a:rPr lang="zh-CN" altLang="zh-CN" b="1" dirty="0">
                <a:latin typeface="华文宋体" pitchFamily="2" charset="-122"/>
                <a:ea typeface="华文宋体" pitchFamily="2" charset="-122"/>
              </a:rPr>
              <a:t>一、风险识别</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识别是金融风险管理的第一步，是指在风险事件爆发前，运用各种方法系统地、持续地对面临的各种风险进行识别以及对风险事件爆发的潜在原因进行详细分析。</a:t>
            </a:r>
          </a:p>
          <a:p>
            <a:r>
              <a:rPr lang="zh-CN" altLang="zh-CN" b="1" dirty="0">
                <a:latin typeface="华文宋体" pitchFamily="2" charset="-122"/>
                <a:ea typeface="华文宋体" pitchFamily="2" charset="-122"/>
              </a:rPr>
              <a:t>二、风险</a:t>
            </a:r>
            <a:r>
              <a:rPr lang="zh-CN" altLang="zh-CN" b="1" dirty="0" smtClean="0">
                <a:latin typeface="华文宋体" pitchFamily="2" charset="-122"/>
                <a:ea typeface="华文宋体" pitchFamily="2" charset="-122"/>
              </a:rPr>
              <a:t>评估</a:t>
            </a:r>
            <a:endParaRPr lang="en-US"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评估是指在风险事件爆发之前或者之后，但还未完全结束，该事件给个人或者金融机构的财产造成的影响或者损失的可能性进行量化评估的具体工作，其测度的是一旦风险事件爆发时给损失可能性的规模大小，这些定量或者定性分析可以为投资者做出相应的应对策略提供依据</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r>
              <a:rPr lang="zh-CN" altLang="zh-CN" b="1" dirty="0" smtClean="0">
                <a:latin typeface="华文宋体" pitchFamily="2" charset="-122"/>
                <a:ea typeface="华文宋体" pitchFamily="2" charset="-122"/>
              </a:rPr>
              <a:t>三</a:t>
            </a:r>
            <a:r>
              <a:rPr lang="zh-CN" altLang="zh-CN" b="1" dirty="0">
                <a:latin typeface="华文宋体" pitchFamily="2" charset="-122"/>
                <a:ea typeface="华文宋体" pitchFamily="2" charset="-122"/>
              </a:rPr>
              <a:t>、风险控制</a:t>
            </a:r>
            <a:endParaRPr lang="zh-CN" altLang="zh-CN" dirty="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控制是指风险管理者采取各种措施或者方法来消除或者减少风险事件爆发的各种可能性，或是降低风险事件爆发时所造成的损失程度，可以说风险控制的减少或消除金融风险的关键步骤。</a:t>
            </a:r>
          </a:p>
          <a:p>
            <a:r>
              <a:rPr lang="zh-CN" altLang="zh-CN" b="1" dirty="0">
                <a:latin typeface="华文宋体" pitchFamily="2" charset="-122"/>
                <a:ea typeface="华文宋体" pitchFamily="2" charset="-122"/>
              </a:rPr>
              <a:t>四、风险监控</a:t>
            </a:r>
            <a:endParaRPr lang="zh-CN" altLang="zh-CN" dirty="0">
              <a:latin typeface="华文宋体" pitchFamily="2" charset="-122"/>
              <a:ea typeface="华文宋体" pitchFamily="2" charset="-122"/>
            </a:endParaRPr>
          </a:p>
          <a:p>
            <a:pPr marL="0" indent="0">
              <a:buNone/>
            </a:pPr>
            <a:r>
              <a:rPr lang="en-US" altLang="zh-CN" sz="2000" dirty="0">
                <a:latin typeface="华文宋体" pitchFamily="2" charset="-122"/>
                <a:ea typeface="华文宋体" pitchFamily="2" charset="-122"/>
              </a:rPr>
              <a:t> </a:t>
            </a: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风险</a:t>
            </a:r>
            <a:r>
              <a:rPr lang="zh-CN" altLang="zh-CN" sz="2000" dirty="0">
                <a:latin typeface="华文宋体" pitchFamily="2" charset="-122"/>
                <a:ea typeface="华文宋体" pitchFamily="2" charset="-122"/>
              </a:rPr>
              <a:t>监控是指决策行为主体对风险的发展情况及其变化进行全程监测，并根据监测情况调整有关的应对策略</a:t>
            </a:r>
            <a:r>
              <a:rPr lang="zh-CN" altLang="zh-CN" sz="2000" dirty="0" smtClean="0">
                <a:latin typeface="华文宋体" pitchFamily="2" charset="-122"/>
                <a:ea typeface="华文宋体" pitchFamily="2" charset="-122"/>
              </a:rPr>
              <a:t>。</a:t>
            </a:r>
            <a:endParaRPr lang="en-US" altLang="zh-CN" sz="2000" dirty="0" smtClean="0">
              <a:latin typeface="华文宋体" pitchFamily="2" charset="-122"/>
              <a:ea typeface="华文宋体" pitchFamily="2" charset="-122"/>
            </a:endParaRPr>
          </a:p>
          <a:p>
            <a:pPr marL="0" indent="0">
              <a:buNone/>
            </a:pPr>
            <a:r>
              <a:rPr lang="en-US" altLang="zh-CN" sz="2000" dirty="0" smtClean="0">
                <a:latin typeface="华文宋体" pitchFamily="2" charset="-122"/>
                <a:ea typeface="华文宋体" pitchFamily="2" charset="-122"/>
              </a:rPr>
              <a:t>         </a:t>
            </a:r>
            <a:r>
              <a:rPr lang="zh-CN" altLang="zh-CN" sz="2000" dirty="0" smtClean="0">
                <a:latin typeface="华文宋体" pitchFamily="2" charset="-122"/>
                <a:ea typeface="华文宋体" pitchFamily="2" charset="-122"/>
              </a:rPr>
              <a:t>事实上</a:t>
            </a:r>
            <a:r>
              <a:rPr lang="zh-CN" altLang="zh-CN" sz="2000" dirty="0">
                <a:latin typeface="华文宋体" pitchFamily="2" charset="-122"/>
                <a:ea typeface="华文宋体" pitchFamily="2" charset="-122"/>
              </a:rPr>
              <a:t>，金融风险管理的基本流程是一个连续的循环过程。通过不断的风险识别、风险评估、风险控制和风险监测，个人或者金融机构可以更好地管理风险，确保经营能够可持续发展。</a:t>
            </a:r>
            <a:endParaRPr lang="zh-CN" altLang="en-US" sz="2000" dirty="0">
              <a:latin typeface="华文宋体" pitchFamily="2" charset="-122"/>
              <a:ea typeface="华文宋体" pitchFamily="2" charset="-122"/>
            </a:endParaRPr>
          </a:p>
        </p:txBody>
      </p:sp>
      <p:sp>
        <p:nvSpPr>
          <p:cNvPr id="4" name="标题 1"/>
          <p:cNvSpPr>
            <a:spLocks noGrp="1"/>
          </p:cNvSpPr>
          <p:nvPr>
            <p:ph type="title"/>
          </p:nvPr>
        </p:nvSpPr>
        <p:spPr>
          <a:xfrm>
            <a:off x="116955" y="-1480"/>
            <a:ext cx="9952911" cy="706090"/>
          </a:xfrm>
        </p:spPr>
        <p:txBody>
          <a:bodyPr/>
          <a:lstStyle/>
          <a:p>
            <a:pPr algn="l"/>
            <a:r>
              <a:rPr lang="zh-CN" altLang="en-US" sz="2800" b="1" dirty="0" smtClean="0">
                <a:latin typeface="微软雅黑" pitchFamily="34" charset="-122"/>
                <a:ea typeface="微软雅黑" pitchFamily="34" charset="-122"/>
                <a:cs typeface="+mn-cs"/>
              </a:rPr>
              <a:t>第五节 金融风险管理的基本流程</a:t>
            </a:r>
            <a:endParaRPr lang="zh-CN" altLang="en-US" sz="2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12806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六、本课程授课体系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836712"/>
            <a:ext cx="11521280" cy="4873752"/>
          </a:xfrm>
        </p:spPr>
        <p:txBody>
          <a:body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一、授课方式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spcBef>
                <a:spcPts val="1800"/>
              </a:spcBef>
              <a:buNone/>
            </a:pPr>
            <a:r>
              <a:rPr lang="zh-CN" altLang="en-US" dirty="0" smtClean="0"/>
              <a:t>    采取“线上</a:t>
            </a:r>
            <a:r>
              <a:rPr lang="en-US" altLang="zh-CN" dirty="0" smtClean="0"/>
              <a:t>+</a:t>
            </a:r>
            <a:r>
              <a:rPr lang="zh-CN" altLang="en-US" dirty="0" smtClean="0"/>
              <a:t>线下”混合式授课模式，慕课网站：</a:t>
            </a:r>
            <a:endParaRPr lang="en-US" altLang="zh-CN" dirty="0" smtClean="0"/>
          </a:p>
          <a:p>
            <a:pPr marL="0" indent="0">
              <a:buNone/>
            </a:pPr>
            <a:r>
              <a:rPr lang="en-US" altLang="zh-CN" dirty="0">
                <a:hlinkClick r:id="rId2"/>
              </a:rPr>
              <a:t>https://</a:t>
            </a:r>
            <a:r>
              <a:rPr lang="en-US" altLang="zh-CN" dirty="0" smtClean="0">
                <a:hlinkClick r:id="rId2"/>
              </a:rPr>
              <a:t>www.icourse163.org/course/JNU-1470423185</a:t>
            </a:r>
            <a:endParaRPr lang="en-US" altLang="zh-CN" dirty="0" smtClean="0"/>
          </a:p>
          <a:p>
            <a:pPr marL="0" indent="0">
              <a:buNone/>
            </a:pPr>
            <a:endParaRPr lang="en-US" altLang="zh-CN" dirty="0" smtClean="0"/>
          </a:p>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、考核形式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lnSpc>
                <a:spcPct val="120000"/>
              </a:lnSpc>
              <a:spcBef>
                <a:spcPts val="1800"/>
              </a:spcBef>
              <a:buNone/>
            </a:pPr>
            <a:r>
              <a:rPr lang="en-US" altLang="zh-CN" dirty="0"/>
              <a:t> </a:t>
            </a:r>
            <a:r>
              <a:rPr lang="en-US" altLang="zh-CN" dirty="0" smtClean="0"/>
              <a:t>   </a:t>
            </a:r>
            <a:r>
              <a:rPr lang="zh-CN" altLang="en-US" dirty="0" smtClean="0"/>
              <a:t>期末考试（</a:t>
            </a:r>
            <a:r>
              <a:rPr lang="en-US" altLang="zh-CN" dirty="0" smtClean="0"/>
              <a:t>60%</a:t>
            </a:r>
            <a:r>
              <a:rPr lang="zh-CN" altLang="en-US" dirty="0" smtClean="0"/>
              <a:t>）</a:t>
            </a:r>
            <a:r>
              <a:rPr lang="en-US" altLang="zh-CN" dirty="0" smtClean="0"/>
              <a:t>+</a:t>
            </a:r>
            <a:r>
              <a:rPr lang="zh-CN" altLang="en-US" dirty="0" smtClean="0"/>
              <a:t>平时作业（</a:t>
            </a:r>
            <a:r>
              <a:rPr lang="en-US" altLang="zh-CN" dirty="0" smtClean="0"/>
              <a:t>20%</a:t>
            </a:r>
            <a:r>
              <a:rPr lang="zh-CN" altLang="en-US" dirty="0" smtClean="0"/>
              <a:t>）</a:t>
            </a:r>
            <a:endParaRPr lang="en-US" altLang="zh-CN" dirty="0" smtClean="0"/>
          </a:p>
          <a:p>
            <a:pPr marL="0" indent="0">
              <a:lnSpc>
                <a:spcPct val="120000"/>
              </a:lnSpc>
              <a:spcBef>
                <a:spcPts val="600"/>
              </a:spcBef>
              <a:buNone/>
            </a:pPr>
            <a:r>
              <a:rPr lang="en-US" altLang="zh-CN" dirty="0" smtClean="0"/>
              <a:t>+</a:t>
            </a:r>
            <a:r>
              <a:rPr lang="zh-CN" altLang="en-US" dirty="0" smtClean="0"/>
              <a:t>慕课课后题（</a:t>
            </a:r>
            <a:r>
              <a:rPr lang="en-US" altLang="zh-CN" dirty="0" smtClean="0"/>
              <a:t>10%</a:t>
            </a:r>
            <a:r>
              <a:rPr lang="zh-CN" altLang="en-US" dirty="0" smtClean="0"/>
              <a:t>），看视频（</a:t>
            </a:r>
            <a:r>
              <a:rPr lang="en-US" altLang="zh-CN" dirty="0" smtClean="0"/>
              <a:t>10%</a:t>
            </a:r>
            <a:r>
              <a:rPr lang="zh-CN" altLang="en-US" dirty="0" smtClean="0"/>
              <a:t>）。</a:t>
            </a:r>
            <a:endParaRPr lang="en-US" altLang="zh-CN" dirty="0" smtClean="0"/>
          </a:p>
          <a:p>
            <a:pPr marL="0" indent="0">
              <a:lnSpc>
                <a:spcPct val="120000"/>
              </a:lnSpc>
              <a:spcBef>
                <a:spcPts val="600"/>
              </a:spcBef>
              <a:buNone/>
            </a:pPr>
            <a:r>
              <a:rPr lang="zh-CN" altLang="en-US" dirty="0" smtClean="0"/>
              <a:t>作业邮箱：</a:t>
            </a:r>
            <a:r>
              <a:rPr lang="en-US" altLang="zh-CN" dirty="0">
                <a:hlinkClick r:id="rId3"/>
              </a:rPr>
              <a:t>financialrisk2023@163.com</a:t>
            </a:r>
            <a:endParaRPr lang="zh-CN" altLang="en-US" u="sng" dirty="0">
              <a:solidFill>
                <a:srgbClr val="0000FF"/>
              </a:solidFill>
            </a:endParaRPr>
          </a:p>
        </p:txBody>
      </p:sp>
      <p:sp>
        <p:nvSpPr>
          <p:cNvPr id="4" name="矩形 3"/>
          <p:cNvSpPr/>
          <p:nvPr/>
        </p:nvSpPr>
        <p:spPr>
          <a:xfrm>
            <a:off x="530613" y="46315"/>
            <a:ext cx="3416320"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授课方式与考核形式</a:t>
            </a:r>
            <a:endParaRPr lang="zh-CN" altLang="en-US"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891" y="3429000"/>
            <a:ext cx="2337458" cy="276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1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1700808"/>
            <a:ext cx="6768752" cy="4824536"/>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305949" y="371703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9" name="圆角矩形 7">
            <a:extLst>
              <a:ext uri="{FF2B5EF4-FFF2-40B4-BE49-F238E27FC236}">
                <a16:creationId xmlns="" xmlns:a16="http://schemas.microsoft.com/office/drawing/2014/main" id="{BA495F18-BD7F-44C2-9131-64A7C7B32092}"/>
              </a:ext>
            </a:extLst>
          </p:cNvPr>
          <p:cNvSpPr/>
          <p:nvPr/>
        </p:nvSpPr>
        <p:spPr>
          <a:xfrm>
            <a:off x="2997275" y="1772816"/>
            <a:ext cx="3537585" cy="585966"/>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无风险</a:t>
            </a:r>
            <a:r>
              <a:rPr kumimoji="1" lang="zh-CN" altLang="en-US" sz="2400" b="1" dirty="0">
                <a:latin typeface="Times New Roman" panose="02020503050405090304" pitchFamily="18" charset="0"/>
              </a:rPr>
              <a:t>资产配置策略</a:t>
            </a:r>
            <a:endParaRPr kumimoji="1" lang="zh-CN" altLang="en-US" sz="2400" b="1" dirty="0"/>
          </a:p>
        </p:txBody>
      </p:sp>
      <p:sp>
        <p:nvSpPr>
          <p:cNvPr id="11" name="圆角矩形 9">
            <a:extLst>
              <a:ext uri="{FF2B5EF4-FFF2-40B4-BE49-F238E27FC236}">
                <a16:creationId xmlns="" xmlns:a16="http://schemas.microsoft.com/office/drawing/2014/main" id="{DE431227-83F7-45C4-A0CB-DD04072949FC}"/>
              </a:ext>
            </a:extLst>
          </p:cNvPr>
          <p:cNvSpPr/>
          <p:nvPr/>
        </p:nvSpPr>
        <p:spPr>
          <a:xfrm>
            <a:off x="2981486" y="2681546"/>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3008434" y="4113076"/>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本</a:t>
            </a:r>
            <a:r>
              <a:rPr lang="zh-CN" altLang="en-US" sz="2600" b="1" dirty="0">
                <a:latin typeface="微软雅黑" pitchFamily="34" charset="-122"/>
                <a:ea typeface="微软雅黑" pitchFamily="34" charset="-122"/>
              </a:rPr>
              <a:t>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1917155" y="85488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3453168" y="1412777"/>
            <a:ext cx="432048" cy="288032"/>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15" idx="3"/>
          </p:cNvCxnSpPr>
          <p:nvPr/>
        </p:nvCxnSpPr>
        <p:spPr>
          <a:xfrm flipV="1">
            <a:off x="5466170" y="1133830"/>
            <a:ext cx="1847310" cy="1"/>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317755" y="8367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a:t>
            </a:r>
            <a:r>
              <a:rPr kumimoji="1" lang="zh-CN" altLang="en-US" sz="1900" b="1" dirty="0">
                <a:solidFill>
                  <a:schemeClr val="dk1"/>
                </a:solidFill>
              </a:rPr>
              <a:t>二</a:t>
            </a:r>
            <a:r>
              <a:rPr kumimoji="1" lang="zh-CN" altLang="en-US" sz="1900" b="1" dirty="0" smtClean="0">
                <a:solidFill>
                  <a:schemeClr val="dk1"/>
                </a:solidFill>
              </a:rPr>
              <a:t>章 风险</a:t>
            </a:r>
            <a:r>
              <a:rPr kumimoji="1" lang="zh-CN" altLang="en-US" sz="1900" b="1" dirty="0">
                <a:solidFill>
                  <a:schemeClr val="dk1"/>
                </a:solidFill>
              </a:rPr>
              <a:t>管理之市场风险度量</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a:t>
            </a:r>
            <a:r>
              <a:rPr kumimoji="1" lang="zh-CN" altLang="en-US" sz="1900" b="1" dirty="0">
                <a:solidFill>
                  <a:schemeClr val="dk1"/>
                </a:solidFill>
              </a:rPr>
              <a:t>三</a:t>
            </a:r>
            <a:r>
              <a:rPr kumimoji="1" lang="zh-CN" altLang="en-US" sz="1900" b="1" dirty="0" smtClean="0">
                <a:solidFill>
                  <a:schemeClr val="dk1"/>
                </a:solidFill>
              </a:rPr>
              <a:t>章 </a:t>
            </a:r>
            <a:r>
              <a:rPr kumimoji="1" lang="zh-CN" altLang="en-US" sz="1900" b="1" dirty="0">
                <a:solidFill>
                  <a:schemeClr val="dk1"/>
                </a:solidFill>
              </a:rPr>
              <a:t>债券投资的风险管理</a:t>
            </a:r>
          </a:p>
        </p:txBody>
      </p:sp>
      <p:sp>
        <p:nvSpPr>
          <p:cNvPr id="27" name="矩形 26"/>
          <p:cNvSpPr/>
          <p:nvPr/>
        </p:nvSpPr>
        <p:spPr>
          <a:xfrm>
            <a:off x="7317755" y="22768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第四章 证券投资组合理论与策略</a:t>
            </a:r>
          </a:p>
        </p:txBody>
      </p:sp>
      <p:sp>
        <p:nvSpPr>
          <p:cNvPr id="28" name="矩形 27"/>
          <p:cNvSpPr/>
          <p:nvPr/>
        </p:nvSpPr>
        <p:spPr>
          <a:xfrm>
            <a:off x="7316963" y="299695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第五章 证券投资组合理论的扩展与应用</a:t>
            </a:r>
          </a:p>
        </p:txBody>
      </p:sp>
      <p:sp>
        <p:nvSpPr>
          <p:cNvPr id="29" name="矩形 28"/>
          <p:cNvSpPr/>
          <p:nvPr/>
        </p:nvSpPr>
        <p:spPr>
          <a:xfrm>
            <a:off x="7317755" y="371703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第六</a:t>
            </a:r>
            <a:r>
              <a:rPr kumimoji="1" lang="zh-CN" altLang="en-US" sz="1900" b="1" dirty="0">
                <a:solidFill>
                  <a:schemeClr val="dk1"/>
                </a:solidFill>
              </a:rPr>
              <a:t>章 期货套期保值理论与应用</a:t>
            </a:r>
          </a:p>
        </p:txBody>
      </p:sp>
      <p:sp>
        <p:nvSpPr>
          <p:cNvPr id="30" name="矩形 29"/>
          <p:cNvSpPr/>
          <p:nvPr/>
        </p:nvSpPr>
        <p:spPr>
          <a:xfrm>
            <a:off x="7316963" y="44371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第七</a:t>
            </a:r>
            <a:r>
              <a:rPr kumimoji="1" lang="zh-CN" altLang="en-US" sz="1900" b="1" dirty="0">
                <a:solidFill>
                  <a:schemeClr val="dk1"/>
                </a:solidFill>
              </a:rPr>
              <a:t>章 期货风险对冲理论与应用</a:t>
            </a:r>
          </a:p>
        </p:txBody>
      </p:sp>
      <p:sp>
        <p:nvSpPr>
          <p:cNvPr id="31" name="矩形 30"/>
          <p:cNvSpPr/>
          <p:nvPr/>
        </p:nvSpPr>
        <p:spPr>
          <a:xfrm>
            <a:off x="7317755" y="51571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50" b="1" dirty="0">
                <a:solidFill>
                  <a:schemeClr val="dk1"/>
                </a:solidFill>
              </a:rPr>
              <a:t>第八章 期权希腊字母风险对冲理论与应用</a:t>
            </a:r>
          </a:p>
        </p:txBody>
      </p:sp>
      <p:cxnSp>
        <p:nvCxnSpPr>
          <p:cNvPr id="33" name="直接箭头连接符 32"/>
          <p:cNvCxnSpPr/>
          <p:nvPr/>
        </p:nvCxnSpPr>
        <p:spPr>
          <a:xfrm>
            <a:off x="6534860" y="1916832"/>
            <a:ext cx="793500" cy="0"/>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3" name="左大括号 42"/>
          <p:cNvSpPr/>
          <p:nvPr/>
        </p:nvSpPr>
        <p:spPr>
          <a:xfrm>
            <a:off x="6506371" y="2610745"/>
            <a:ext cx="807109"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nvSpPr>
        <p:spPr>
          <a:xfrm>
            <a:off x="6572329" y="4060777"/>
            <a:ext cx="756031"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椭圆形标注 48"/>
          <p:cNvSpPr/>
          <p:nvPr/>
        </p:nvSpPr>
        <p:spPr>
          <a:xfrm>
            <a:off x="7605787" y="116632"/>
            <a:ext cx="2182616" cy="492443"/>
          </a:xfrm>
          <a:prstGeom prst="wedgeEllipseCallout">
            <a:avLst>
              <a:gd name="adj1" fmla="val -28322"/>
              <a:gd name="adj2" fmla="val 83567"/>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smtClean="0">
                <a:solidFill>
                  <a:schemeClr val="tx1"/>
                </a:solidFill>
                <a:latin typeface="微软雅黑" pitchFamily="34" charset="-122"/>
                <a:ea typeface="微软雅黑" pitchFamily="34" charset="-122"/>
              </a:rPr>
              <a:t>资产定价</a:t>
            </a:r>
            <a:endParaRPr lang="zh-CN" altLang="en-US" sz="2600" b="1" dirty="0">
              <a:solidFill>
                <a:schemeClr val="tx1"/>
              </a:solidFill>
              <a:latin typeface="微软雅黑" pitchFamily="34" charset="-122"/>
              <a:ea typeface="微软雅黑" pitchFamily="34" charset="-122"/>
            </a:endParaRPr>
          </a:p>
        </p:txBody>
      </p:sp>
      <p:sp>
        <p:nvSpPr>
          <p:cNvPr id="25" name="矩形 24"/>
          <p:cNvSpPr/>
          <p:nvPr/>
        </p:nvSpPr>
        <p:spPr>
          <a:xfrm>
            <a:off x="7173739" y="764704"/>
            <a:ext cx="4896544" cy="5760639"/>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28360" y="58772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第九章 期权风险对冲套利理论</a:t>
            </a:r>
            <a:r>
              <a:rPr kumimoji="1" lang="zh-CN" altLang="en-US" sz="1900" b="1" dirty="0" smtClean="0">
                <a:solidFill>
                  <a:schemeClr val="dk1"/>
                </a:solidFill>
              </a:rPr>
              <a:t>与应用</a:t>
            </a:r>
            <a:endParaRPr kumimoji="1" lang="zh-CN" altLang="en-US" sz="1900" b="1" dirty="0">
              <a:solidFill>
                <a:schemeClr val="dk1"/>
              </a:solidFill>
            </a:endParaRPr>
          </a:p>
        </p:txBody>
      </p:sp>
      <p:sp>
        <p:nvSpPr>
          <p:cNvPr id="34" name="左大括号 33"/>
          <p:cNvSpPr/>
          <p:nvPr/>
        </p:nvSpPr>
        <p:spPr>
          <a:xfrm>
            <a:off x="6560932" y="5503331"/>
            <a:ext cx="767428"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椭圆形标注 34"/>
          <p:cNvSpPr/>
          <p:nvPr/>
        </p:nvSpPr>
        <p:spPr>
          <a:xfrm>
            <a:off x="44947" y="5206570"/>
            <a:ext cx="2808312" cy="1402180"/>
          </a:xfrm>
          <a:prstGeom prst="wedgeEllipseCallout">
            <a:avLst>
              <a:gd name="adj1" fmla="val 216865"/>
              <a:gd name="adj2" fmla="val 42991"/>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smtClean="0">
                <a:solidFill>
                  <a:schemeClr val="tx1"/>
                </a:solidFill>
                <a:latin typeface="微软雅黑" pitchFamily="34" charset="-122"/>
                <a:ea typeface="微软雅黑" pitchFamily="34" charset="-122"/>
              </a:rPr>
              <a:t>信用风险</a:t>
            </a:r>
            <a:endParaRPr lang="en-US" altLang="zh-CN" sz="2600" b="1" dirty="0" smtClean="0">
              <a:solidFill>
                <a:schemeClr val="tx1"/>
              </a:solidFill>
              <a:latin typeface="微软雅黑" pitchFamily="34" charset="-122"/>
              <a:ea typeface="微软雅黑" pitchFamily="34" charset="-122"/>
            </a:endParaRPr>
          </a:p>
          <a:p>
            <a:pPr algn="ctr"/>
            <a:r>
              <a:rPr lang="zh-CN" altLang="en-US" sz="2600" b="1" dirty="0">
                <a:solidFill>
                  <a:schemeClr val="tx1"/>
                </a:solidFill>
                <a:latin typeface="微软雅黑" pitchFamily="34" charset="-122"/>
                <a:ea typeface="微软雅黑" pitchFamily="34" charset="-122"/>
              </a:rPr>
              <a:t>操作</a:t>
            </a:r>
            <a:r>
              <a:rPr lang="zh-CN" altLang="en-US" sz="2600" b="1" dirty="0" smtClean="0">
                <a:solidFill>
                  <a:schemeClr val="tx1"/>
                </a:solidFill>
                <a:latin typeface="微软雅黑" pitchFamily="34" charset="-122"/>
                <a:ea typeface="微软雅黑" pitchFamily="34" charset="-122"/>
              </a:rPr>
              <a:t>风险</a:t>
            </a:r>
            <a:endParaRPr lang="en-US" altLang="zh-CN" sz="2600" b="1" dirty="0" smtClean="0">
              <a:solidFill>
                <a:schemeClr val="tx1"/>
              </a:solidFill>
              <a:latin typeface="微软雅黑" pitchFamily="34" charset="-122"/>
              <a:ea typeface="微软雅黑" pitchFamily="34" charset="-122"/>
            </a:endParaRPr>
          </a:p>
          <a:p>
            <a:pPr algn="ctr"/>
            <a:r>
              <a:rPr lang="zh-CN" altLang="en-US" sz="2600" b="1" dirty="0" smtClean="0">
                <a:solidFill>
                  <a:schemeClr val="tx1"/>
                </a:solidFill>
                <a:latin typeface="微软雅黑" pitchFamily="34" charset="-122"/>
                <a:ea typeface="微软雅黑" pitchFamily="34" charset="-122"/>
              </a:rPr>
              <a:t>流动性风险</a:t>
            </a:r>
            <a:endParaRPr lang="zh-CN" altLang="en-US" sz="2600" b="1" dirty="0">
              <a:solidFill>
                <a:schemeClr val="tx1"/>
              </a:solidFill>
              <a:latin typeface="微软雅黑" pitchFamily="34" charset="-122"/>
              <a:ea typeface="微软雅黑" pitchFamily="34" charset="-122"/>
            </a:endParaRPr>
          </a:p>
        </p:txBody>
      </p:sp>
      <p:sp>
        <p:nvSpPr>
          <p:cNvPr id="13" name="圆角矩形 7">
            <a:extLst>
              <a:ext uri="{FF2B5EF4-FFF2-40B4-BE49-F238E27FC236}">
                <a16:creationId xmlns="" xmlns:a16="http://schemas.microsoft.com/office/drawing/2014/main" id="{FD9A9F63-6DD3-48BA-823D-1359849694A6}"/>
              </a:ext>
            </a:extLst>
          </p:cNvPr>
          <p:cNvSpPr/>
          <p:nvPr/>
        </p:nvSpPr>
        <p:spPr>
          <a:xfrm>
            <a:off x="3008433" y="5597207"/>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2438908" y="2102468"/>
            <a:ext cx="542578" cy="3805192"/>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Tree>
    <p:extLst>
      <p:ext uri="{BB962C8B-B14F-4D97-AF65-F5344CB8AC3E}">
        <p14:creationId xmlns:p14="http://schemas.microsoft.com/office/powerpoint/2010/main" val="1107064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74"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95650" y="451107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风险管理的基本流程</a:t>
            </a:r>
          </a:p>
        </p:txBody>
      </p:sp>
      <p:sp>
        <p:nvSpPr>
          <p:cNvPr id="29" name="椭圆 28"/>
          <p:cNvSpPr/>
          <p:nvPr/>
        </p:nvSpPr>
        <p:spPr>
          <a:xfrm>
            <a:off x="4268688" y="458251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95649" y="642641"/>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97238" y="1626096"/>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97238" y="3501008"/>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988" y="3604196"/>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73233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1711821"/>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097238" y="2610297"/>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量化投资界定与未来</a:t>
            </a:r>
            <a:endParaRPr lang="zh-CN" altLang="en-US" sz="2600" b="1" dirty="0">
              <a:solidFill>
                <a:schemeClr val="tx1"/>
              </a:solidFill>
              <a:latin typeface="微软雅黑" pitchFamily="34" charset="-122"/>
              <a:ea typeface="微软雅黑" pitchFamily="34" charset="-122"/>
            </a:endParaRPr>
          </a:p>
        </p:txBody>
      </p:sp>
      <p:sp>
        <p:nvSpPr>
          <p:cNvPr id="15" name="椭圆 14"/>
          <p:cNvSpPr/>
          <p:nvPr/>
        </p:nvSpPr>
        <p:spPr>
          <a:xfrm>
            <a:off x="4235350" y="2696022"/>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17" name="圆角矩形 16"/>
          <p:cNvSpPr/>
          <p:nvPr/>
        </p:nvSpPr>
        <p:spPr>
          <a:xfrm>
            <a:off x="4097238" y="5447183"/>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本课程授课体系</a:t>
            </a:r>
            <a:endParaRPr lang="zh-CN" altLang="en-US" sz="2600" b="1" dirty="0">
              <a:solidFill>
                <a:schemeClr val="tx1"/>
              </a:solidFill>
              <a:latin typeface="微软雅黑" pitchFamily="34" charset="-122"/>
              <a:ea typeface="微软雅黑" pitchFamily="34" charset="-122"/>
            </a:endParaRPr>
          </a:p>
        </p:txBody>
      </p:sp>
      <p:sp>
        <p:nvSpPr>
          <p:cNvPr id="18" name="椭圆 17"/>
          <p:cNvSpPr/>
          <p:nvPr/>
        </p:nvSpPr>
        <p:spPr>
          <a:xfrm>
            <a:off x="4270276" y="5518621"/>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29770</TotalTime>
  <Words>5665</Words>
  <Application>Microsoft Office PowerPoint</Application>
  <PresentationFormat>自定义</PresentationFormat>
  <Paragraphs>323</Paragraphs>
  <Slides>51</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金融风险管理的基本流程</vt:lpstr>
      <vt:lpstr>第五节 金融风险管理的基本流程</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1513</cp:revision>
  <dcterms:created xsi:type="dcterms:W3CDTF">2014-05-22T15:27:15Z</dcterms:created>
  <dcterms:modified xsi:type="dcterms:W3CDTF">2024-09-17T14:32:01Z</dcterms:modified>
</cp:coreProperties>
</file>