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84" r:id="rId3"/>
    <p:sldId id="495" r:id="rId4"/>
    <p:sldId id="494" r:id="rId5"/>
    <p:sldId id="334" r:id="rId6"/>
    <p:sldId id="338" r:id="rId7"/>
    <p:sldId id="554" r:id="rId8"/>
    <p:sldId id="555" r:id="rId9"/>
    <p:sldId id="557" r:id="rId10"/>
    <p:sldId id="558" r:id="rId11"/>
    <p:sldId id="559" r:id="rId12"/>
    <p:sldId id="553" r:id="rId13"/>
    <p:sldId id="486" r:id="rId14"/>
    <p:sldId id="487" r:id="rId15"/>
    <p:sldId id="488" r:id="rId16"/>
    <p:sldId id="489" r:id="rId17"/>
    <p:sldId id="507" r:id="rId18"/>
    <p:sldId id="508" r:id="rId19"/>
    <p:sldId id="509" r:id="rId20"/>
    <p:sldId id="510" r:id="rId21"/>
    <p:sldId id="511" r:id="rId22"/>
    <p:sldId id="512" r:id="rId23"/>
    <p:sldId id="513" r:id="rId24"/>
    <p:sldId id="514" r:id="rId25"/>
    <p:sldId id="515" r:id="rId26"/>
    <p:sldId id="435" r:id="rId27"/>
    <p:sldId id="491" r:id="rId28"/>
    <p:sldId id="454" r:id="rId29"/>
    <p:sldId id="455" r:id="rId30"/>
    <p:sldId id="458" r:id="rId31"/>
    <p:sldId id="538" r:id="rId32"/>
    <p:sldId id="539" r:id="rId33"/>
    <p:sldId id="556" r:id="rId34"/>
    <p:sldId id="434" r:id="rId3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1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16</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17</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18</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19</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20</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7</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28</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29</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8</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13</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14</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15</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2024/9/17</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2024/9/17</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2024/9/17</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2024/9/17</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2024/9/17</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2024/9/17</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2024/9/17</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henchuanglian.cn/"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xhsz.news.cn/curriculum/detail/165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 xmlns:a16="http://schemas.microsoft.com/office/drawing/2014/main"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信用违约互换）价值暴跌，不仅银行出现坏账，而且，许多大众</a:t>
            </a:r>
            <a:r>
              <a:rPr lang="zh-CN" altLang="zh-CN" sz="1900" dirty="0" smtClean="0">
                <a:latin typeface="楷体" pitchFamily="49" charset="-122"/>
                <a:ea typeface="楷体" pitchFamily="49" charset="-122"/>
              </a:rPr>
              <a:t>银行</a:t>
            </a:r>
            <a:r>
              <a:rPr lang="zh-CN" altLang="en-US" sz="1900" dirty="0" smtClean="0">
                <a:latin typeface="楷体" pitchFamily="49" charset="-122"/>
                <a:ea typeface="楷体" pitchFamily="49" charset="-122"/>
              </a:rPr>
              <a:t>持有</a:t>
            </a:r>
            <a:r>
              <a:rPr lang="zh-CN" altLang="zh-CN" sz="1900" dirty="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188963" y="908720"/>
            <a:ext cx="8280920" cy="26642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Font typeface="Wingdings" pitchFamily="2" charset="2"/>
              <a:buChar char="Ø"/>
            </a:pPr>
            <a:r>
              <a:rPr lang="zh-CN" altLang="zh-CN" sz="2800" dirty="0"/>
              <a:t>陈创练，《</a:t>
            </a:r>
            <a:r>
              <a:rPr lang="zh-CN" altLang="en-US" sz="2800" dirty="0"/>
              <a:t>金融风险管理</a:t>
            </a:r>
            <a:r>
              <a:rPr lang="zh-CN" altLang="zh-CN" sz="2800" dirty="0"/>
              <a:t>》</a:t>
            </a:r>
            <a:r>
              <a:rPr lang="zh-CN" altLang="zh-CN" sz="2800" dirty="0" smtClean="0"/>
              <a:t>，</a:t>
            </a:r>
            <a:endParaRPr lang="en-US" altLang="zh-CN" sz="2800" dirty="0" smtClean="0"/>
          </a:p>
          <a:p>
            <a:pPr marL="0" indent="0">
              <a:spcBef>
                <a:spcPts val="600"/>
              </a:spcBef>
              <a:buNone/>
            </a:pPr>
            <a:r>
              <a:rPr lang="zh-CN" altLang="en-US" sz="2800" dirty="0" smtClean="0"/>
              <a:t>中国人民</a:t>
            </a:r>
            <a:r>
              <a:rPr lang="zh-CN" altLang="zh-CN" sz="2800" dirty="0"/>
              <a:t>大学出版社，</a:t>
            </a:r>
            <a:r>
              <a:rPr lang="en-US" altLang="zh-CN" sz="2800" dirty="0" smtClean="0"/>
              <a:t>2024</a:t>
            </a:r>
            <a:r>
              <a:rPr lang="zh-CN" altLang="en-US" sz="2800" dirty="0" smtClean="0"/>
              <a:t>年</a:t>
            </a:r>
            <a:r>
              <a:rPr lang="zh-CN" altLang="zh-CN" sz="2800" dirty="0" smtClean="0"/>
              <a:t>。</a:t>
            </a:r>
            <a:endParaRPr lang="en-US" altLang="zh-CN" sz="2800" dirty="0"/>
          </a:p>
          <a:p>
            <a:pPr>
              <a:spcBef>
                <a:spcPts val="3600"/>
              </a:spcBef>
              <a:buFont typeface="Wingdings" pitchFamily="2" charset="2"/>
              <a:buChar char="Ø"/>
            </a:pPr>
            <a:r>
              <a:rPr lang="zh-CN" altLang="en-US" sz="2800" dirty="0" smtClean="0"/>
              <a:t>慕</a:t>
            </a:r>
            <a:r>
              <a:rPr lang="zh-CN" altLang="en-US" sz="2800" dirty="0"/>
              <a:t>课网站</a:t>
            </a:r>
            <a:r>
              <a:rPr lang="zh-CN" altLang="en-US" sz="2800" dirty="0" smtClean="0"/>
              <a:t>：</a:t>
            </a:r>
            <a:endParaRPr lang="en-US" altLang="zh-CN" sz="2800" dirty="0" smtClean="0"/>
          </a:p>
          <a:p>
            <a:pPr marL="0" indent="0">
              <a:spcBef>
                <a:spcPts val="1200"/>
              </a:spcBef>
              <a:buNone/>
            </a:pPr>
            <a:r>
              <a:rPr lang="en-US" altLang="zh-CN" sz="1700" dirty="0" smtClean="0">
                <a:hlinkClick r:id="rId2"/>
              </a:rPr>
              <a:t>https://www.icourse163.org/course/JNU-1470423185</a:t>
            </a:r>
            <a:endParaRPr lang="en-US" altLang="zh-CN" sz="1700" dirty="0" smtClean="0"/>
          </a:p>
          <a:p>
            <a:pPr>
              <a:spcBef>
                <a:spcPts val="3600"/>
              </a:spcBef>
              <a:buFont typeface="Wingdings" pitchFamily="2" charset="2"/>
              <a:buChar char="Ø"/>
            </a:pPr>
            <a:r>
              <a:rPr lang="zh-CN" altLang="en-US" sz="2800" dirty="0" smtClean="0"/>
              <a:t>资料</a:t>
            </a:r>
            <a:r>
              <a:rPr lang="zh-CN" altLang="en-US" sz="2800" dirty="0"/>
              <a:t>网站：</a:t>
            </a:r>
            <a:r>
              <a:rPr lang="en-US" altLang="zh-CN" sz="1700" dirty="0" smtClean="0">
                <a:hlinkClick r:id="rId3"/>
              </a:rPr>
              <a:t>www.chenchuanglian.cn</a:t>
            </a:r>
            <a:endParaRPr lang="en-US" altLang="zh-CN" sz="1700" dirty="0" smtClean="0"/>
          </a:p>
          <a:p>
            <a:pPr>
              <a:spcBef>
                <a:spcPts val="3600"/>
              </a:spcBef>
              <a:buFont typeface="Wingdings" pitchFamily="2" charset="2"/>
              <a:buChar char="Ø"/>
            </a:pPr>
            <a:r>
              <a:rPr lang="zh-CN" altLang="zh-CN" sz="2800" dirty="0"/>
              <a:t>新华网新华思政</a:t>
            </a:r>
            <a:r>
              <a:rPr lang="zh-CN" altLang="zh-CN" sz="2800" dirty="0" smtClean="0"/>
              <a:t>：</a:t>
            </a:r>
            <a:endParaRPr lang="en-US" altLang="zh-CN" sz="2800" dirty="0" smtClean="0"/>
          </a:p>
          <a:p>
            <a:pPr marL="0" indent="0">
              <a:spcBef>
                <a:spcPts val="1200"/>
              </a:spcBef>
              <a:buNone/>
            </a:pPr>
            <a:r>
              <a:rPr lang="en-US" altLang="zh-CN" sz="1700" dirty="0" smtClean="0">
                <a:hlinkClick r:id="rId4"/>
              </a:rPr>
              <a:t>https</a:t>
            </a:r>
            <a:r>
              <a:rPr lang="en-US" altLang="zh-CN" sz="1700" dirty="0">
                <a:hlinkClick r:id="rId4"/>
              </a:rPr>
              <a:t>://</a:t>
            </a:r>
            <a:r>
              <a:rPr lang="en-US" altLang="zh-CN" sz="1700" dirty="0" smtClean="0">
                <a:hlinkClick r:id="rId4"/>
              </a:rPr>
              <a:t>xhsz.news.cn/curriculum/detail/1651</a:t>
            </a:r>
            <a:endParaRPr lang="en-US" altLang="zh-CN" sz="1700" dirty="0" smtClean="0"/>
          </a:p>
          <a:p>
            <a:pPr marL="0" indent="0">
              <a:spcBef>
                <a:spcPts val="3600"/>
              </a:spcBef>
              <a:buNone/>
            </a:pPr>
            <a:endParaRPr lang="en-US" altLang="zh-CN" sz="2800" dirty="0" smtClean="0"/>
          </a:p>
          <a:p>
            <a:pPr>
              <a:spcBef>
                <a:spcPts val="3600"/>
              </a:spcBef>
              <a:buFont typeface="Wingdings" pitchFamily="2" charset="2"/>
              <a:buChar char="Ø"/>
            </a:pPr>
            <a:endParaRPr lang="zh-CN" altLang="zh-CN" sz="2500" dirty="0" smtClean="0"/>
          </a:p>
        </p:txBody>
      </p:sp>
      <p:sp>
        <p:nvSpPr>
          <p:cNvPr id="9" name="矩形 8"/>
          <p:cNvSpPr/>
          <p:nvPr/>
        </p:nvSpPr>
        <p:spPr>
          <a:xfrm>
            <a:off x="530613" y="46315"/>
            <a:ext cx="902811"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a:t>
            </a:r>
            <a:endParaRPr lang="zh-CN" altLang="en-US" sz="28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3" y="1268760"/>
            <a:ext cx="6900043" cy="474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smtClean="0">
                <a:latin typeface="楷体" pitchFamily="49" charset="-122"/>
                <a:ea typeface="楷体" pitchFamily="49" charset="-122"/>
                <a:cs typeface="+mn-cs"/>
              </a:rPr>
              <a:t>1.8</a:t>
            </a:r>
            <a:r>
              <a:rPr lang="zh-CN" altLang="zh-CN" sz="2400" smtClean="0">
                <a:latin typeface="楷体" pitchFamily="49" charset="-122"/>
                <a:ea typeface="楷体" pitchFamily="49" charset="-122"/>
                <a:cs typeface="+mn-cs"/>
              </a:rPr>
              <a:t>亿</a:t>
            </a:r>
            <a:r>
              <a:rPr lang="zh-CN" altLang="zh-CN" sz="2400" dirty="0">
                <a:latin typeface="楷体" pitchFamily="49" charset="-122"/>
                <a:ea typeface="楷体" pitchFamily="49" charset="-122"/>
                <a:cs typeface="+mn-cs"/>
              </a:rPr>
              <a:t>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三、金融风险管理理论基础：资产配置视角</a:t>
            </a: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 xmlns:a16="http://schemas.microsoft.com/office/drawing/2014/main"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 xmlns:a16="http://schemas.microsoft.com/office/drawing/2014/main"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 xmlns:a16="http://schemas.microsoft.com/office/drawing/2014/main"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 xmlns:a16="http://schemas.microsoft.com/office/drawing/2014/main"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
        <p:nvSpPr>
          <p:cNvPr id="15" name="圆角矩形 7">
            <a:extLst>
              <a:ext uri="{FF2B5EF4-FFF2-40B4-BE49-F238E27FC236}">
                <a16:creationId xmlns="" xmlns:a16="http://schemas.microsoft.com/office/drawing/2014/main"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 xmlns:a16="http://schemas.microsoft.com/office/drawing/2014/main"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 xmlns:a16="http://schemas.microsoft.com/office/drawing/2014/main"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 xmlns:a16="http://schemas.microsoft.com/office/drawing/2014/main"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 xmlns:a16="http://schemas.microsoft.com/office/drawing/2014/main"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 xmlns:a16="http://schemas.microsoft.com/office/drawing/2014/main"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7" name="矩形 16">
            <a:extLst>
              <a:ext uri="{FF2B5EF4-FFF2-40B4-BE49-F238E27FC236}">
                <a16:creationId xmlns="" xmlns:a16="http://schemas.microsoft.com/office/drawing/2014/main"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四、金融风险管理的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基本流程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98550"/>
      </p:ext>
    </p:extLst>
  </p:cSld>
  <p:clrMapOvr>
    <a:masterClrMapping/>
  </p:clrMapOvr>
  <p:transition spd="slow" advClick="0" advTm="334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第四节 金融风险管理的基本流程</a:t>
            </a:r>
            <a:endParaRPr lang="zh-CN" altLang="en-US" sz="2800" b="1" dirty="0">
              <a:latin typeface="微软雅黑" pitchFamily="34" charset="-122"/>
              <a:ea typeface="微软雅黑" pitchFamily="34" charset="-122"/>
              <a:cs typeface="+mn-cs"/>
            </a:endParaRPr>
          </a:p>
        </p:txBody>
      </p:sp>
      <p:sp>
        <p:nvSpPr>
          <p:cNvPr id="3" name="内容占位符 2"/>
          <p:cNvSpPr>
            <a:spLocks noGrp="1"/>
          </p:cNvSpPr>
          <p:nvPr>
            <p:ph sz="quarter" idx="1"/>
          </p:nvPr>
        </p:nvSpPr>
        <p:spPr>
          <a:xfrm>
            <a:off x="44948" y="980728"/>
            <a:ext cx="12142290" cy="5061176"/>
          </a:xfrm>
        </p:spPr>
        <p:txBody>
          <a:bodyPr>
            <a:normAutofit/>
          </a:bodyPr>
          <a:lstStyle/>
          <a:p>
            <a:pPr algn="just">
              <a:lnSpc>
                <a:spcPct val="150000"/>
              </a:lnSpc>
            </a:pPr>
            <a:r>
              <a:rPr lang="zh-CN" altLang="zh-CN" sz="2400" dirty="0">
                <a:latin typeface="华文宋体" pitchFamily="2" charset="-122"/>
                <a:ea typeface="华文宋体" pitchFamily="2" charset="-122"/>
              </a:rPr>
              <a:t>金融风险</a:t>
            </a:r>
            <a:r>
              <a:rPr lang="zh-CN" altLang="zh-CN" sz="2400" dirty="0" smtClean="0">
                <a:latin typeface="华文宋体" pitchFamily="2" charset="-122"/>
                <a:ea typeface="华文宋体" pitchFamily="2" charset="-122"/>
              </a:rPr>
              <a:t>管理基本</a:t>
            </a:r>
            <a:r>
              <a:rPr lang="zh-CN" altLang="zh-CN" sz="2400" dirty="0">
                <a:latin typeface="华文宋体" pitchFamily="2" charset="-122"/>
                <a:ea typeface="华文宋体" pitchFamily="2" charset="-122"/>
              </a:rPr>
              <a:t>流程包括第一步风险识别、第二步风险评估、第三步风险控制、第四步风险监测，这些步骤有助于帮助个人或者金融机构有效管理风险，减少潜在损失。</a:t>
            </a:r>
            <a:endParaRPr lang="zh-CN" altLang="en-US" sz="2400" dirty="0">
              <a:latin typeface="华文宋体" pitchFamily="2" charset="-122"/>
              <a:ea typeface="华文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2276872"/>
            <a:ext cx="9991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7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620688"/>
            <a:ext cx="11737304" cy="4873752"/>
          </a:xfrm>
        </p:spPr>
        <p:txBody>
          <a:bodyPr/>
          <a:lstStyle/>
          <a:p>
            <a:r>
              <a:rPr lang="zh-CN" altLang="zh-CN" b="1" dirty="0">
                <a:latin typeface="华文宋体" pitchFamily="2" charset="-122"/>
                <a:ea typeface="华文宋体" pitchFamily="2" charset="-122"/>
              </a:rPr>
              <a:t>一、风险识别</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识别是金融风险管理的第一步，是指在风险事件爆发前，运用各种方法系统地、持续地对面临的各种风险进行识别以及对风险事件爆发的潜在原因进行详细分析。</a:t>
            </a:r>
          </a:p>
          <a:p>
            <a:r>
              <a:rPr lang="zh-CN" altLang="zh-CN" b="1" dirty="0">
                <a:latin typeface="华文宋体" pitchFamily="2" charset="-122"/>
                <a:ea typeface="华文宋体" pitchFamily="2" charset="-122"/>
              </a:rPr>
              <a:t>二、风险</a:t>
            </a:r>
            <a:r>
              <a:rPr lang="zh-CN" altLang="zh-CN" b="1" dirty="0" smtClean="0">
                <a:latin typeface="华文宋体" pitchFamily="2" charset="-122"/>
                <a:ea typeface="华文宋体" pitchFamily="2" charset="-122"/>
              </a:rPr>
              <a:t>评估</a:t>
            </a:r>
            <a:endParaRPr lang="en-US"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评估是指在风险事件爆发之前或者之后，但还未完全结束，该事件给个人或者金融机构的财产造成的影响或者损失的可能性进行量化评估的具体工作，其测度的是一旦风险事件爆发时给损失可能性的规模大小，这些定量或者定性分析可以为投资者做出相应的应对策略提供依据</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r>
              <a:rPr lang="zh-CN" altLang="zh-CN" b="1" dirty="0" smtClean="0">
                <a:latin typeface="华文宋体" pitchFamily="2" charset="-122"/>
                <a:ea typeface="华文宋体" pitchFamily="2" charset="-122"/>
              </a:rPr>
              <a:t>三</a:t>
            </a:r>
            <a:r>
              <a:rPr lang="zh-CN" altLang="zh-CN" b="1" dirty="0">
                <a:latin typeface="华文宋体" pitchFamily="2" charset="-122"/>
                <a:ea typeface="华文宋体" pitchFamily="2" charset="-122"/>
              </a:rPr>
              <a:t>、风险控制</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控制是指风险管理者采取各种措施或者方法来消除或者减少风险事件爆发的各种可能性，或是降低风险事件爆发时所造成的损失程度，可以说风险控制的减少或消除金融风险的关键步骤。</a:t>
            </a:r>
          </a:p>
          <a:p>
            <a:r>
              <a:rPr lang="zh-CN" altLang="zh-CN" b="1" dirty="0">
                <a:latin typeface="华文宋体" pitchFamily="2" charset="-122"/>
                <a:ea typeface="华文宋体" pitchFamily="2" charset="-122"/>
              </a:rPr>
              <a:t>四、风险监控</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监控是指决策行为主体对风险的发展情况及其变化进行全程监测，并根据监测情况调整有关的应对策略</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事实上</a:t>
            </a:r>
            <a:r>
              <a:rPr lang="zh-CN" altLang="zh-CN" sz="2000" dirty="0">
                <a:latin typeface="华文宋体" pitchFamily="2" charset="-122"/>
                <a:ea typeface="华文宋体" pitchFamily="2" charset="-122"/>
              </a:rPr>
              <a:t>，金融风险管理的基本流程是一个连续的循环过程。通过不断的风险识别、风险评估、风险控制和风险监测，个人或者金融机构可以更好地管理风险，确保经营能够可持续发展。</a:t>
            </a:r>
            <a:endParaRPr lang="zh-CN" altLang="en-US" sz="2000" dirty="0">
              <a:latin typeface="华文宋体" pitchFamily="2" charset="-122"/>
              <a:ea typeface="华文宋体" pitchFamily="2" charset="-122"/>
            </a:endParaRPr>
          </a:p>
        </p:txBody>
      </p:sp>
      <p:sp>
        <p:nvSpPr>
          <p:cNvPr id="4"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第四节 金融风险管理的基本流程</a:t>
            </a:r>
            <a:endParaRPr lang="zh-CN" altLang="en-US" sz="2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1280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34</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82"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86701" y="4798541"/>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风险管理的基本流程</a:t>
            </a:r>
          </a:p>
        </p:txBody>
      </p:sp>
      <p:sp>
        <p:nvSpPr>
          <p:cNvPr id="29" name="椭圆 28"/>
          <p:cNvSpPr/>
          <p:nvPr/>
        </p:nvSpPr>
        <p:spPr>
          <a:xfrm>
            <a:off x="4259739" y="4869979"/>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85112" y="858665"/>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86701" y="220880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96904" y="3501006"/>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654" y="360419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24813" y="94835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24813" y="229453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29774</TotalTime>
  <Words>4051</Words>
  <Application>Microsoft Office PowerPoint</Application>
  <PresentationFormat>自定义</PresentationFormat>
  <Paragraphs>222</Paragraphs>
  <Slides>34</Slides>
  <Notes>22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金融风险管理的基本流程</vt:lpstr>
      <vt:lpstr>第四节 金融风险管理的基本流程</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1519</cp:revision>
  <dcterms:created xsi:type="dcterms:W3CDTF">2014-05-22T15:27:15Z</dcterms:created>
  <dcterms:modified xsi:type="dcterms:W3CDTF">2024-09-17T15:01:05Z</dcterms:modified>
</cp:coreProperties>
</file>