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handoutMasterIdLst>
    <p:handoutMasterId r:id="rId82"/>
  </p:handoutMasterIdLst>
  <p:sldIdLst>
    <p:sldId id="735" r:id="rId2"/>
    <p:sldId id="737"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1" r:id="rId18"/>
    <p:sldId id="720"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437" r:id="rId32"/>
    <p:sldId id="418" r:id="rId33"/>
    <p:sldId id="419" r:id="rId34"/>
    <p:sldId id="641" r:id="rId35"/>
    <p:sldId id="642" r:id="rId36"/>
    <p:sldId id="643" r:id="rId37"/>
    <p:sldId id="644" r:id="rId38"/>
    <p:sldId id="646" r:id="rId39"/>
    <p:sldId id="647" r:id="rId40"/>
    <p:sldId id="648" r:id="rId41"/>
    <p:sldId id="635" r:id="rId42"/>
    <p:sldId id="649" r:id="rId43"/>
    <p:sldId id="650" r:id="rId44"/>
    <p:sldId id="651" r:id="rId45"/>
    <p:sldId id="652" r:id="rId46"/>
    <p:sldId id="653" r:id="rId47"/>
    <p:sldId id="654" r:id="rId48"/>
    <p:sldId id="661" r:id="rId49"/>
    <p:sldId id="662" r:id="rId50"/>
    <p:sldId id="663" r:id="rId51"/>
    <p:sldId id="664" r:id="rId52"/>
    <p:sldId id="665" r:id="rId53"/>
    <p:sldId id="666" r:id="rId54"/>
    <p:sldId id="672" r:id="rId55"/>
    <p:sldId id="679" r:id="rId56"/>
    <p:sldId id="680" r:id="rId57"/>
    <p:sldId id="681"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5" r:id="rId72"/>
    <p:sldId id="736" r:id="rId73"/>
    <p:sldId id="738" r:id="rId74"/>
    <p:sldId id="739" r:id="rId75"/>
    <p:sldId id="740" r:id="rId76"/>
    <p:sldId id="741" r:id="rId77"/>
    <p:sldId id="478" r:id="rId78"/>
    <p:sldId id="479" r:id="rId79"/>
    <p:sldId id="434" r:id="rId80"/>
  </p:sldIdLst>
  <p:sldSz cx="12187238" cy="6858000"/>
  <p:notesSz cx="6858000" cy="9144000"/>
  <p:custDataLst>
    <p:tags r:id="rId8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04" userDrawn="1">
          <p15:clr>
            <a:srgbClr val="A4A3A4"/>
          </p15:clr>
        </p15:guide>
        <p15:guide id="2" pos="3838" userDrawn="1">
          <p15:clr>
            <a:srgbClr val="A4A3A4"/>
          </p15:clr>
        </p15:guide>
      </p15:sldGuideLst>
    </p:ext>
    <p:ext uri="{2D200454-40CA-4A62-9FC3-DE9A4176ACB9}">
      <p15:notesGuideLst xmlns="" xmlns:p15="http://schemas.microsoft.com/office/powerpoint/2012/main">
        <p15:guide id="1" orient="horz" pos="293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135"/>
      </p:cViewPr>
      <p:guideLst>
        <p:guide orient="horz" pos="2204"/>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image" Target="../media/image90.emf"/><Relationship Id="rId3" Type="http://schemas.openxmlformats.org/officeDocument/2006/relationships/image" Target="../media/image80.emf"/><Relationship Id="rId7" Type="http://schemas.openxmlformats.org/officeDocument/2006/relationships/image" Target="../media/image84.emf"/><Relationship Id="rId12" Type="http://schemas.openxmlformats.org/officeDocument/2006/relationships/image" Target="../media/image89.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emf"/><Relationship Id="rId7" Type="http://schemas.openxmlformats.org/officeDocument/2006/relationships/image" Target="../media/image97.emf"/><Relationship Id="rId2" Type="http://schemas.openxmlformats.org/officeDocument/2006/relationships/image" Target="../media/image92.emf"/><Relationship Id="rId1" Type="http://schemas.openxmlformats.org/officeDocument/2006/relationships/image" Target="../media/image91.emf"/><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4.emf"/><Relationship Id="rId7" Type="http://schemas.openxmlformats.org/officeDocument/2006/relationships/image" Target="../media/image108.e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11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9.emf"/><Relationship Id="rId7" Type="http://schemas.openxmlformats.org/officeDocument/2006/relationships/image" Target="../media/image123.emf"/><Relationship Id="rId2" Type="http://schemas.openxmlformats.org/officeDocument/2006/relationships/image" Target="../media/image118.emf"/><Relationship Id="rId1" Type="http://schemas.openxmlformats.org/officeDocument/2006/relationships/image" Target="../media/image117.emf"/><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image" Target="../media/image136.emf"/><Relationship Id="rId18" Type="http://schemas.openxmlformats.org/officeDocument/2006/relationships/image" Target="../media/image141.emf"/><Relationship Id="rId3" Type="http://schemas.openxmlformats.org/officeDocument/2006/relationships/image" Target="../media/image126.emf"/><Relationship Id="rId7" Type="http://schemas.openxmlformats.org/officeDocument/2006/relationships/image" Target="../media/image130.emf"/><Relationship Id="rId12" Type="http://schemas.openxmlformats.org/officeDocument/2006/relationships/image" Target="../media/image135.emf"/><Relationship Id="rId17" Type="http://schemas.openxmlformats.org/officeDocument/2006/relationships/image" Target="../media/image140.emf"/><Relationship Id="rId2" Type="http://schemas.openxmlformats.org/officeDocument/2006/relationships/image" Target="../media/image125.emf"/><Relationship Id="rId16" Type="http://schemas.openxmlformats.org/officeDocument/2006/relationships/image" Target="../media/image139.emf"/><Relationship Id="rId1" Type="http://schemas.openxmlformats.org/officeDocument/2006/relationships/image" Target="../media/image124.emf"/><Relationship Id="rId6" Type="http://schemas.openxmlformats.org/officeDocument/2006/relationships/image" Target="../media/image129.emf"/><Relationship Id="rId11" Type="http://schemas.openxmlformats.org/officeDocument/2006/relationships/image" Target="../media/image134.emf"/><Relationship Id="rId5" Type="http://schemas.openxmlformats.org/officeDocument/2006/relationships/image" Target="../media/image128.emf"/><Relationship Id="rId15" Type="http://schemas.openxmlformats.org/officeDocument/2006/relationships/image" Target="../media/image138.emf"/><Relationship Id="rId10" Type="http://schemas.openxmlformats.org/officeDocument/2006/relationships/image" Target="../media/image133.emf"/><Relationship Id="rId4" Type="http://schemas.openxmlformats.org/officeDocument/2006/relationships/image" Target="../media/image127.emf"/><Relationship Id="rId9" Type="http://schemas.openxmlformats.org/officeDocument/2006/relationships/image" Target="../media/image132.emf"/><Relationship Id="rId14" Type="http://schemas.openxmlformats.org/officeDocument/2006/relationships/image" Target="../media/image13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image" Target="../media/image14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image" Target="../media/image168.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67.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11" Type="http://schemas.openxmlformats.org/officeDocument/2006/relationships/image" Target="../media/image166.wmf"/><Relationship Id="rId5" Type="http://schemas.openxmlformats.org/officeDocument/2006/relationships/image" Target="../media/image160.wmf"/><Relationship Id="rId10" Type="http://schemas.openxmlformats.org/officeDocument/2006/relationships/image" Target="../media/image165.wmf"/><Relationship Id="rId4" Type="http://schemas.openxmlformats.org/officeDocument/2006/relationships/image" Target="../media/image159.wmf"/><Relationship Id="rId9"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10" Type="http://schemas.openxmlformats.org/officeDocument/2006/relationships/image" Target="../media/image178.wmf"/><Relationship Id="rId4" Type="http://schemas.openxmlformats.org/officeDocument/2006/relationships/image" Target="../media/image172.wmf"/><Relationship Id="rId9" Type="http://schemas.openxmlformats.org/officeDocument/2006/relationships/image" Target="../media/image1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12" Type="http://schemas.openxmlformats.org/officeDocument/2006/relationships/image" Target="../media/image190.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11" Type="http://schemas.openxmlformats.org/officeDocument/2006/relationships/image" Target="../media/image189.wmf"/><Relationship Id="rId5" Type="http://schemas.openxmlformats.org/officeDocument/2006/relationships/image" Target="../media/image183.wmf"/><Relationship Id="rId10" Type="http://schemas.openxmlformats.org/officeDocument/2006/relationships/image" Target="../media/image188.wmf"/><Relationship Id="rId4" Type="http://schemas.openxmlformats.org/officeDocument/2006/relationships/image" Target="../media/image182.wmf"/><Relationship Id="rId9" Type="http://schemas.openxmlformats.org/officeDocument/2006/relationships/image" Target="../media/image18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89.wmf"/><Relationship Id="rId1" Type="http://schemas.openxmlformats.org/officeDocument/2006/relationships/image" Target="../media/image191.wmf"/><Relationship Id="rId4" Type="http://schemas.openxmlformats.org/officeDocument/2006/relationships/image" Target="../media/image19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200.wmf"/><Relationship Id="rId12" Type="http://schemas.openxmlformats.org/officeDocument/2006/relationships/image" Target="../media/image205.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11" Type="http://schemas.openxmlformats.org/officeDocument/2006/relationships/image" Target="../media/image204.wmf"/><Relationship Id="rId5" Type="http://schemas.openxmlformats.org/officeDocument/2006/relationships/image" Target="../media/image198.wmf"/><Relationship Id="rId10" Type="http://schemas.openxmlformats.org/officeDocument/2006/relationships/image" Target="../media/image203.wmf"/><Relationship Id="rId4" Type="http://schemas.openxmlformats.org/officeDocument/2006/relationships/image" Target="../media/image197.wmf"/><Relationship Id="rId9" Type="http://schemas.openxmlformats.org/officeDocument/2006/relationships/image" Target="../media/image20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4" Type="http://schemas.openxmlformats.org/officeDocument/2006/relationships/image" Target="../media/image20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10" Type="http://schemas.openxmlformats.org/officeDocument/2006/relationships/image" Target="../media/image225.wmf"/><Relationship Id="rId4" Type="http://schemas.openxmlformats.org/officeDocument/2006/relationships/image" Target="../media/image219.wmf"/><Relationship Id="rId9" Type="http://schemas.openxmlformats.org/officeDocument/2006/relationships/image" Target="../media/image22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11" Type="http://schemas.openxmlformats.org/officeDocument/2006/relationships/image" Target="../media/image249.wmf"/><Relationship Id="rId5" Type="http://schemas.openxmlformats.org/officeDocument/2006/relationships/image" Target="../media/image243.wmf"/><Relationship Id="rId10" Type="http://schemas.openxmlformats.org/officeDocument/2006/relationships/image" Target="../media/image248.wmf"/><Relationship Id="rId4" Type="http://schemas.openxmlformats.org/officeDocument/2006/relationships/image" Target="../media/image242.wmf"/><Relationship Id="rId9" Type="http://schemas.openxmlformats.org/officeDocument/2006/relationships/image" Target="../media/image24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4" Type="http://schemas.openxmlformats.org/officeDocument/2006/relationships/image" Target="../media/image25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 Id="rId4" Type="http://schemas.openxmlformats.org/officeDocument/2006/relationships/image" Target="../media/image25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image" Target="../media/image26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7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5" Type="http://schemas.openxmlformats.org/officeDocument/2006/relationships/image" Target="../media/image57.emf"/><Relationship Id="rId4"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2024/11/14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2024/11/14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37623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38303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44817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2024/11/14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2024/11/14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2024/11/14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2024/11/14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2024/11/14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2024/11/14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2024/11/14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2024/11/14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2024/11/14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4.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9.emf"/><Relationship Id="rId5" Type="http://schemas.openxmlformats.org/officeDocument/2006/relationships/oleObject" Target="../embeddings/oleObject54.bin"/><Relationship Id="rId4" Type="http://schemas.openxmlformats.org/officeDocument/2006/relationships/image" Target="../media/image5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62.emf"/><Relationship Id="rId5" Type="http://schemas.openxmlformats.org/officeDocument/2006/relationships/oleObject" Target="../embeddings/oleObject57.bin"/><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3.bin"/><Relationship Id="rId18" Type="http://schemas.openxmlformats.org/officeDocument/2006/relationships/image" Target="../media/image70.e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67.emf"/><Relationship Id="rId17" Type="http://schemas.openxmlformats.org/officeDocument/2006/relationships/oleObject" Target="../embeddings/oleObject65.bin"/><Relationship Id="rId2" Type="http://schemas.openxmlformats.org/officeDocument/2006/relationships/slideLayout" Target="../slideLayouts/slideLayout12.xml"/><Relationship Id="rId16" Type="http://schemas.openxmlformats.org/officeDocument/2006/relationships/image" Target="../media/image69.emf"/><Relationship Id="rId20" Type="http://schemas.openxmlformats.org/officeDocument/2006/relationships/image" Target="../media/image71.emf"/><Relationship Id="rId1" Type="http://schemas.openxmlformats.org/officeDocument/2006/relationships/vmlDrawing" Target="../drawings/vmlDrawing9.vml"/><Relationship Id="rId6" Type="http://schemas.openxmlformats.org/officeDocument/2006/relationships/image" Target="../media/image64.e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6.emf"/><Relationship Id="rId19" Type="http://schemas.openxmlformats.org/officeDocument/2006/relationships/oleObject" Target="../embeddings/oleObject66.bin"/><Relationship Id="rId4" Type="http://schemas.openxmlformats.org/officeDocument/2006/relationships/image" Target="../media/image63.emf"/><Relationship Id="rId9" Type="http://schemas.openxmlformats.org/officeDocument/2006/relationships/oleObject" Target="../embeddings/oleObject61.bin"/><Relationship Id="rId14" Type="http://schemas.openxmlformats.org/officeDocument/2006/relationships/image" Target="../media/image68.emf"/><Relationship Id="rId22" Type="http://schemas.openxmlformats.org/officeDocument/2006/relationships/image" Target="../media/image72.emf"/></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77.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4.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76.emf"/><Relationship Id="rId4" Type="http://schemas.openxmlformats.org/officeDocument/2006/relationships/image" Target="../media/image73.emf"/><Relationship Id="rId9" Type="http://schemas.openxmlformats.org/officeDocument/2006/relationships/oleObject" Target="../embeddings/oleObject71.bin"/></Relationships>
</file>

<file path=ppt/slides/_rels/slide16.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oleObject78.bin"/><Relationship Id="rId18" Type="http://schemas.openxmlformats.org/officeDocument/2006/relationships/image" Target="../media/image85.emf"/><Relationship Id="rId26" Type="http://schemas.openxmlformats.org/officeDocument/2006/relationships/image" Target="../media/image89.e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82.e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12.xml"/><Relationship Id="rId16" Type="http://schemas.openxmlformats.org/officeDocument/2006/relationships/image" Target="../media/image84.emf"/><Relationship Id="rId20" Type="http://schemas.openxmlformats.org/officeDocument/2006/relationships/image" Target="../media/image86.emf"/><Relationship Id="rId1" Type="http://schemas.openxmlformats.org/officeDocument/2006/relationships/vmlDrawing" Target="../drawings/vmlDrawing11.vml"/><Relationship Id="rId6" Type="http://schemas.openxmlformats.org/officeDocument/2006/relationships/image" Target="../media/image79.emf"/><Relationship Id="rId11" Type="http://schemas.openxmlformats.org/officeDocument/2006/relationships/oleObject" Target="../embeddings/oleObject77.bin"/><Relationship Id="rId24" Type="http://schemas.openxmlformats.org/officeDocument/2006/relationships/image" Target="../media/image88.e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90.emf"/><Relationship Id="rId10" Type="http://schemas.openxmlformats.org/officeDocument/2006/relationships/image" Target="../media/image81.emf"/><Relationship Id="rId19" Type="http://schemas.openxmlformats.org/officeDocument/2006/relationships/oleObject" Target="../embeddings/oleObject81.bin"/><Relationship Id="rId4" Type="http://schemas.openxmlformats.org/officeDocument/2006/relationships/image" Target="../media/image78.emf"/><Relationship Id="rId9" Type="http://schemas.openxmlformats.org/officeDocument/2006/relationships/oleObject" Target="../embeddings/oleObject76.bin"/><Relationship Id="rId14" Type="http://schemas.openxmlformats.org/officeDocument/2006/relationships/image" Target="../media/image83.emf"/><Relationship Id="rId22" Type="http://schemas.openxmlformats.org/officeDocument/2006/relationships/image" Target="../media/image87.emf"/><Relationship Id="rId27" Type="http://schemas.openxmlformats.org/officeDocument/2006/relationships/oleObject" Target="../embeddings/oleObject85.bin"/></Relationships>
</file>

<file path=ppt/slides/_rels/slide17.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oleObject" Target="../embeddings/oleObject91.bin"/><Relationship Id="rId18" Type="http://schemas.openxmlformats.org/officeDocument/2006/relationships/image" Target="../media/image98.e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5.emf"/><Relationship Id="rId17" Type="http://schemas.openxmlformats.org/officeDocument/2006/relationships/oleObject" Target="../embeddings/oleObject93.bin"/><Relationship Id="rId2" Type="http://schemas.openxmlformats.org/officeDocument/2006/relationships/slideLayout" Target="../slideLayouts/slideLayout12.xml"/><Relationship Id="rId16" Type="http://schemas.openxmlformats.org/officeDocument/2006/relationships/image" Target="../media/image97.emf"/><Relationship Id="rId1" Type="http://schemas.openxmlformats.org/officeDocument/2006/relationships/vmlDrawing" Target="../drawings/vmlDrawing12.vml"/><Relationship Id="rId6" Type="http://schemas.openxmlformats.org/officeDocument/2006/relationships/image" Target="../media/image92.e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94.emf"/><Relationship Id="rId4" Type="http://schemas.openxmlformats.org/officeDocument/2006/relationships/image" Target="../media/image91.emf"/><Relationship Id="rId9" Type="http://schemas.openxmlformats.org/officeDocument/2006/relationships/oleObject" Target="../embeddings/oleObject89.bin"/><Relationship Id="rId14" Type="http://schemas.openxmlformats.org/officeDocument/2006/relationships/image" Target="../media/image96.emf"/></Relationships>
</file>

<file path=ppt/slides/_rels/slide18.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00.emf"/><Relationship Id="rId5" Type="http://schemas.openxmlformats.org/officeDocument/2006/relationships/oleObject" Target="../embeddings/oleObject95.bin"/><Relationship Id="rId4" Type="http://schemas.openxmlformats.org/officeDocument/2006/relationships/image" Target="../media/image99.emf"/></Relationships>
</file>

<file path=ppt/slides/_rels/slide19.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6.emf"/><Relationship Id="rId2" Type="http://schemas.openxmlformats.org/officeDocument/2006/relationships/slideLayout" Target="../slideLayouts/slideLayout12.xml"/><Relationship Id="rId16" Type="http://schemas.openxmlformats.org/officeDocument/2006/relationships/image" Target="../media/image108.emf"/><Relationship Id="rId1" Type="http://schemas.openxmlformats.org/officeDocument/2006/relationships/vmlDrawing" Target="../drawings/vmlDrawing14.vml"/><Relationship Id="rId6" Type="http://schemas.openxmlformats.org/officeDocument/2006/relationships/image" Target="../media/image103.e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5.emf"/><Relationship Id="rId4" Type="http://schemas.openxmlformats.org/officeDocument/2006/relationships/image" Target="../media/image102.emf"/><Relationship Id="rId9" Type="http://schemas.openxmlformats.org/officeDocument/2006/relationships/oleObject" Target="../embeddings/oleObject100.bin"/><Relationship Id="rId14" Type="http://schemas.openxmlformats.org/officeDocument/2006/relationships/image" Target="../media/image107.e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notesSlide" Target="../notesSlides/notesSlide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10.emf"/><Relationship Id="rId5" Type="http://schemas.openxmlformats.org/officeDocument/2006/relationships/oleObject" Target="../embeddings/oleObject105.bin"/><Relationship Id="rId4" Type="http://schemas.openxmlformats.org/officeDocument/2006/relationships/image" Target="../media/image109.emf"/></Relationships>
</file>

<file path=ppt/slides/_rels/slide21.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13.emf"/><Relationship Id="rId5" Type="http://schemas.openxmlformats.org/officeDocument/2006/relationships/oleObject" Target="../embeddings/oleObject108.bin"/><Relationship Id="rId4" Type="http://schemas.openxmlformats.org/officeDocument/2006/relationships/image" Target="../media/image1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16.emf"/><Relationship Id="rId5" Type="http://schemas.openxmlformats.org/officeDocument/2006/relationships/oleObject" Target="../embeddings/oleObject111.bin"/><Relationship Id="rId4" Type="http://schemas.openxmlformats.org/officeDocument/2006/relationships/image" Target="../media/image1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19.e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21.emf"/><Relationship Id="rId2" Type="http://schemas.openxmlformats.org/officeDocument/2006/relationships/slideLayout" Target="../slideLayouts/slideLayout12.xml"/><Relationship Id="rId16" Type="http://schemas.openxmlformats.org/officeDocument/2006/relationships/image" Target="../media/image123.emf"/><Relationship Id="rId1" Type="http://schemas.openxmlformats.org/officeDocument/2006/relationships/vmlDrawing" Target="../drawings/vmlDrawing18.vml"/><Relationship Id="rId6" Type="http://schemas.openxmlformats.org/officeDocument/2006/relationships/image" Target="../media/image118.e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15.bin"/><Relationship Id="rId14" Type="http://schemas.openxmlformats.org/officeDocument/2006/relationships/image" Target="../media/image122.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28.emf"/><Relationship Id="rId18" Type="http://schemas.openxmlformats.org/officeDocument/2006/relationships/oleObject" Target="../embeddings/oleObject126.bin"/><Relationship Id="rId26" Type="http://schemas.openxmlformats.org/officeDocument/2006/relationships/oleObject" Target="../embeddings/oleObject130.bin"/><Relationship Id="rId39" Type="http://schemas.openxmlformats.org/officeDocument/2006/relationships/image" Target="../media/image141.emf"/><Relationship Id="rId3" Type="http://schemas.openxmlformats.org/officeDocument/2006/relationships/notesSlide" Target="../notesSlides/notesSlide3.xml"/><Relationship Id="rId21" Type="http://schemas.openxmlformats.org/officeDocument/2006/relationships/image" Target="../media/image132.emf"/><Relationship Id="rId34" Type="http://schemas.openxmlformats.org/officeDocument/2006/relationships/oleObject" Target="../embeddings/oleObject134.bin"/><Relationship Id="rId7" Type="http://schemas.openxmlformats.org/officeDocument/2006/relationships/image" Target="../media/image125.emf"/><Relationship Id="rId12" Type="http://schemas.openxmlformats.org/officeDocument/2006/relationships/oleObject" Target="../embeddings/oleObject123.bin"/><Relationship Id="rId17" Type="http://schemas.openxmlformats.org/officeDocument/2006/relationships/image" Target="../media/image130.emf"/><Relationship Id="rId25" Type="http://schemas.openxmlformats.org/officeDocument/2006/relationships/image" Target="../media/image134.emf"/><Relationship Id="rId33" Type="http://schemas.openxmlformats.org/officeDocument/2006/relationships/image" Target="../media/image138.emf"/><Relationship Id="rId38" Type="http://schemas.openxmlformats.org/officeDocument/2006/relationships/oleObject" Target="../embeddings/oleObject136.bin"/><Relationship Id="rId2" Type="http://schemas.openxmlformats.org/officeDocument/2006/relationships/slideLayout" Target="../slideLayouts/slideLayout12.xml"/><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36.emf"/><Relationship Id="rId1" Type="http://schemas.openxmlformats.org/officeDocument/2006/relationships/vmlDrawing" Target="../drawings/vmlDrawing19.vml"/><Relationship Id="rId6" Type="http://schemas.openxmlformats.org/officeDocument/2006/relationships/oleObject" Target="../embeddings/oleObject120.bin"/><Relationship Id="rId11" Type="http://schemas.openxmlformats.org/officeDocument/2006/relationships/image" Target="../media/image127.emf"/><Relationship Id="rId24" Type="http://schemas.openxmlformats.org/officeDocument/2006/relationships/oleObject" Target="../embeddings/oleObject129.bin"/><Relationship Id="rId32" Type="http://schemas.openxmlformats.org/officeDocument/2006/relationships/oleObject" Target="../embeddings/oleObject133.bin"/><Relationship Id="rId37" Type="http://schemas.openxmlformats.org/officeDocument/2006/relationships/image" Target="../media/image140.emf"/><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28" Type="http://schemas.openxmlformats.org/officeDocument/2006/relationships/oleObject" Target="../embeddings/oleObject131.bin"/><Relationship Id="rId36" Type="http://schemas.openxmlformats.org/officeDocument/2006/relationships/oleObject" Target="../embeddings/oleObject135.bin"/><Relationship Id="rId10" Type="http://schemas.openxmlformats.org/officeDocument/2006/relationships/oleObject" Target="../embeddings/oleObject122.bin"/><Relationship Id="rId19" Type="http://schemas.openxmlformats.org/officeDocument/2006/relationships/image" Target="../media/image131.emf"/><Relationship Id="rId31" Type="http://schemas.openxmlformats.org/officeDocument/2006/relationships/image" Target="../media/image137.emf"/><Relationship Id="rId4" Type="http://schemas.openxmlformats.org/officeDocument/2006/relationships/oleObject" Target="../embeddings/oleObject119.bin"/><Relationship Id="rId9" Type="http://schemas.openxmlformats.org/officeDocument/2006/relationships/image" Target="../media/image126.e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35.emf"/><Relationship Id="rId30" Type="http://schemas.openxmlformats.org/officeDocument/2006/relationships/oleObject" Target="../embeddings/oleObject132.bin"/><Relationship Id="rId35" Type="http://schemas.openxmlformats.org/officeDocument/2006/relationships/image" Target="../media/image13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43.emf"/><Relationship Id="rId5" Type="http://schemas.openxmlformats.org/officeDocument/2006/relationships/oleObject" Target="../embeddings/oleObject138.bin"/><Relationship Id="rId4" Type="http://schemas.openxmlformats.org/officeDocument/2006/relationships/image" Target="../media/image142.emf"/></Relationships>
</file>

<file path=ppt/slides/_rels/slide28.x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45.emf"/><Relationship Id="rId5" Type="http://schemas.openxmlformats.org/officeDocument/2006/relationships/oleObject" Target="../embeddings/oleObject140.bin"/><Relationship Id="rId4" Type="http://schemas.openxmlformats.org/officeDocument/2006/relationships/image" Target="../media/image144.emf"/></Relationships>
</file>

<file path=ppt/slides/_rels/slide29.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48.emf"/><Relationship Id="rId5" Type="http://schemas.openxmlformats.org/officeDocument/2006/relationships/oleObject" Target="../embeddings/oleObject143.bin"/><Relationship Id="rId4" Type="http://schemas.openxmlformats.org/officeDocument/2006/relationships/image" Target="../media/image14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54.e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51.e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53.emf"/><Relationship Id="rId4" Type="http://schemas.openxmlformats.org/officeDocument/2006/relationships/image" Target="../media/image150.emf"/><Relationship Id="rId9" Type="http://schemas.openxmlformats.org/officeDocument/2006/relationships/oleObject" Target="../embeddings/oleObject148.bin"/><Relationship Id="rId14" Type="http://schemas.openxmlformats.org/officeDocument/2006/relationships/image" Target="../media/image15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6.bin"/><Relationship Id="rId18" Type="http://schemas.openxmlformats.org/officeDocument/2006/relationships/image" Target="../media/image163.wmf"/><Relationship Id="rId26" Type="http://schemas.openxmlformats.org/officeDocument/2006/relationships/image" Target="../media/image167.wmf"/><Relationship Id="rId3" Type="http://schemas.openxmlformats.org/officeDocument/2006/relationships/oleObject" Target="../embeddings/oleObject151.bin"/><Relationship Id="rId21" Type="http://schemas.openxmlformats.org/officeDocument/2006/relationships/oleObject" Target="../embeddings/oleObject160.bin"/><Relationship Id="rId7" Type="http://schemas.openxmlformats.org/officeDocument/2006/relationships/oleObject" Target="../embeddings/oleObject153.bin"/><Relationship Id="rId12" Type="http://schemas.openxmlformats.org/officeDocument/2006/relationships/image" Target="../media/image160.wmf"/><Relationship Id="rId17" Type="http://schemas.openxmlformats.org/officeDocument/2006/relationships/oleObject" Target="../embeddings/oleObject158.bin"/><Relationship Id="rId25" Type="http://schemas.openxmlformats.org/officeDocument/2006/relationships/oleObject" Target="../embeddings/oleObject162.bin"/><Relationship Id="rId2" Type="http://schemas.openxmlformats.org/officeDocument/2006/relationships/slideLayout" Target="../slideLayouts/slideLayout12.xml"/><Relationship Id="rId16" Type="http://schemas.openxmlformats.org/officeDocument/2006/relationships/image" Target="../media/image162.wmf"/><Relationship Id="rId20" Type="http://schemas.openxmlformats.org/officeDocument/2006/relationships/image" Target="../media/image164.wmf"/><Relationship Id="rId1" Type="http://schemas.openxmlformats.org/officeDocument/2006/relationships/vmlDrawing" Target="../drawings/vmlDrawing24.vml"/><Relationship Id="rId6" Type="http://schemas.openxmlformats.org/officeDocument/2006/relationships/image" Target="../media/image157.wmf"/><Relationship Id="rId11" Type="http://schemas.openxmlformats.org/officeDocument/2006/relationships/oleObject" Target="../embeddings/oleObject155.bin"/><Relationship Id="rId24" Type="http://schemas.openxmlformats.org/officeDocument/2006/relationships/image" Target="../media/image166.wmf"/><Relationship Id="rId5" Type="http://schemas.openxmlformats.org/officeDocument/2006/relationships/oleObject" Target="../embeddings/oleObject152.bin"/><Relationship Id="rId15" Type="http://schemas.openxmlformats.org/officeDocument/2006/relationships/oleObject" Target="../embeddings/oleObject157.bin"/><Relationship Id="rId23" Type="http://schemas.openxmlformats.org/officeDocument/2006/relationships/oleObject" Target="../embeddings/oleObject161.bin"/><Relationship Id="rId28" Type="http://schemas.openxmlformats.org/officeDocument/2006/relationships/image" Target="../media/image168.wmf"/><Relationship Id="rId10" Type="http://schemas.openxmlformats.org/officeDocument/2006/relationships/image" Target="../media/image159.wmf"/><Relationship Id="rId19" Type="http://schemas.openxmlformats.org/officeDocument/2006/relationships/oleObject" Target="../embeddings/oleObject159.bin"/><Relationship Id="rId4" Type="http://schemas.openxmlformats.org/officeDocument/2006/relationships/image" Target="../media/image156.wmf"/><Relationship Id="rId9" Type="http://schemas.openxmlformats.org/officeDocument/2006/relationships/oleObject" Target="../embeddings/oleObject154.bin"/><Relationship Id="rId14" Type="http://schemas.openxmlformats.org/officeDocument/2006/relationships/image" Target="../media/image161.wmf"/><Relationship Id="rId22" Type="http://schemas.openxmlformats.org/officeDocument/2006/relationships/image" Target="../media/image165.wmf"/><Relationship Id="rId27" Type="http://schemas.openxmlformats.org/officeDocument/2006/relationships/oleObject" Target="../embeddings/oleObject163.bin"/></Relationships>
</file>

<file path=ppt/slides/_rels/slide34.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169.bin"/><Relationship Id="rId18" Type="http://schemas.openxmlformats.org/officeDocument/2006/relationships/image" Target="../media/image176.wmf"/><Relationship Id="rId3" Type="http://schemas.openxmlformats.org/officeDocument/2006/relationships/oleObject" Target="../embeddings/oleObject164.bin"/><Relationship Id="rId21" Type="http://schemas.openxmlformats.org/officeDocument/2006/relationships/oleObject" Target="../embeddings/oleObject173.bin"/><Relationship Id="rId7" Type="http://schemas.openxmlformats.org/officeDocument/2006/relationships/oleObject" Target="../embeddings/oleObject166.bin"/><Relationship Id="rId12" Type="http://schemas.openxmlformats.org/officeDocument/2006/relationships/image" Target="../media/image173.wmf"/><Relationship Id="rId17" Type="http://schemas.openxmlformats.org/officeDocument/2006/relationships/oleObject" Target="../embeddings/oleObject171.bin"/><Relationship Id="rId2" Type="http://schemas.openxmlformats.org/officeDocument/2006/relationships/slideLayout" Target="../slideLayouts/slideLayout12.xml"/><Relationship Id="rId16" Type="http://schemas.openxmlformats.org/officeDocument/2006/relationships/image" Target="../media/image175.wmf"/><Relationship Id="rId20" Type="http://schemas.openxmlformats.org/officeDocument/2006/relationships/image" Target="../media/image177.wmf"/><Relationship Id="rId1" Type="http://schemas.openxmlformats.org/officeDocument/2006/relationships/vmlDrawing" Target="../drawings/vmlDrawing25.vml"/><Relationship Id="rId6" Type="http://schemas.openxmlformats.org/officeDocument/2006/relationships/image" Target="../media/image170.wmf"/><Relationship Id="rId11" Type="http://schemas.openxmlformats.org/officeDocument/2006/relationships/oleObject" Target="../embeddings/oleObject168.bin"/><Relationship Id="rId5" Type="http://schemas.openxmlformats.org/officeDocument/2006/relationships/oleObject" Target="../embeddings/oleObject165.bin"/><Relationship Id="rId15" Type="http://schemas.openxmlformats.org/officeDocument/2006/relationships/oleObject" Target="../embeddings/oleObject170.bin"/><Relationship Id="rId10" Type="http://schemas.openxmlformats.org/officeDocument/2006/relationships/image" Target="../media/image172.wmf"/><Relationship Id="rId19" Type="http://schemas.openxmlformats.org/officeDocument/2006/relationships/oleObject" Target="../embeddings/oleObject172.bin"/><Relationship Id="rId4" Type="http://schemas.openxmlformats.org/officeDocument/2006/relationships/image" Target="../media/image169.wmf"/><Relationship Id="rId9" Type="http://schemas.openxmlformats.org/officeDocument/2006/relationships/oleObject" Target="../embeddings/oleObject167.bin"/><Relationship Id="rId14" Type="http://schemas.openxmlformats.org/officeDocument/2006/relationships/image" Target="../media/image174.wmf"/><Relationship Id="rId22" Type="http://schemas.openxmlformats.org/officeDocument/2006/relationships/image" Target="../media/image178.wmf"/></Relationships>
</file>

<file path=ppt/slides/_rels/slide35.xml.rels><?xml version="1.0" encoding="UTF-8" standalone="yes"?>
<Relationships xmlns="http://schemas.openxmlformats.org/package/2006/relationships"><Relationship Id="rId8" Type="http://schemas.openxmlformats.org/officeDocument/2006/relationships/image" Target="../media/image181.wmf"/><Relationship Id="rId13" Type="http://schemas.openxmlformats.org/officeDocument/2006/relationships/oleObject" Target="../embeddings/oleObject179.bin"/><Relationship Id="rId18" Type="http://schemas.openxmlformats.org/officeDocument/2006/relationships/oleObject" Target="../embeddings/oleObject182.bin"/><Relationship Id="rId26" Type="http://schemas.openxmlformats.org/officeDocument/2006/relationships/oleObject" Target="../embeddings/oleObject186.bin"/><Relationship Id="rId3" Type="http://schemas.openxmlformats.org/officeDocument/2006/relationships/oleObject" Target="../embeddings/oleObject174.bin"/><Relationship Id="rId21" Type="http://schemas.openxmlformats.org/officeDocument/2006/relationships/image" Target="../media/image187.wmf"/><Relationship Id="rId7" Type="http://schemas.openxmlformats.org/officeDocument/2006/relationships/oleObject" Target="../embeddings/oleObject176.bin"/><Relationship Id="rId12" Type="http://schemas.openxmlformats.org/officeDocument/2006/relationships/image" Target="../media/image183.wmf"/><Relationship Id="rId17" Type="http://schemas.openxmlformats.org/officeDocument/2006/relationships/oleObject" Target="../embeddings/oleObject181.bin"/><Relationship Id="rId25" Type="http://schemas.openxmlformats.org/officeDocument/2006/relationships/image" Target="../media/image189.wmf"/><Relationship Id="rId2" Type="http://schemas.openxmlformats.org/officeDocument/2006/relationships/slideLayout" Target="../slideLayouts/slideLayout12.xml"/><Relationship Id="rId16" Type="http://schemas.openxmlformats.org/officeDocument/2006/relationships/image" Target="../media/image185.wmf"/><Relationship Id="rId20" Type="http://schemas.openxmlformats.org/officeDocument/2006/relationships/oleObject" Target="../embeddings/oleObject183.bin"/><Relationship Id="rId1" Type="http://schemas.openxmlformats.org/officeDocument/2006/relationships/vmlDrawing" Target="../drawings/vmlDrawing26.vml"/><Relationship Id="rId6" Type="http://schemas.openxmlformats.org/officeDocument/2006/relationships/image" Target="../media/image180.wmf"/><Relationship Id="rId11" Type="http://schemas.openxmlformats.org/officeDocument/2006/relationships/oleObject" Target="../embeddings/oleObject178.bin"/><Relationship Id="rId24" Type="http://schemas.openxmlformats.org/officeDocument/2006/relationships/oleObject" Target="../embeddings/oleObject185.bin"/><Relationship Id="rId5" Type="http://schemas.openxmlformats.org/officeDocument/2006/relationships/oleObject" Target="../embeddings/oleObject175.bin"/><Relationship Id="rId15" Type="http://schemas.openxmlformats.org/officeDocument/2006/relationships/oleObject" Target="../embeddings/oleObject180.bin"/><Relationship Id="rId23" Type="http://schemas.openxmlformats.org/officeDocument/2006/relationships/image" Target="../media/image188.wmf"/><Relationship Id="rId28" Type="http://schemas.openxmlformats.org/officeDocument/2006/relationships/image" Target="../media/image190.wmf"/><Relationship Id="rId10" Type="http://schemas.openxmlformats.org/officeDocument/2006/relationships/image" Target="../media/image182.wmf"/><Relationship Id="rId19" Type="http://schemas.openxmlformats.org/officeDocument/2006/relationships/image" Target="../media/image186.wmf"/><Relationship Id="rId4" Type="http://schemas.openxmlformats.org/officeDocument/2006/relationships/image" Target="../media/image179.wmf"/><Relationship Id="rId9" Type="http://schemas.openxmlformats.org/officeDocument/2006/relationships/oleObject" Target="../embeddings/oleObject177.bin"/><Relationship Id="rId14" Type="http://schemas.openxmlformats.org/officeDocument/2006/relationships/image" Target="../media/image184.wmf"/><Relationship Id="rId22" Type="http://schemas.openxmlformats.org/officeDocument/2006/relationships/oleObject" Target="../embeddings/oleObject184.bin"/><Relationship Id="rId27" Type="http://schemas.openxmlformats.org/officeDocument/2006/relationships/oleObject" Target="../embeddings/oleObject187.bin"/></Relationships>
</file>

<file path=ppt/slides/_rels/slide36.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94.bin"/><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oleObject" Target="../embeddings/oleObject193.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189.wmf"/><Relationship Id="rId11" Type="http://schemas.openxmlformats.org/officeDocument/2006/relationships/image" Target="../media/image193.wmf"/><Relationship Id="rId5" Type="http://schemas.openxmlformats.org/officeDocument/2006/relationships/oleObject" Target="../embeddings/oleObject189.bin"/><Relationship Id="rId10" Type="http://schemas.openxmlformats.org/officeDocument/2006/relationships/oleObject" Target="../embeddings/oleObject192.bin"/><Relationship Id="rId4" Type="http://schemas.openxmlformats.org/officeDocument/2006/relationships/image" Target="../media/image191.wmf"/><Relationship Id="rId9" Type="http://schemas.openxmlformats.org/officeDocument/2006/relationships/oleObject" Target="../embeddings/oleObject191.bin"/><Relationship Id="rId14" Type="http://schemas.openxmlformats.org/officeDocument/2006/relationships/oleObject" Target="../embeddings/oleObject195.bin"/></Relationships>
</file>

<file path=ppt/slides/_rels/slide37.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201.bin"/><Relationship Id="rId18" Type="http://schemas.openxmlformats.org/officeDocument/2006/relationships/image" Target="../media/image201.wmf"/><Relationship Id="rId26" Type="http://schemas.openxmlformats.org/officeDocument/2006/relationships/image" Target="../media/image205.wmf"/><Relationship Id="rId3" Type="http://schemas.openxmlformats.org/officeDocument/2006/relationships/oleObject" Target="../embeddings/oleObject196.bin"/><Relationship Id="rId21" Type="http://schemas.openxmlformats.org/officeDocument/2006/relationships/oleObject" Target="../embeddings/oleObject205.bin"/><Relationship Id="rId7" Type="http://schemas.openxmlformats.org/officeDocument/2006/relationships/oleObject" Target="../embeddings/oleObject198.bin"/><Relationship Id="rId12" Type="http://schemas.openxmlformats.org/officeDocument/2006/relationships/image" Target="../media/image198.wmf"/><Relationship Id="rId17" Type="http://schemas.openxmlformats.org/officeDocument/2006/relationships/oleObject" Target="../embeddings/oleObject203.bin"/><Relationship Id="rId25" Type="http://schemas.openxmlformats.org/officeDocument/2006/relationships/oleObject" Target="../embeddings/oleObject207.bin"/><Relationship Id="rId2" Type="http://schemas.openxmlformats.org/officeDocument/2006/relationships/slideLayout" Target="../slideLayouts/slideLayout12.xml"/><Relationship Id="rId16" Type="http://schemas.openxmlformats.org/officeDocument/2006/relationships/image" Target="../media/image200.wmf"/><Relationship Id="rId20" Type="http://schemas.openxmlformats.org/officeDocument/2006/relationships/image" Target="../media/image202.wmf"/><Relationship Id="rId1" Type="http://schemas.openxmlformats.org/officeDocument/2006/relationships/vmlDrawing" Target="../drawings/vmlDrawing28.vml"/><Relationship Id="rId6" Type="http://schemas.openxmlformats.org/officeDocument/2006/relationships/image" Target="../media/image195.wmf"/><Relationship Id="rId11" Type="http://schemas.openxmlformats.org/officeDocument/2006/relationships/oleObject" Target="../embeddings/oleObject200.bin"/><Relationship Id="rId24" Type="http://schemas.openxmlformats.org/officeDocument/2006/relationships/image" Target="../media/image204.wmf"/><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6.bin"/><Relationship Id="rId10" Type="http://schemas.openxmlformats.org/officeDocument/2006/relationships/image" Target="../media/image197.wmf"/><Relationship Id="rId19" Type="http://schemas.openxmlformats.org/officeDocument/2006/relationships/oleObject" Target="../embeddings/oleObject204.bin"/><Relationship Id="rId4" Type="http://schemas.openxmlformats.org/officeDocument/2006/relationships/image" Target="../media/image194.wmf"/><Relationship Id="rId9" Type="http://schemas.openxmlformats.org/officeDocument/2006/relationships/oleObject" Target="../embeddings/oleObject199.bin"/><Relationship Id="rId14" Type="http://schemas.openxmlformats.org/officeDocument/2006/relationships/image" Target="../media/image199.wmf"/><Relationship Id="rId22" Type="http://schemas.openxmlformats.org/officeDocument/2006/relationships/image" Target="../media/image203.wmf"/><Relationship Id="rId27" Type="http://schemas.openxmlformats.org/officeDocument/2006/relationships/oleObject" Target="../embeddings/oleObject20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207.wmf"/><Relationship Id="rId11" Type="http://schemas.openxmlformats.org/officeDocument/2006/relationships/image" Target="../media/image209.wmf"/><Relationship Id="rId5" Type="http://schemas.openxmlformats.org/officeDocument/2006/relationships/oleObject" Target="../embeddings/oleObject210.bin"/><Relationship Id="rId10" Type="http://schemas.openxmlformats.org/officeDocument/2006/relationships/oleObject" Target="../embeddings/oleObject213.bin"/><Relationship Id="rId4" Type="http://schemas.openxmlformats.org/officeDocument/2006/relationships/image" Target="../media/image206.wmf"/><Relationship Id="rId9" Type="http://schemas.openxmlformats.org/officeDocument/2006/relationships/oleObject" Target="../embeddings/oleObject2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12.wmf"/><Relationship Id="rId13" Type="http://schemas.openxmlformats.org/officeDocument/2006/relationships/oleObject" Target="../embeddings/oleObject219.bin"/><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214.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211.wmf"/><Relationship Id="rId11" Type="http://schemas.openxmlformats.org/officeDocument/2006/relationships/oleObject" Target="../embeddings/oleObject218.bin"/><Relationship Id="rId5" Type="http://schemas.openxmlformats.org/officeDocument/2006/relationships/oleObject" Target="../embeddings/oleObject215.bin"/><Relationship Id="rId10" Type="http://schemas.openxmlformats.org/officeDocument/2006/relationships/image" Target="../media/image213.wmf"/><Relationship Id="rId4" Type="http://schemas.openxmlformats.org/officeDocument/2006/relationships/image" Target="../media/image210.wmf"/><Relationship Id="rId9" Type="http://schemas.openxmlformats.org/officeDocument/2006/relationships/oleObject" Target="../embeddings/oleObject217.bin"/><Relationship Id="rId14" Type="http://schemas.openxmlformats.org/officeDocument/2006/relationships/image" Target="../media/image2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218.wmf"/><Relationship Id="rId13" Type="http://schemas.openxmlformats.org/officeDocument/2006/relationships/oleObject" Target="../embeddings/oleObject225.bin"/><Relationship Id="rId18" Type="http://schemas.openxmlformats.org/officeDocument/2006/relationships/image" Target="../media/image223.wmf"/><Relationship Id="rId3" Type="http://schemas.openxmlformats.org/officeDocument/2006/relationships/oleObject" Target="../embeddings/oleObject220.bin"/><Relationship Id="rId21" Type="http://schemas.openxmlformats.org/officeDocument/2006/relationships/oleObject" Target="../embeddings/oleObject229.bin"/><Relationship Id="rId7" Type="http://schemas.openxmlformats.org/officeDocument/2006/relationships/oleObject" Target="../embeddings/oleObject222.bin"/><Relationship Id="rId12" Type="http://schemas.openxmlformats.org/officeDocument/2006/relationships/image" Target="../media/image220.wmf"/><Relationship Id="rId17" Type="http://schemas.openxmlformats.org/officeDocument/2006/relationships/oleObject" Target="../embeddings/oleObject227.bin"/><Relationship Id="rId2" Type="http://schemas.openxmlformats.org/officeDocument/2006/relationships/slideLayout" Target="../slideLayouts/slideLayout12.xml"/><Relationship Id="rId16" Type="http://schemas.openxmlformats.org/officeDocument/2006/relationships/image" Target="../media/image222.wmf"/><Relationship Id="rId20" Type="http://schemas.openxmlformats.org/officeDocument/2006/relationships/image" Target="../media/image224.wmf"/><Relationship Id="rId1" Type="http://schemas.openxmlformats.org/officeDocument/2006/relationships/vmlDrawing" Target="../drawings/vmlDrawing31.vml"/><Relationship Id="rId6" Type="http://schemas.openxmlformats.org/officeDocument/2006/relationships/image" Target="../media/image217.wmf"/><Relationship Id="rId11" Type="http://schemas.openxmlformats.org/officeDocument/2006/relationships/oleObject" Target="../embeddings/oleObject224.bin"/><Relationship Id="rId5" Type="http://schemas.openxmlformats.org/officeDocument/2006/relationships/oleObject" Target="../embeddings/oleObject221.bin"/><Relationship Id="rId15" Type="http://schemas.openxmlformats.org/officeDocument/2006/relationships/oleObject" Target="../embeddings/oleObject226.bin"/><Relationship Id="rId10" Type="http://schemas.openxmlformats.org/officeDocument/2006/relationships/image" Target="../media/image219.wmf"/><Relationship Id="rId19" Type="http://schemas.openxmlformats.org/officeDocument/2006/relationships/oleObject" Target="../embeddings/oleObject228.bin"/><Relationship Id="rId4" Type="http://schemas.openxmlformats.org/officeDocument/2006/relationships/image" Target="../media/image216.wmf"/><Relationship Id="rId9" Type="http://schemas.openxmlformats.org/officeDocument/2006/relationships/oleObject" Target="../embeddings/oleObject223.bin"/><Relationship Id="rId14" Type="http://schemas.openxmlformats.org/officeDocument/2006/relationships/image" Target="../media/image221.wmf"/><Relationship Id="rId22" Type="http://schemas.openxmlformats.org/officeDocument/2006/relationships/image" Target="../media/image2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227.wmf"/><Relationship Id="rId5" Type="http://schemas.openxmlformats.org/officeDocument/2006/relationships/oleObject" Target="../embeddings/oleObject231.bin"/><Relationship Id="rId4" Type="http://schemas.openxmlformats.org/officeDocument/2006/relationships/image" Target="../media/image226.wmf"/></Relationships>
</file>

<file path=ppt/slides/_rels/slide45.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32.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229.wmf"/><Relationship Id="rId11" Type="http://schemas.openxmlformats.org/officeDocument/2006/relationships/oleObject" Target="../embeddings/oleObject236.bin"/><Relationship Id="rId5" Type="http://schemas.openxmlformats.org/officeDocument/2006/relationships/oleObject" Target="../embeddings/oleObject233.bin"/><Relationship Id="rId10" Type="http://schemas.openxmlformats.org/officeDocument/2006/relationships/image" Target="../media/image231.wmf"/><Relationship Id="rId4" Type="http://schemas.openxmlformats.org/officeDocument/2006/relationships/image" Target="../media/image228.wmf"/><Relationship Id="rId9" Type="http://schemas.openxmlformats.org/officeDocument/2006/relationships/oleObject" Target="../embeddings/oleObject23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234.wmf"/><Relationship Id="rId5" Type="http://schemas.openxmlformats.org/officeDocument/2006/relationships/oleObject" Target="../embeddings/oleObject238.bin"/><Relationship Id="rId4" Type="http://schemas.openxmlformats.org/officeDocument/2006/relationships/image" Target="../media/image233.wmf"/></Relationships>
</file>

<file path=ppt/slides/_rels/slide47.xml.rels><?xml version="1.0" encoding="UTF-8" standalone="yes"?>
<Relationships xmlns="http://schemas.openxmlformats.org/package/2006/relationships"><Relationship Id="rId8" Type="http://schemas.openxmlformats.org/officeDocument/2006/relationships/image" Target="../media/image237.wmf"/><Relationship Id="rId3" Type="http://schemas.openxmlformats.org/officeDocument/2006/relationships/oleObject" Target="../embeddings/oleObject239.bin"/><Relationship Id="rId7" Type="http://schemas.openxmlformats.org/officeDocument/2006/relationships/oleObject" Target="../embeddings/oleObject241.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236.wmf"/><Relationship Id="rId5" Type="http://schemas.openxmlformats.org/officeDocument/2006/relationships/oleObject" Target="../embeddings/oleObject240.bin"/><Relationship Id="rId4" Type="http://schemas.openxmlformats.org/officeDocument/2006/relationships/image" Target="../media/image2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23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e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24" Type="http://schemas.openxmlformats.org/officeDocument/2006/relationships/image" Target="../media/image16.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10" Type="http://schemas.openxmlformats.org/officeDocument/2006/relationships/image" Target="../media/image9.e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248.bin"/><Relationship Id="rId18" Type="http://schemas.openxmlformats.org/officeDocument/2006/relationships/image" Target="../media/image246.wmf"/><Relationship Id="rId3" Type="http://schemas.openxmlformats.org/officeDocument/2006/relationships/oleObject" Target="../embeddings/oleObject243.bin"/><Relationship Id="rId21" Type="http://schemas.openxmlformats.org/officeDocument/2006/relationships/oleObject" Target="../embeddings/oleObject252.bin"/><Relationship Id="rId7" Type="http://schemas.openxmlformats.org/officeDocument/2006/relationships/oleObject" Target="../embeddings/oleObject245.bin"/><Relationship Id="rId12" Type="http://schemas.openxmlformats.org/officeDocument/2006/relationships/image" Target="../media/image243.wmf"/><Relationship Id="rId17" Type="http://schemas.openxmlformats.org/officeDocument/2006/relationships/oleObject" Target="../embeddings/oleObject250.bin"/><Relationship Id="rId2" Type="http://schemas.openxmlformats.org/officeDocument/2006/relationships/slideLayout" Target="../slideLayouts/slideLayout12.xml"/><Relationship Id="rId16" Type="http://schemas.openxmlformats.org/officeDocument/2006/relationships/image" Target="../media/image245.wmf"/><Relationship Id="rId20" Type="http://schemas.openxmlformats.org/officeDocument/2006/relationships/image" Target="../media/image247.wmf"/><Relationship Id="rId1" Type="http://schemas.openxmlformats.org/officeDocument/2006/relationships/vmlDrawing" Target="../drawings/vmlDrawing37.vml"/><Relationship Id="rId6" Type="http://schemas.openxmlformats.org/officeDocument/2006/relationships/image" Target="../media/image240.wmf"/><Relationship Id="rId11" Type="http://schemas.openxmlformats.org/officeDocument/2006/relationships/oleObject" Target="../embeddings/oleObject247.bin"/><Relationship Id="rId24" Type="http://schemas.openxmlformats.org/officeDocument/2006/relationships/image" Target="../media/image249.wmf"/><Relationship Id="rId5" Type="http://schemas.openxmlformats.org/officeDocument/2006/relationships/oleObject" Target="../embeddings/oleObject244.bin"/><Relationship Id="rId15" Type="http://schemas.openxmlformats.org/officeDocument/2006/relationships/oleObject" Target="../embeddings/oleObject249.bin"/><Relationship Id="rId23" Type="http://schemas.openxmlformats.org/officeDocument/2006/relationships/oleObject" Target="../embeddings/oleObject253.bin"/><Relationship Id="rId10" Type="http://schemas.openxmlformats.org/officeDocument/2006/relationships/image" Target="../media/image242.wmf"/><Relationship Id="rId19" Type="http://schemas.openxmlformats.org/officeDocument/2006/relationships/oleObject" Target="../embeddings/oleObject251.bin"/><Relationship Id="rId4" Type="http://schemas.openxmlformats.org/officeDocument/2006/relationships/image" Target="../media/image239.wmf"/><Relationship Id="rId9" Type="http://schemas.openxmlformats.org/officeDocument/2006/relationships/oleObject" Target="../embeddings/oleObject246.bin"/><Relationship Id="rId14" Type="http://schemas.openxmlformats.org/officeDocument/2006/relationships/image" Target="../media/image244.wmf"/><Relationship Id="rId22" Type="http://schemas.openxmlformats.org/officeDocument/2006/relationships/image" Target="../media/image248.wmf"/></Relationships>
</file>

<file path=ppt/slides/_rels/slide51.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54.bin"/><Relationship Id="rId7" Type="http://schemas.openxmlformats.org/officeDocument/2006/relationships/oleObject" Target="../embeddings/oleObject256.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251.wmf"/><Relationship Id="rId11" Type="http://schemas.openxmlformats.org/officeDocument/2006/relationships/image" Target="../media/image253.wmf"/><Relationship Id="rId5" Type="http://schemas.openxmlformats.org/officeDocument/2006/relationships/oleObject" Target="../embeddings/oleObject255.bin"/><Relationship Id="rId10" Type="http://schemas.openxmlformats.org/officeDocument/2006/relationships/oleObject" Target="../embeddings/oleObject258.bin"/><Relationship Id="rId4" Type="http://schemas.openxmlformats.org/officeDocument/2006/relationships/image" Target="../media/image250.wmf"/><Relationship Id="rId9" Type="http://schemas.openxmlformats.org/officeDocument/2006/relationships/oleObject" Target="../embeddings/oleObject257.bin"/></Relationships>
</file>

<file path=ppt/slides/_rels/slide52.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oleObject" Target="../embeddings/oleObject265.bin"/><Relationship Id="rId3" Type="http://schemas.openxmlformats.org/officeDocument/2006/relationships/oleObject" Target="../embeddings/oleObject259.bin"/><Relationship Id="rId7" Type="http://schemas.openxmlformats.org/officeDocument/2006/relationships/oleObject" Target="../embeddings/oleObject261.bin"/><Relationship Id="rId12"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255.wmf"/><Relationship Id="rId11" Type="http://schemas.openxmlformats.org/officeDocument/2006/relationships/oleObject" Target="../embeddings/oleObject263.bin"/><Relationship Id="rId5" Type="http://schemas.openxmlformats.org/officeDocument/2006/relationships/oleObject" Target="../embeddings/oleObject260.bin"/><Relationship Id="rId10" Type="http://schemas.openxmlformats.org/officeDocument/2006/relationships/image" Target="../media/image257.wmf"/><Relationship Id="rId4" Type="http://schemas.openxmlformats.org/officeDocument/2006/relationships/image" Target="../media/image254.wmf"/><Relationship Id="rId9" Type="http://schemas.openxmlformats.org/officeDocument/2006/relationships/oleObject" Target="../embeddings/oleObject262.bin"/><Relationship Id="rId14" Type="http://schemas.openxmlformats.org/officeDocument/2006/relationships/oleObject" Target="../embeddings/oleObject26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258.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9.bin"/><Relationship Id="rId18" Type="http://schemas.openxmlformats.org/officeDocument/2006/relationships/image" Target="../media/image26.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emf"/><Relationship Id="rId17" Type="http://schemas.openxmlformats.org/officeDocument/2006/relationships/oleObject" Target="../embeddings/oleObject21.bin"/><Relationship Id="rId2" Type="http://schemas.openxmlformats.org/officeDocument/2006/relationships/slideLayout" Target="../slideLayouts/slideLayout12.xml"/><Relationship Id="rId16" Type="http://schemas.openxmlformats.org/officeDocument/2006/relationships/image" Target="../media/image25.emf"/><Relationship Id="rId20" Type="http://schemas.openxmlformats.org/officeDocument/2006/relationships/image" Target="../media/image27.emf"/><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emf"/><Relationship Id="rId19" Type="http://schemas.openxmlformats.org/officeDocument/2006/relationships/oleObject" Target="../embeddings/oleObject22.bin"/><Relationship Id="rId4" Type="http://schemas.openxmlformats.org/officeDocument/2006/relationships/image" Target="../media/image19.emf"/><Relationship Id="rId9" Type="http://schemas.openxmlformats.org/officeDocument/2006/relationships/oleObject" Target="../embeddings/oleObject17.bin"/><Relationship Id="rId14" Type="http://schemas.openxmlformats.org/officeDocument/2006/relationships/image" Target="../media/image24.emf"/></Relationships>
</file>

<file path=ppt/slides/_rels/slide60.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6.bin"/></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264.wmf"/><Relationship Id="rId5" Type="http://schemas.openxmlformats.org/officeDocument/2006/relationships/oleObject" Target="../embeddings/oleObject269.bin"/><Relationship Id="rId4" Type="http://schemas.openxmlformats.org/officeDocument/2006/relationships/image" Target="../media/image263.wmf"/></Relationships>
</file>

<file path=ppt/slides/_rels/slide75.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2.xml"/><Relationship Id="rId5" Type="http://schemas.openxmlformats.org/officeDocument/2006/relationships/image" Target="../media/image269.png"/><Relationship Id="rId4" Type="http://schemas.openxmlformats.org/officeDocument/2006/relationships/image" Target="../media/image2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70.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270.w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3.bin"/><Relationship Id="rId18" Type="http://schemas.openxmlformats.org/officeDocument/2006/relationships/image" Target="../media/image40.emf"/><Relationship Id="rId26" Type="http://schemas.openxmlformats.org/officeDocument/2006/relationships/image" Target="../media/image44.e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7.e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12.xml"/><Relationship Id="rId16" Type="http://schemas.openxmlformats.org/officeDocument/2006/relationships/image" Target="../media/image39.emf"/><Relationship Id="rId20" Type="http://schemas.openxmlformats.org/officeDocument/2006/relationships/image" Target="../media/image41.emf"/><Relationship Id="rId1" Type="http://schemas.openxmlformats.org/officeDocument/2006/relationships/vmlDrawing" Target="../drawings/vmlDrawing4.vml"/><Relationship Id="rId6" Type="http://schemas.openxmlformats.org/officeDocument/2006/relationships/image" Target="../media/image34.emf"/><Relationship Id="rId11" Type="http://schemas.openxmlformats.org/officeDocument/2006/relationships/oleObject" Target="../embeddings/oleObject32.bin"/><Relationship Id="rId24" Type="http://schemas.openxmlformats.org/officeDocument/2006/relationships/image" Target="../media/image43.e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45.emf"/><Relationship Id="rId10" Type="http://schemas.openxmlformats.org/officeDocument/2006/relationships/image" Target="../media/image36.emf"/><Relationship Id="rId19" Type="http://schemas.openxmlformats.org/officeDocument/2006/relationships/oleObject" Target="../embeddings/oleObject36.bin"/><Relationship Id="rId4" Type="http://schemas.openxmlformats.org/officeDocument/2006/relationships/image" Target="../media/image33.emf"/><Relationship Id="rId9" Type="http://schemas.openxmlformats.org/officeDocument/2006/relationships/oleObject" Target="../embeddings/oleObject31.bin"/><Relationship Id="rId14" Type="http://schemas.openxmlformats.org/officeDocument/2006/relationships/image" Target="../media/image38.emf"/><Relationship Id="rId22" Type="http://schemas.openxmlformats.org/officeDocument/2006/relationships/image" Target="../media/image42.emf"/><Relationship Id="rId27"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emf"/><Relationship Id="rId2" Type="http://schemas.openxmlformats.org/officeDocument/2006/relationships/slideLayout" Target="../slideLayouts/slideLayout12.xml"/><Relationship Id="rId16" Type="http://schemas.openxmlformats.org/officeDocument/2006/relationships/image" Target="../media/image52.emf"/><Relationship Id="rId1" Type="http://schemas.openxmlformats.org/officeDocument/2006/relationships/vmlDrawing" Target="../drawings/vmlDrawing5.vml"/><Relationship Id="rId6" Type="http://schemas.openxmlformats.org/officeDocument/2006/relationships/image" Target="../media/image47.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4.bin"/><Relationship Id="rId1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t>Lecture </a:t>
            </a:r>
            <a:r>
              <a:rPr lang="en-US" altLang="zh-CN" sz="6600" b="1" smtClean="0"/>
              <a:t>3 </a:t>
            </a:r>
            <a:r>
              <a:rPr lang="en-US" altLang="zh-CN" sz="6600" b="1" dirty="0"/>
              <a:t>Macro-finance modeling and application</a:t>
            </a:r>
            <a:r>
              <a:rPr lang="zh-CN" altLang="en-US" sz="6600" b="1" dirty="0"/>
              <a:t>：</a:t>
            </a:r>
            <a:r>
              <a:rPr lang="en-US" altLang="zh-CN" sz="6600" b="1" dirty="0"/>
              <a:t>Econometrics </a:t>
            </a:r>
            <a:r>
              <a:rPr lang="en-US" altLang="zh-CN" sz="6600" b="1" dirty="0" smtClean="0"/>
              <a:t>Ⅰ-VAR</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（第六章），北京大学出版社，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0890276"/>
      </p:ext>
    </p:ext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15542" y="1052736"/>
            <a:ext cx="11897433" cy="4949047"/>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3-11</a:t>
            </a:r>
            <a:r>
              <a:rPr kumimoji="1" lang="zh-CN" altLang="en-US" sz="2800" dirty="0">
                <a:latin typeface="Times New Roman" panose="02020603050405020304" pitchFamily="18" charset="0"/>
                <a:ea typeface="+mn-ea"/>
              </a:rPr>
              <a:t>）式两端分别左乘          ，再右乘       能够得到：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模型的收敛交叉映射（</a:t>
            </a:r>
            <a:r>
              <a:rPr kumimoji="1" lang="en-US" altLang="zh-CN" sz="2800" dirty="0">
                <a:latin typeface="Times New Roman" panose="02020603050405020304" pitchFamily="18" charset="0"/>
                <a:ea typeface="+mn-ea"/>
              </a:rPr>
              <a:t>Convergent Cross Mapping, CCM</a:t>
            </a:r>
            <a:r>
              <a:rPr kumimoji="1" lang="zh-CN" altLang="en-US" sz="2800" dirty="0">
                <a:latin typeface="Times New Roman" panose="02020603050405020304" pitchFamily="18" charset="0"/>
                <a:ea typeface="+mn-ea"/>
              </a:rPr>
              <a:t>）满足：</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96E065B4-F4A3-D45A-8C58-2FB1D1647FAD}"/>
              </a:ext>
            </a:extLst>
          </p:cNvPr>
          <p:cNvGraphicFramePr>
            <a:graphicFrameLocks noChangeAspect="1"/>
          </p:cNvGraphicFramePr>
          <p:nvPr>
            <p:extLst>
              <p:ext uri="{D42A27DB-BD31-4B8C-83A1-F6EECF244321}">
                <p14:modId xmlns:p14="http://schemas.microsoft.com/office/powerpoint/2010/main" val="3575312592"/>
              </p:ext>
            </p:extLst>
          </p:nvPr>
        </p:nvGraphicFramePr>
        <p:xfrm>
          <a:off x="4941491" y="1679858"/>
          <a:ext cx="536498" cy="559711"/>
        </p:xfrm>
        <a:graphic>
          <a:graphicData uri="http://schemas.openxmlformats.org/presentationml/2006/ole">
            <mc:AlternateContent xmlns:mc="http://schemas.openxmlformats.org/markup-compatibility/2006">
              <mc:Choice xmlns:v="urn:schemas-microsoft-com:vml" Requires="v">
                <p:oleObj spid="_x0000_s6301" name="Equation" r:id="rId3" imgW="330804" imgH="345241" progId="Equation.DSMT4">
                  <p:embed/>
                </p:oleObj>
              </mc:Choice>
              <mc:Fallback>
                <p:oleObj name="Equation" r:id="rId3" imgW="330804" imgH="345241" progId="Equation.DSMT4">
                  <p:embed/>
                  <p:pic>
                    <p:nvPicPr>
                      <p:cNvPr id="0" name=""/>
                      <p:cNvPicPr/>
                      <p:nvPr/>
                    </p:nvPicPr>
                    <p:blipFill>
                      <a:blip r:embed="rId4"/>
                      <a:stretch>
                        <a:fillRect/>
                      </a:stretch>
                    </p:blipFill>
                    <p:spPr>
                      <a:xfrm>
                        <a:off x="4941491" y="1679858"/>
                        <a:ext cx="536498" cy="559711"/>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9DF0C096-49B4-0C10-4A8E-708B29544C38}"/>
              </a:ext>
            </a:extLst>
          </p:cNvPr>
          <p:cNvGraphicFramePr>
            <a:graphicFrameLocks noChangeAspect="1"/>
          </p:cNvGraphicFramePr>
          <p:nvPr>
            <p:extLst>
              <p:ext uri="{D42A27DB-BD31-4B8C-83A1-F6EECF244321}">
                <p14:modId xmlns:p14="http://schemas.microsoft.com/office/powerpoint/2010/main" val="1741328135"/>
              </p:ext>
            </p:extLst>
          </p:nvPr>
        </p:nvGraphicFramePr>
        <p:xfrm>
          <a:off x="7245747" y="1679858"/>
          <a:ext cx="525934" cy="548690"/>
        </p:xfrm>
        <a:graphic>
          <a:graphicData uri="http://schemas.openxmlformats.org/presentationml/2006/ole">
            <mc:AlternateContent xmlns:mc="http://schemas.openxmlformats.org/markup-compatibility/2006">
              <mc:Choice xmlns:v="urn:schemas-microsoft-com:vml" Requires="v">
                <p:oleObj spid="_x0000_s6302" name="Equation" r:id="rId5" imgW="330804" imgH="345241" progId="Equation.DSMT4">
                  <p:embed/>
                </p:oleObj>
              </mc:Choice>
              <mc:Fallback>
                <p:oleObj name="Equation" r:id="rId5" imgW="330804" imgH="345241" progId="Equation.DSMT4">
                  <p:embed/>
                  <p:pic>
                    <p:nvPicPr>
                      <p:cNvPr id="0" name=""/>
                      <p:cNvPicPr/>
                      <p:nvPr/>
                    </p:nvPicPr>
                    <p:blipFill>
                      <a:blip r:embed="rId6"/>
                      <a:stretch>
                        <a:fillRect/>
                      </a:stretch>
                    </p:blipFill>
                    <p:spPr>
                      <a:xfrm>
                        <a:off x="7245747" y="1679858"/>
                        <a:ext cx="525934" cy="54869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7E1F7827-B483-54FC-2521-C7CDE22D5ECA}"/>
              </a:ext>
            </a:extLst>
          </p:cNvPr>
          <p:cNvGraphicFramePr>
            <a:graphicFrameLocks noChangeAspect="1"/>
          </p:cNvGraphicFramePr>
          <p:nvPr>
            <p:extLst>
              <p:ext uri="{D42A27DB-BD31-4B8C-83A1-F6EECF244321}">
                <p14:modId xmlns:p14="http://schemas.microsoft.com/office/powerpoint/2010/main" val="689017999"/>
              </p:ext>
            </p:extLst>
          </p:nvPr>
        </p:nvGraphicFramePr>
        <p:xfrm>
          <a:off x="2565227" y="2306473"/>
          <a:ext cx="6891131" cy="779264"/>
        </p:xfrm>
        <a:graphic>
          <a:graphicData uri="http://schemas.openxmlformats.org/presentationml/2006/ole">
            <mc:AlternateContent xmlns:mc="http://schemas.openxmlformats.org/markup-compatibility/2006">
              <mc:Choice xmlns:v="urn:schemas-microsoft-com:vml" Requires="v">
                <p:oleObj spid="_x0000_s6303" name="Equation" r:id="rId7" imgW="3579162" imgH="405265" progId="Equation.DSMT4">
                  <p:embed/>
                </p:oleObj>
              </mc:Choice>
              <mc:Fallback>
                <p:oleObj name="Equation" r:id="rId7" imgW="3579162" imgH="405265" progId="Equation.DSMT4">
                  <p:embed/>
                  <p:pic>
                    <p:nvPicPr>
                      <p:cNvPr id="0" name=""/>
                      <p:cNvPicPr/>
                      <p:nvPr/>
                    </p:nvPicPr>
                    <p:blipFill>
                      <a:blip r:embed="rId8"/>
                      <a:stretch>
                        <a:fillRect/>
                      </a:stretch>
                    </p:blipFill>
                    <p:spPr>
                      <a:xfrm>
                        <a:off x="2565227" y="2306473"/>
                        <a:ext cx="6891131" cy="779264"/>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746834A0-E80B-9954-48A8-003EC7D966AA}"/>
              </a:ext>
            </a:extLst>
          </p:cNvPr>
          <p:cNvGraphicFramePr>
            <a:graphicFrameLocks noChangeAspect="1"/>
          </p:cNvGraphicFramePr>
          <p:nvPr>
            <p:extLst>
              <p:ext uri="{D42A27DB-BD31-4B8C-83A1-F6EECF244321}">
                <p14:modId xmlns:p14="http://schemas.microsoft.com/office/powerpoint/2010/main" val="785411705"/>
              </p:ext>
            </p:extLst>
          </p:nvPr>
        </p:nvGraphicFramePr>
        <p:xfrm>
          <a:off x="1557115" y="3160135"/>
          <a:ext cx="1487225" cy="635248"/>
        </p:xfrm>
        <a:graphic>
          <a:graphicData uri="http://schemas.openxmlformats.org/presentationml/2006/ole">
            <mc:AlternateContent xmlns:mc="http://schemas.openxmlformats.org/markup-compatibility/2006">
              <mc:Choice xmlns:v="urn:schemas-microsoft-com:vml" Requires="v">
                <p:oleObj spid="_x0000_s6304" name="Equation" r:id="rId9" imgW="947225" imgH="405265" progId="Equation.DSMT4">
                  <p:embed/>
                </p:oleObj>
              </mc:Choice>
              <mc:Fallback>
                <p:oleObj name="Equation" r:id="rId9" imgW="947225" imgH="405265" progId="Equation.DSMT4">
                  <p:embed/>
                  <p:pic>
                    <p:nvPicPr>
                      <p:cNvPr id="0" name=""/>
                      <p:cNvPicPr/>
                      <p:nvPr/>
                    </p:nvPicPr>
                    <p:blipFill>
                      <a:blip r:embed="rId10"/>
                      <a:stretch>
                        <a:fillRect/>
                      </a:stretch>
                    </p:blipFill>
                    <p:spPr>
                      <a:xfrm>
                        <a:off x="1557115" y="3160135"/>
                        <a:ext cx="1487225" cy="635248"/>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9BC95A07-BFAD-07FB-A486-A1FABCC67AD5}"/>
              </a:ext>
            </a:extLst>
          </p:cNvPr>
          <p:cNvGraphicFramePr>
            <a:graphicFrameLocks noChangeAspect="1"/>
          </p:cNvGraphicFramePr>
          <p:nvPr>
            <p:extLst>
              <p:ext uri="{D42A27DB-BD31-4B8C-83A1-F6EECF244321}">
                <p14:modId xmlns:p14="http://schemas.microsoft.com/office/powerpoint/2010/main" val="1888516600"/>
              </p:ext>
            </p:extLst>
          </p:nvPr>
        </p:nvGraphicFramePr>
        <p:xfrm>
          <a:off x="4824888" y="4581128"/>
          <a:ext cx="2478740" cy="645692"/>
        </p:xfrm>
        <a:graphic>
          <a:graphicData uri="http://schemas.openxmlformats.org/presentationml/2006/ole">
            <mc:AlternateContent xmlns:mc="http://schemas.openxmlformats.org/markup-compatibility/2006">
              <mc:Choice xmlns:v="urn:schemas-microsoft-com:vml" Requires="v">
                <p:oleObj spid="_x0000_s6305" name="Equation" r:id="rId11" imgW="1097706" imgH="285218" progId="Equation.DSMT4">
                  <p:embed/>
                </p:oleObj>
              </mc:Choice>
              <mc:Fallback>
                <p:oleObj name="Equation" r:id="rId11" imgW="1097706" imgH="285218" progId="Equation.DSMT4">
                  <p:embed/>
                  <p:pic>
                    <p:nvPicPr>
                      <p:cNvPr id="0" name=""/>
                      <p:cNvPicPr/>
                      <p:nvPr/>
                    </p:nvPicPr>
                    <p:blipFill>
                      <a:blip r:embed="rId12"/>
                      <a:stretch>
                        <a:fillRect/>
                      </a:stretch>
                    </p:blipFill>
                    <p:spPr>
                      <a:xfrm>
                        <a:off x="4824888" y="4581128"/>
                        <a:ext cx="2478740" cy="645692"/>
                      </a:xfrm>
                      <a:prstGeom prst="rect">
                        <a:avLst/>
                      </a:prstGeom>
                    </p:spPr>
                  </p:pic>
                </p:oleObj>
              </mc:Fallback>
            </mc:AlternateContent>
          </a:graphicData>
        </a:graphic>
      </p:graphicFrame>
    </p:spTree>
    <p:extLst>
      <p:ext uri="{BB962C8B-B14F-4D97-AF65-F5344CB8AC3E}">
        <p14:creationId xmlns:p14="http://schemas.microsoft.com/office/powerpoint/2010/main" val="353558606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二、模型估计</a:t>
            </a:r>
          </a:p>
        </p:txBody>
      </p:sp>
    </p:spTree>
    <p:extLst>
      <p:ext uri="{BB962C8B-B14F-4D97-AF65-F5344CB8AC3E}">
        <p14:creationId xmlns:p14="http://schemas.microsoft.com/office/powerpoint/2010/main" val="2070411558"/>
      </p:ext>
    </p:extLst>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模型估计</a:t>
            </a:r>
          </a:p>
        </p:txBody>
      </p:sp>
      <p:sp>
        <p:nvSpPr>
          <p:cNvPr id="5" name="文本框 4"/>
          <p:cNvSpPr txBox="1"/>
          <p:nvPr/>
        </p:nvSpPr>
        <p:spPr>
          <a:xfrm>
            <a:off x="137882" y="1196752"/>
            <a:ext cx="11897433" cy="338066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在对向量自回归模型建模后，</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模型可以采用最小二乘法、极大似然法来估计。本节将介绍估计</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模型的普通最小二乘法和极大似然估计法，最后讲解解释变量滞后阶数的确定方法。假设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模型的样本为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，相关参数分别为                      和       。</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3E4312FF-60FC-F156-788D-EDAF9D3FDF1D}"/>
              </a:ext>
            </a:extLst>
          </p:cNvPr>
          <p:cNvGraphicFramePr>
            <a:graphicFrameLocks noChangeAspect="1"/>
          </p:cNvGraphicFramePr>
          <p:nvPr>
            <p:extLst>
              <p:ext uri="{D42A27DB-BD31-4B8C-83A1-F6EECF244321}">
                <p14:modId xmlns:p14="http://schemas.microsoft.com/office/powerpoint/2010/main" val="1688369968"/>
              </p:ext>
            </p:extLst>
          </p:nvPr>
        </p:nvGraphicFramePr>
        <p:xfrm>
          <a:off x="151923" y="4032798"/>
          <a:ext cx="2197280" cy="608923"/>
        </p:xfrm>
        <a:graphic>
          <a:graphicData uri="http://schemas.openxmlformats.org/presentationml/2006/ole">
            <mc:AlternateContent xmlns:mc="http://schemas.openxmlformats.org/markup-compatibility/2006">
              <mc:Choice xmlns:v="urn:schemas-microsoft-com:vml" Requires="v">
                <p:oleObj spid="_x0000_s7263" name="Equation" r:id="rId3" imgW="1082786" imgH="300117" progId="Equation.DSMT4">
                  <p:embed/>
                </p:oleObj>
              </mc:Choice>
              <mc:Fallback>
                <p:oleObj name="Equation" r:id="rId3" imgW="1082786" imgH="300117" progId="Equation.DSMT4">
                  <p:embed/>
                  <p:pic>
                    <p:nvPicPr>
                      <p:cNvPr id="0" name=""/>
                      <p:cNvPicPr/>
                      <p:nvPr/>
                    </p:nvPicPr>
                    <p:blipFill>
                      <a:blip r:embed="rId4"/>
                      <a:stretch>
                        <a:fillRect/>
                      </a:stretch>
                    </p:blipFill>
                    <p:spPr>
                      <a:xfrm>
                        <a:off x="151923" y="4032798"/>
                        <a:ext cx="2197280" cy="608923"/>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6486212-7DA7-1041-E275-B6A84B928111}"/>
              </a:ext>
            </a:extLst>
          </p:cNvPr>
          <p:cNvGraphicFramePr>
            <a:graphicFrameLocks noChangeAspect="1"/>
          </p:cNvGraphicFramePr>
          <p:nvPr>
            <p:extLst>
              <p:ext uri="{D42A27DB-BD31-4B8C-83A1-F6EECF244321}">
                <p14:modId xmlns:p14="http://schemas.microsoft.com/office/powerpoint/2010/main" val="4198097057"/>
              </p:ext>
            </p:extLst>
          </p:nvPr>
        </p:nvGraphicFramePr>
        <p:xfrm>
          <a:off x="5215655" y="3994462"/>
          <a:ext cx="2062993" cy="584785"/>
        </p:xfrm>
        <a:graphic>
          <a:graphicData uri="http://schemas.openxmlformats.org/presentationml/2006/ole">
            <mc:AlternateContent xmlns:mc="http://schemas.openxmlformats.org/markup-compatibility/2006">
              <mc:Choice xmlns:v="urn:schemas-microsoft-com:vml" Requires="v">
                <p:oleObj spid="_x0000_s7264"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215655" y="3994462"/>
                        <a:ext cx="2062993" cy="584785"/>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4A600903-20F0-AB87-10C2-9C99C052C93D}"/>
              </a:ext>
            </a:extLst>
          </p:cNvPr>
          <p:cNvGraphicFramePr>
            <a:graphicFrameLocks noChangeAspect="1"/>
          </p:cNvGraphicFramePr>
          <p:nvPr>
            <p:extLst>
              <p:ext uri="{D42A27DB-BD31-4B8C-83A1-F6EECF244321}">
                <p14:modId xmlns:p14="http://schemas.microsoft.com/office/powerpoint/2010/main" val="560381482"/>
              </p:ext>
            </p:extLst>
          </p:nvPr>
        </p:nvGraphicFramePr>
        <p:xfrm>
          <a:off x="7533779" y="3973975"/>
          <a:ext cx="576064" cy="689655"/>
        </p:xfrm>
        <a:graphic>
          <a:graphicData uri="http://schemas.openxmlformats.org/presentationml/2006/ole">
            <mc:AlternateContent xmlns:mc="http://schemas.openxmlformats.org/markup-compatibility/2006">
              <mc:Choice xmlns:v="urn:schemas-microsoft-com:vml" Requires="v">
                <p:oleObj spid="_x0000_s7265" name="Equation" r:id="rId7" imgW="225509" imgH="270318" progId="Equation.DSMT4">
                  <p:embed/>
                </p:oleObj>
              </mc:Choice>
              <mc:Fallback>
                <p:oleObj name="Equation" r:id="rId7" imgW="225509" imgH="270318" progId="Equation.DSMT4">
                  <p:embed/>
                  <p:pic>
                    <p:nvPicPr>
                      <p:cNvPr id="0" name=""/>
                      <p:cNvPicPr/>
                      <p:nvPr/>
                    </p:nvPicPr>
                    <p:blipFill>
                      <a:blip r:embed="rId8"/>
                      <a:stretch>
                        <a:fillRect/>
                      </a:stretch>
                    </p:blipFill>
                    <p:spPr>
                      <a:xfrm>
                        <a:off x="7533779" y="3973975"/>
                        <a:ext cx="576064" cy="689655"/>
                      </a:xfrm>
                      <a:prstGeom prst="rect">
                        <a:avLst/>
                      </a:prstGeom>
                    </p:spPr>
                  </p:pic>
                </p:oleObj>
              </mc:Fallback>
            </mc:AlternateContent>
          </a:graphicData>
        </a:graphic>
      </p:graphicFrame>
    </p:spTree>
    <p:extLst>
      <p:ext uri="{BB962C8B-B14F-4D97-AF65-F5344CB8AC3E}">
        <p14:creationId xmlns:p14="http://schemas.microsoft.com/office/powerpoint/2010/main" val="244881979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首先，考虑相邻的</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表示收益率向量</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3-20</a:t>
            </a:r>
            <a:r>
              <a:rPr kumimoji="1" lang="zh-CN" altLang="en-US" sz="2800" dirty="0">
                <a:latin typeface="Times New Roman" panose="02020603050405020304" pitchFamily="18" charset="0"/>
                <a:ea typeface="+mn-ea"/>
              </a:rPr>
              <a:t>）式模型的参数可以采用普通最小二乘法估计。</a:t>
            </a:r>
            <a:endParaRPr kumimoji="1" sz="2800" dirty="0">
              <a:latin typeface="Times New Roman" panose="02020603050405020304" pitchFamily="18" charset="0"/>
              <a:ea typeface="+mn-ea"/>
            </a:endParaRPr>
          </a:p>
        </p:txBody>
      </p:sp>
      <p:graphicFrame>
        <p:nvGraphicFramePr>
          <p:cNvPr id="18" name="对象 17">
            <a:extLst>
              <a:ext uri="{FF2B5EF4-FFF2-40B4-BE49-F238E27FC236}">
                <a16:creationId xmlns="" xmlns:a16="http://schemas.microsoft.com/office/drawing/2014/main" id="{103E01CF-F59F-135D-3251-FAA4991A2903}"/>
              </a:ext>
            </a:extLst>
          </p:cNvPr>
          <p:cNvGraphicFramePr>
            <a:graphicFrameLocks noChangeAspect="1"/>
          </p:cNvGraphicFramePr>
          <p:nvPr>
            <p:extLst>
              <p:ext uri="{D42A27DB-BD31-4B8C-83A1-F6EECF244321}">
                <p14:modId xmlns:p14="http://schemas.microsoft.com/office/powerpoint/2010/main" val="390649788"/>
              </p:ext>
            </p:extLst>
          </p:nvPr>
        </p:nvGraphicFramePr>
        <p:xfrm>
          <a:off x="3717355" y="1628800"/>
          <a:ext cx="4513320" cy="2743327"/>
        </p:xfrm>
        <a:graphic>
          <a:graphicData uri="http://schemas.openxmlformats.org/presentationml/2006/ole">
            <mc:AlternateContent xmlns:mc="http://schemas.openxmlformats.org/markup-compatibility/2006">
              <mc:Choice xmlns:v="urn:schemas-microsoft-com:vml" Requires="v">
                <p:oleObj spid="_x0000_s8256" name="Equation" r:id="rId3" imgW="2150225" imgH="1306468" progId="Equation.DSMT4">
                  <p:embed/>
                </p:oleObj>
              </mc:Choice>
              <mc:Fallback>
                <p:oleObj name="Equation" r:id="rId3" imgW="2150225" imgH="1306468" progId="Equation.DSMT4">
                  <p:embed/>
                  <p:pic>
                    <p:nvPicPr>
                      <p:cNvPr id="0" name=""/>
                      <p:cNvPicPr/>
                      <p:nvPr/>
                    </p:nvPicPr>
                    <p:blipFill>
                      <a:blip r:embed="rId4"/>
                      <a:stretch>
                        <a:fillRect/>
                      </a:stretch>
                    </p:blipFill>
                    <p:spPr>
                      <a:xfrm>
                        <a:off x="3717355" y="1628800"/>
                        <a:ext cx="4513320" cy="2743327"/>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E8A0F97-8DAB-7AD0-9CDE-FD2A9092CEDC}"/>
              </a:ext>
            </a:extLst>
          </p:cNvPr>
          <p:cNvGraphicFramePr>
            <a:graphicFrameLocks noChangeAspect="1"/>
          </p:cNvGraphicFramePr>
          <p:nvPr>
            <p:extLst>
              <p:ext uri="{D42A27DB-BD31-4B8C-83A1-F6EECF244321}">
                <p14:modId xmlns:p14="http://schemas.microsoft.com/office/powerpoint/2010/main" val="3161377909"/>
              </p:ext>
            </p:extLst>
          </p:nvPr>
        </p:nvGraphicFramePr>
        <p:xfrm>
          <a:off x="1629123" y="4444135"/>
          <a:ext cx="348119" cy="569041"/>
        </p:xfrm>
        <a:graphic>
          <a:graphicData uri="http://schemas.openxmlformats.org/presentationml/2006/ole">
            <mc:AlternateContent xmlns:mc="http://schemas.openxmlformats.org/markup-compatibility/2006">
              <mc:Choice xmlns:v="urn:schemas-microsoft-com:vml" Requires="v">
                <p:oleObj spid="_x0000_s8257" name="Equation" r:id="rId5" imgW="165402" imgH="270318" progId="Equation.DSMT4">
                  <p:embed/>
                </p:oleObj>
              </mc:Choice>
              <mc:Fallback>
                <p:oleObj name="Equation" r:id="rId5" imgW="165402" imgH="270318" progId="Equation.DSMT4">
                  <p:embed/>
                  <p:pic>
                    <p:nvPicPr>
                      <p:cNvPr id="0" name=""/>
                      <p:cNvPicPr/>
                      <p:nvPr/>
                    </p:nvPicPr>
                    <p:blipFill>
                      <a:blip r:embed="rId6"/>
                      <a:stretch>
                        <a:fillRect/>
                      </a:stretch>
                    </p:blipFill>
                    <p:spPr>
                      <a:xfrm>
                        <a:off x="1629123" y="4444135"/>
                        <a:ext cx="348119" cy="569041"/>
                      </a:xfrm>
                      <a:prstGeom prst="rect">
                        <a:avLst/>
                      </a:prstGeom>
                    </p:spPr>
                  </p:pic>
                </p:oleObj>
              </mc:Fallback>
            </mc:AlternateContent>
          </a:graphicData>
        </a:graphic>
      </p:graphicFrame>
    </p:spTree>
    <p:extLst>
      <p:ext uri="{BB962C8B-B14F-4D97-AF65-F5344CB8AC3E}">
        <p14:creationId xmlns:p14="http://schemas.microsoft.com/office/powerpoint/2010/main" val="313020680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3-20</a:t>
            </a:r>
            <a:r>
              <a:rPr kumimoji="1" lang="zh-CN" altLang="en-US" sz="2800" dirty="0">
                <a:latin typeface="Times New Roman" panose="02020603050405020304" pitchFamily="18" charset="0"/>
                <a:ea typeface="+mn-ea"/>
              </a:rPr>
              <a:t>）式中的第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个方程，令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估计，其中，</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表示是</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模型，则残差为：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3-21</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当            ，残差定义为                   ，其中，    为     的样本均值。残差矩阵为：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3-22</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通过残差矩阵可以构建模型估计的拟合优度以及系数显著性判定的统计量。</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B64B39BA-46B1-A14E-FE31-F7FCBA6CF7BF}"/>
              </a:ext>
            </a:extLst>
          </p:cNvPr>
          <p:cNvGraphicFramePr>
            <a:graphicFrameLocks noChangeAspect="1"/>
          </p:cNvGraphicFramePr>
          <p:nvPr>
            <p:extLst>
              <p:ext uri="{D42A27DB-BD31-4B8C-83A1-F6EECF244321}">
                <p14:modId xmlns:p14="http://schemas.microsoft.com/office/powerpoint/2010/main" val="1518577021"/>
              </p:ext>
            </p:extLst>
          </p:nvPr>
        </p:nvGraphicFramePr>
        <p:xfrm>
          <a:off x="6237635" y="812806"/>
          <a:ext cx="459259" cy="587203"/>
        </p:xfrm>
        <a:graphic>
          <a:graphicData uri="http://schemas.openxmlformats.org/presentationml/2006/ole">
            <mc:AlternateContent xmlns:mc="http://schemas.openxmlformats.org/markup-compatibility/2006">
              <mc:Choice xmlns:v="urn:schemas-microsoft-com:vml" Requires="v">
                <p:oleObj spid="_x0000_s9528" name="Equation" r:id="rId3" imgW="195243" imgH="300117" progId="Equation.DSMT4">
                  <p:embed/>
                </p:oleObj>
              </mc:Choice>
              <mc:Fallback>
                <p:oleObj name="Equation" r:id="rId3" imgW="195243" imgH="300117" progId="Equation.DSMT4">
                  <p:embed/>
                  <p:pic>
                    <p:nvPicPr>
                      <p:cNvPr id="0" name=""/>
                      <p:cNvPicPr/>
                      <p:nvPr/>
                    </p:nvPicPr>
                    <p:blipFill>
                      <a:blip r:embed="rId4"/>
                      <a:stretch>
                        <a:fillRect/>
                      </a:stretch>
                    </p:blipFill>
                    <p:spPr>
                      <a:xfrm>
                        <a:off x="6237635" y="812806"/>
                        <a:ext cx="459259" cy="587203"/>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90650D51-A7F8-AC4B-8A67-703A10A27854}"/>
              </a:ext>
            </a:extLst>
          </p:cNvPr>
          <p:cNvGraphicFramePr>
            <a:graphicFrameLocks noChangeAspect="1"/>
          </p:cNvGraphicFramePr>
          <p:nvPr>
            <p:extLst>
              <p:ext uri="{D42A27DB-BD31-4B8C-83A1-F6EECF244321}">
                <p14:modId xmlns:p14="http://schemas.microsoft.com/office/powerpoint/2010/main" val="2277554981"/>
              </p:ext>
            </p:extLst>
          </p:nvPr>
        </p:nvGraphicFramePr>
        <p:xfrm>
          <a:off x="7389763" y="836712"/>
          <a:ext cx="459259" cy="587203"/>
        </p:xfrm>
        <a:graphic>
          <a:graphicData uri="http://schemas.openxmlformats.org/presentationml/2006/ole">
            <mc:AlternateContent xmlns:mc="http://schemas.openxmlformats.org/markup-compatibility/2006">
              <mc:Choice xmlns:v="urn:schemas-microsoft-com:vml" Requires="v">
                <p:oleObj spid="_x0000_s9529"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7389763" y="836712"/>
                        <a:ext cx="459259" cy="58720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7D04871F-C9B9-A9BC-B70D-9D36F2B55DAF}"/>
              </a:ext>
            </a:extLst>
          </p:cNvPr>
          <p:cNvGraphicFramePr>
            <a:graphicFrameLocks noChangeAspect="1"/>
          </p:cNvGraphicFramePr>
          <p:nvPr>
            <p:extLst>
              <p:ext uri="{D42A27DB-BD31-4B8C-83A1-F6EECF244321}">
                <p14:modId xmlns:p14="http://schemas.microsoft.com/office/powerpoint/2010/main" val="1252753993"/>
              </p:ext>
            </p:extLst>
          </p:nvPr>
        </p:nvGraphicFramePr>
        <p:xfrm>
          <a:off x="9838035" y="763301"/>
          <a:ext cx="459259" cy="660614"/>
        </p:xfrm>
        <a:graphic>
          <a:graphicData uri="http://schemas.openxmlformats.org/presentationml/2006/ole">
            <mc:AlternateContent xmlns:mc="http://schemas.openxmlformats.org/markup-compatibility/2006">
              <mc:Choice xmlns:v="urn:schemas-microsoft-com:vml" Requires="v">
                <p:oleObj spid="_x0000_s9530" name="Equation" r:id="rId7" imgW="195243" imgH="300117" progId="Equation.DSMT4">
                  <p:embed/>
                </p:oleObj>
              </mc:Choice>
              <mc:Fallback>
                <p:oleObj name="Equation" r:id="rId7" imgW="195243" imgH="300117" progId="Equation.DSMT4">
                  <p:embed/>
                  <p:pic>
                    <p:nvPicPr>
                      <p:cNvPr id="0" name=""/>
                      <p:cNvPicPr/>
                      <p:nvPr/>
                    </p:nvPicPr>
                    <p:blipFill>
                      <a:blip r:embed="rId8"/>
                      <a:stretch>
                        <a:fillRect/>
                      </a:stretch>
                    </p:blipFill>
                    <p:spPr>
                      <a:xfrm>
                        <a:off x="9838035" y="763301"/>
                        <a:ext cx="459259" cy="660614"/>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A47BA2E2-AAF8-5EE0-48AC-76F1F026A4F6}"/>
              </a:ext>
            </a:extLst>
          </p:cNvPr>
          <p:cNvGraphicFramePr>
            <a:graphicFrameLocks noChangeAspect="1"/>
          </p:cNvGraphicFramePr>
          <p:nvPr>
            <p:extLst>
              <p:ext uri="{D42A27DB-BD31-4B8C-83A1-F6EECF244321}">
                <p14:modId xmlns:p14="http://schemas.microsoft.com/office/powerpoint/2010/main" val="3610551855"/>
              </p:ext>
            </p:extLst>
          </p:nvPr>
        </p:nvGraphicFramePr>
        <p:xfrm>
          <a:off x="10990163" y="786763"/>
          <a:ext cx="459259" cy="634747"/>
        </p:xfrm>
        <a:graphic>
          <a:graphicData uri="http://schemas.openxmlformats.org/presentationml/2006/ole">
            <mc:AlternateContent xmlns:mc="http://schemas.openxmlformats.org/markup-compatibility/2006">
              <mc:Choice xmlns:v="urn:schemas-microsoft-com:vml" Requires="v">
                <p:oleObj spid="_x0000_s9531" name="Equation" r:id="rId9" imgW="195243" imgH="270318" progId="Equation.DSMT4">
                  <p:embed/>
                </p:oleObj>
              </mc:Choice>
              <mc:Fallback>
                <p:oleObj name="Equation" r:id="rId9" imgW="195243" imgH="270318" progId="Equation.DSMT4">
                  <p:embed/>
                  <p:pic>
                    <p:nvPicPr>
                      <p:cNvPr id="0" name=""/>
                      <p:cNvPicPr/>
                      <p:nvPr/>
                    </p:nvPicPr>
                    <p:blipFill>
                      <a:blip r:embed="rId10"/>
                      <a:stretch>
                        <a:fillRect/>
                      </a:stretch>
                    </p:blipFill>
                    <p:spPr>
                      <a:xfrm>
                        <a:off x="10990163" y="786763"/>
                        <a:ext cx="459259" cy="634747"/>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B548294B-2A9A-3281-493F-FA98F320B851}"/>
              </a:ext>
            </a:extLst>
          </p:cNvPr>
          <p:cNvGraphicFramePr>
            <a:graphicFrameLocks noChangeAspect="1"/>
          </p:cNvGraphicFramePr>
          <p:nvPr>
            <p:extLst>
              <p:ext uri="{D42A27DB-BD31-4B8C-83A1-F6EECF244321}">
                <p14:modId xmlns:p14="http://schemas.microsoft.com/office/powerpoint/2010/main" val="2725439417"/>
              </p:ext>
            </p:extLst>
          </p:nvPr>
        </p:nvGraphicFramePr>
        <p:xfrm>
          <a:off x="4130194" y="2266794"/>
          <a:ext cx="4214882" cy="579775"/>
        </p:xfrm>
        <a:graphic>
          <a:graphicData uri="http://schemas.openxmlformats.org/presentationml/2006/ole">
            <mc:AlternateContent xmlns:mc="http://schemas.openxmlformats.org/markup-compatibility/2006">
              <mc:Choice xmlns:v="urn:schemas-microsoft-com:vml" Requires="v">
                <p:oleObj spid="_x0000_s9532" name="Equation" r:id="rId11" imgW="2180492" imgH="300117" progId="Equation.DSMT4">
                  <p:embed/>
                </p:oleObj>
              </mc:Choice>
              <mc:Fallback>
                <p:oleObj name="Equation" r:id="rId11" imgW="2180492" imgH="300117" progId="Equation.DSMT4">
                  <p:embed/>
                  <p:pic>
                    <p:nvPicPr>
                      <p:cNvPr id="0" name=""/>
                      <p:cNvPicPr/>
                      <p:nvPr/>
                    </p:nvPicPr>
                    <p:blipFill>
                      <a:blip r:embed="rId12"/>
                      <a:stretch>
                        <a:fillRect/>
                      </a:stretch>
                    </p:blipFill>
                    <p:spPr>
                      <a:xfrm>
                        <a:off x="4130194" y="2266794"/>
                        <a:ext cx="4214882" cy="57977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340817DF-76E3-56A4-60A9-E4AFBE008CE0}"/>
              </a:ext>
            </a:extLst>
          </p:cNvPr>
          <p:cNvGraphicFramePr>
            <a:graphicFrameLocks noChangeAspect="1"/>
          </p:cNvGraphicFramePr>
          <p:nvPr>
            <p:extLst>
              <p:ext uri="{D42A27DB-BD31-4B8C-83A1-F6EECF244321}">
                <p14:modId xmlns:p14="http://schemas.microsoft.com/office/powerpoint/2010/main" val="2517950756"/>
              </p:ext>
            </p:extLst>
          </p:nvPr>
        </p:nvGraphicFramePr>
        <p:xfrm>
          <a:off x="1125067" y="3099466"/>
          <a:ext cx="822583" cy="458148"/>
        </p:xfrm>
        <a:graphic>
          <a:graphicData uri="http://schemas.openxmlformats.org/presentationml/2006/ole">
            <mc:AlternateContent xmlns:mc="http://schemas.openxmlformats.org/markup-compatibility/2006">
              <mc:Choice xmlns:v="urn:schemas-microsoft-com:vml" Requires="v">
                <p:oleObj spid="_x0000_s9533" name="Equation" r:id="rId13" imgW="375565" imgH="209869" progId="Equation.DSMT4">
                  <p:embed/>
                </p:oleObj>
              </mc:Choice>
              <mc:Fallback>
                <p:oleObj name="Equation" r:id="rId13" imgW="375565" imgH="209869" progId="Equation.DSMT4">
                  <p:embed/>
                  <p:pic>
                    <p:nvPicPr>
                      <p:cNvPr id="0" name=""/>
                      <p:cNvPicPr/>
                      <p:nvPr/>
                    </p:nvPicPr>
                    <p:blipFill>
                      <a:blip r:embed="rId14"/>
                      <a:stretch>
                        <a:fillRect/>
                      </a:stretch>
                    </p:blipFill>
                    <p:spPr>
                      <a:xfrm>
                        <a:off x="1125067" y="3099466"/>
                        <a:ext cx="822583" cy="458148"/>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EE20D515-A308-611C-294D-EB22B758825C}"/>
              </a:ext>
            </a:extLst>
          </p:cNvPr>
          <p:cNvGraphicFramePr>
            <a:graphicFrameLocks noChangeAspect="1"/>
          </p:cNvGraphicFramePr>
          <p:nvPr>
            <p:extLst>
              <p:ext uri="{D42A27DB-BD31-4B8C-83A1-F6EECF244321}">
                <p14:modId xmlns:p14="http://schemas.microsoft.com/office/powerpoint/2010/main" val="702821424"/>
              </p:ext>
            </p:extLst>
          </p:nvPr>
        </p:nvGraphicFramePr>
        <p:xfrm>
          <a:off x="4293419" y="3055844"/>
          <a:ext cx="1552134" cy="553496"/>
        </p:xfrm>
        <a:graphic>
          <a:graphicData uri="http://schemas.openxmlformats.org/presentationml/2006/ole">
            <mc:AlternateContent xmlns:mc="http://schemas.openxmlformats.org/markup-compatibility/2006">
              <mc:Choice xmlns:v="urn:schemas-microsoft-com:vml" Requires="v">
                <p:oleObj spid="_x0000_s9534" name="Equation" r:id="rId15" imgW="841930" imgH="300117" progId="Equation.DSMT4">
                  <p:embed/>
                </p:oleObj>
              </mc:Choice>
              <mc:Fallback>
                <p:oleObj name="Equation" r:id="rId15" imgW="841930" imgH="300117" progId="Equation.DSMT4">
                  <p:embed/>
                  <p:pic>
                    <p:nvPicPr>
                      <p:cNvPr id="0" name=""/>
                      <p:cNvPicPr/>
                      <p:nvPr/>
                    </p:nvPicPr>
                    <p:blipFill>
                      <a:blip r:embed="rId16"/>
                      <a:stretch>
                        <a:fillRect/>
                      </a:stretch>
                    </p:blipFill>
                    <p:spPr>
                      <a:xfrm>
                        <a:off x="4293419" y="3055844"/>
                        <a:ext cx="1552134" cy="55349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3F0923B3-66A0-55FD-E564-8A9C6444AE65}"/>
              </a:ext>
            </a:extLst>
          </p:cNvPr>
          <p:cNvGraphicFramePr>
            <a:graphicFrameLocks noChangeAspect="1"/>
          </p:cNvGraphicFramePr>
          <p:nvPr>
            <p:extLst>
              <p:ext uri="{D42A27DB-BD31-4B8C-83A1-F6EECF244321}">
                <p14:modId xmlns:p14="http://schemas.microsoft.com/office/powerpoint/2010/main" val="2233496966"/>
              </p:ext>
            </p:extLst>
          </p:nvPr>
        </p:nvGraphicFramePr>
        <p:xfrm>
          <a:off x="7280043" y="3027616"/>
          <a:ext cx="339349" cy="422698"/>
        </p:xfrm>
        <a:graphic>
          <a:graphicData uri="http://schemas.openxmlformats.org/presentationml/2006/ole">
            <mc:AlternateContent xmlns:mc="http://schemas.openxmlformats.org/markup-compatibility/2006">
              <mc:Choice xmlns:v="urn:schemas-microsoft-com:vml" Requires="v">
                <p:oleObj spid="_x0000_s9535" name="Equation" r:id="rId17" imgW="180322" imgH="225194" progId="Equation.DSMT4">
                  <p:embed/>
                </p:oleObj>
              </mc:Choice>
              <mc:Fallback>
                <p:oleObj name="Equation" r:id="rId17" imgW="180322" imgH="225194" progId="Equation.DSMT4">
                  <p:embed/>
                  <p:pic>
                    <p:nvPicPr>
                      <p:cNvPr id="0" name=""/>
                      <p:cNvPicPr/>
                      <p:nvPr/>
                    </p:nvPicPr>
                    <p:blipFill>
                      <a:blip r:embed="rId18"/>
                      <a:stretch>
                        <a:fillRect/>
                      </a:stretch>
                    </p:blipFill>
                    <p:spPr>
                      <a:xfrm>
                        <a:off x="7280043" y="3027616"/>
                        <a:ext cx="339349" cy="422698"/>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E88D9DB8-9BAC-3F63-E57C-9F10E6195419}"/>
              </a:ext>
            </a:extLst>
          </p:cNvPr>
          <p:cNvGraphicFramePr>
            <a:graphicFrameLocks noChangeAspect="1"/>
          </p:cNvGraphicFramePr>
          <p:nvPr>
            <p:extLst>
              <p:ext uri="{D42A27DB-BD31-4B8C-83A1-F6EECF244321}">
                <p14:modId xmlns:p14="http://schemas.microsoft.com/office/powerpoint/2010/main" val="1021277783"/>
              </p:ext>
            </p:extLst>
          </p:nvPr>
        </p:nvGraphicFramePr>
        <p:xfrm>
          <a:off x="8130535" y="3039356"/>
          <a:ext cx="339348" cy="554703"/>
        </p:xfrm>
        <a:graphic>
          <a:graphicData uri="http://schemas.openxmlformats.org/presentationml/2006/ole">
            <mc:AlternateContent xmlns:mc="http://schemas.openxmlformats.org/markup-compatibility/2006">
              <mc:Choice xmlns:v="urn:schemas-microsoft-com:vml" Requires="v">
                <p:oleObj spid="_x0000_s9536" name="Equation" r:id="rId19" imgW="165402" imgH="270318" progId="Equation.DSMT4">
                  <p:embed/>
                </p:oleObj>
              </mc:Choice>
              <mc:Fallback>
                <p:oleObj name="Equation" r:id="rId19" imgW="165402" imgH="270318" progId="Equation.DSMT4">
                  <p:embed/>
                  <p:pic>
                    <p:nvPicPr>
                      <p:cNvPr id="0" name=""/>
                      <p:cNvPicPr/>
                      <p:nvPr/>
                    </p:nvPicPr>
                    <p:blipFill>
                      <a:blip r:embed="rId20"/>
                      <a:stretch>
                        <a:fillRect/>
                      </a:stretch>
                    </p:blipFill>
                    <p:spPr>
                      <a:xfrm>
                        <a:off x="8130535" y="3039356"/>
                        <a:ext cx="339348" cy="554703"/>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35FFD1E-3720-E45B-15A2-7B27FE105B8C}"/>
              </a:ext>
            </a:extLst>
          </p:cNvPr>
          <p:cNvGraphicFramePr>
            <a:graphicFrameLocks noChangeAspect="1"/>
          </p:cNvGraphicFramePr>
          <p:nvPr>
            <p:extLst>
              <p:ext uri="{D42A27DB-BD31-4B8C-83A1-F6EECF244321}">
                <p14:modId xmlns:p14="http://schemas.microsoft.com/office/powerpoint/2010/main" val="3108967099"/>
              </p:ext>
            </p:extLst>
          </p:nvPr>
        </p:nvGraphicFramePr>
        <p:xfrm>
          <a:off x="4329254" y="4161394"/>
          <a:ext cx="3716766" cy="858165"/>
        </p:xfrm>
        <a:graphic>
          <a:graphicData uri="http://schemas.openxmlformats.org/presentationml/2006/ole">
            <mc:AlternateContent xmlns:mc="http://schemas.openxmlformats.org/markup-compatibility/2006">
              <mc:Choice xmlns:v="urn:schemas-microsoft-com:vml" Requires="v">
                <p:oleObj spid="_x0000_s9537" name="Equation" r:id="rId21" imgW="2015090" imgH="465288" progId="Equation.DSMT4">
                  <p:embed/>
                </p:oleObj>
              </mc:Choice>
              <mc:Fallback>
                <p:oleObj name="Equation" r:id="rId21" imgW="2015090" imgH="465288" progId="Equation.DSMT4">
                  <p:embed/>
                  <p:pic>
                    <p:nvPicPr>
                      <p:cNvPr id="0" name=""/>
                      <p:cNvPicPr/>
                      <p:nvPr/>
                    </p:nvPicPr>
                    <p:blipFill>
                      <a:blip r:embed="rId22"/>
                      <a:stretch>
                        <a:fillRect/>
                      </a:stretch>
                    </p:blipFill>
                    <p:spPr>
                      <a:xfrm>
                        <a:off x="4329254" y="4161394"/>
                        <a:ext cx="3716766" cy="858165"/>
                      </a:xfrm>
                      <a:prstGeom prst="rect">
                        <a:avLst/>
                      </a:prstGeom>
                    </p:spPr>
                  </p:pic>
                </p:oleObj>
              </mc:Fallback>
            </mc:AlternateContent>
          </a:graphicData>
        </a:graphic>
      </p:graphicFrame>
    </p:spTree>
    <p:extLst>
      <p:ext uri="{BB962C8B-B14F-4D97-AF65-F5344CB8AC3E}">
        <p14:creationId xmlns:p14="http://schemas.microsoft.com/office/powerpoint/2010/main" val="193513817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模型的时间序列     服从多元正态分布。其中，     表示从     到        的观测值。数据的条件似然函数为：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B3EE3E9C-092A-D51B-C037-2E23A2EA0035}"/>
              </a:ext>
            </a:extLst>
          </p:cNvPr>
          <p:cNvGraphicFramePr>
            <a:graphicFrameLocks noChangeAspect="1"/>
          </p:cNvGraphicFramePr>
          <p:nvPr>
            <p:extLst>
              <p:ext uri="{D42A27DB-BD31-4B8C-83A1-F6EECF244321}">
                <p14:modId xmlns:p14="http://schemas.microsoft.com/office/powerpoint/2010/main" val="1886561140"/>
              </p:ext>
            </p:extLst>
          </p:nvPr>
        </p:nvGraphicFramePr>
        <p:xfrm>
          <a:off x="5013499" y="917799"/>
          <a:ext cx="360040" cy="494977"/>
        </p:xfrm>
        <a:graphic>
          <a:graphicData uri="http://schemas.openxmlformats.org/presentationml/2006/ole">
            <mc:AlternateContent xmlns:mc="http://schemas.openxmlformats.org/markup-compatibility/2006">
              <mc:Choice xmlns:v="urn:schemas-microsoft-com:vml" Requires="v">
                <p:oleObj spid="_x0000_s10397" name="Equation" r:id="rId3" imgW="165402" imgH="270318" progId="Equation.DSMT4">
                  <p:embed/>
                </p:oleObj>
              </mc:Choice>
              <mc:Fallback>
                <p:oleObj name="Equation" r:id="rId3" imgW="165402" imgH="270318" progId="Equation.DSMT4">
                  <p:embed/>
                  <p:pic>
                    <p:nvPicPr>
                      <p:cNvPr id="0" name=""/>
                      <p:cNvPicPr/>
                      <p:nvPr/>
                    </p:nvPicPr>
                    <p:blipFill>
                      <a:blip r:embed="rId4"/>
                      <a:stretch>
                        <a:fillRect/>
                      </a:stretch>
                    </p:blipFill>
                    <p:spPr>
                      <a:xfrm>
                        <a:off x="5013499" y="917799"/>
                        <a:ext cx="360040" cy="49497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AF15734D-F224-2B42-7AC4-8044354D78BB}"/>
              </a:ext>
            </a:extLst>
          </p:cNvPr>
          <p:cNvGraphicFramePr>
            <a:graphicFrameLocks noChangeAspect="1"/>
          </p:cNvGraphicFramePr>
          <p:nvPr>
            <p:extLst>
              <p:ext uri="{D42A27DB-BD31-4B8C-83A1-F6EECF244321}">
                <p14:modId xmlns:p14="http://schemas.microsoft.com/office/powerpoint/2010/main" val="2852657330"/>
              </p:ext>
            </p:extLst>
          </p:nvPr>
        </p:nvGraphicFramePr>
        <p:xfrm>
          <a:off x="9622011" y="878310"/>
          <a:ext cx="481484" cy="573953"/>
        </p:xfrm>
        <a:graphic>
          <a:graphicData uri="http://schemas.openxmlformats.org/presentationml/2006/ole">
            <mc:AlternateContent xmlns:mc="http://schemas.openxmlformats.org/markup-compatibility/2006">
              <mc:Choice xmlns:v="urn:schemas-microsoft-com:vml" Requires="v">
                <p:oleObj spid="_x0000_s10398" name="Equation" r:id="rId5" imgW="240430" imgH="285218" progId="Equation.DSMT4">
                  <p:embed/>
                </p:oleObj>
              </mc:Choice>
              <mc:Fallback>
                <p:oleObj name="Equation" r:id="rId5" imgW="240430" imgH="285218" progId="Equation.DSMT4">
                  <p:embed/>
                  <p:pic>
                    <p:nvPicPr>
                      <p:cNvPr id="0" name=""/>
                      <p:cNvPicPr/>
                      <p:nvPr/>
                    </p:nvPicPr>
                    <p:blipFill>
                      <a:blip r:embed="rId6"/>
                      <a:stretch>
                        <a:fillRect/>
                      </a:stretch>
                    </p:blipFill>
                    <p:spPr>
                      <a:xfrm>
                        <a:off x="9622011" y="878310"/>
                        <a:ext cx="481484" cy="57395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187138C8-2A0A-A2D4-761A-87EA58DEDB19}"/>
              </a:ext>
            </a:extLst>
          </p:cNvPr>
          <p:cNvGraphicFramePr>
            <a:graphicFrameLocks noChangeAspect="1"/>
          </p:cNvGraphicFramePr>
          <p:nvPr>
            <p:extLst>
              <p:ext uri="{D42A27DB-BD31-4B8C-83A1-F6EECF244321}">
                <p14:modId xmlns:p14="http://schemas.microsoft.com/office/powerpoint/2010/main" val="1553258036"/>
              </p:ext>
            </p:extLst>
          </p:nvPr>
        </p:nvGraphicFramePr>
        <p:xfrm>
          <a:off x="11206187" y="920233"/>
          <a:ext cx="684938" cy="386457"/>
        </p:xfrm>
        <a:graphic>
          <a:graphicData uri="http://schemas.openxmlformats.org/presentationml/2006/ole">
            <mc:AlternateContent xmlns:mc="http://schemas.openxmlformats.org/markup-compatibility/2006">
              <mc:Choice xmlns:v="urn:schemas-microsoft-com:vml" Requires="v">
                <p:oleObj spid="_x0000_s10399" name="Equation" r:id="rId7" imgW="345724" imgH="194970" progId="Equation.DSMT4">
                  <p:embed/>
                </p:oleObj>
              </mc:Choice>
              <mc:Fallback>
                <p:oleObj name="Equation" r:id="rId7" imgW="345724" imgH="194970" progId="Equation.DSMT4">
                  <p:embed/>
                  <p:pic>
                    <p:nvPicPr>
                      <p:cNvPr id="0" name=""/>
                      <p:cNvPicPr/>
                      <p:nvPr/>
                    </p:nvPicPr>
                    <p:blipFill>
                      <a:blip r:embed="rId8"/>
                      <a:stretch>
                        <a:fillRect/>
                      </a:stretch>
                    </p:blipFill>
                    <p:spPr>
                      <a:xfrm>
                        <a:off x="11206187" y="920233"/>
                        <a:ext cx="684938" cy="38645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BDAD00C2-AFFA-9C59-F4BA-78D4D7E9262C}"/>
              </a:ext>
            </a:extLst>
          </p:cNvPr>
          <p:cNvGraphicFramePr>
            <a:graphicFrameLocks noChangeAspect="1"/>
          </p:cNvGraphicFramePr>
          <p:nvPr>
            <p:extLst>
              <p:ext uri="{D42A27DB-BD31-4B8C-83A1-F6EECF244321}">
                <p14:modId xmlns:p14="http://schemas.microsoft.com/office/powerpoint/2010/main" val="2718485385"/>
              </p:ext>
            </p:extLst>
          </p:nvPr>
        </p:nvGraphicFramePr>
        <p:xfrm>
          <a:off x="981051" y="1660104"/>
          <a:ext cx="818993" cy="472752"/>
        </p:xfrm>
        <a:graphic>
          <a:graphicData uri="http://schemas.openxmlformats.org/presentationml/2006/ole">
            <mc:AlternateContent xmlns:mc="http://schemas.openxmlformats.org/markup-compatibility/2006">
              <mc:Choice xmlns:v="urn:schemas-microsoft-com:vml" Requires="v">
                <p:oleObj spid="_x0000_s10400" name="Equation" r:id="rId9" imgW="390911" imgH="225194" progId="Equation.DSMT4">
                  <p:embed/>
                </p:oleObj>
              </mc:Choice>
              <mc:Fallback>
                <p:oleObj name="Equation" r:id="rId9" imgW="390911" imgH="225194" progId="Equation.DSMT4">
                  <p:embed/>
                  <p:pic>
                    <p:nvPicPr>
                      <p:cNvPr id="0" name=""/>
                      <p:cNvPicPr/>
                      <p:nvPr/>
                    </p:nvPicPr>
                    <p:blipFill>
                      <a:blip r:embed="rId10"/>
                      <a:stretch>
                        <a:fillRect/>
                      </a:stretch>
                    </p:blipFill>
                    <p:spPr>
                      <a:xfrm>
                        <a:off x="981051" y="1660104"/>
                        <a:ext cx="818993" cy="472752"/>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F5B9ACB-4224-0F48-C06A-F34F66591B4A}"/>
              </a:ext>
            </a:extLst>
          </p:cNvPr>
          <p:cNvGraphicFramePr>
            <a:graphicFrameLocks noChangeAspect="1"/>
          </p:cNvGraphicFramePr>
          <p:nvPr>
            <p:extLst>
              <p:ext uri="{D42A27DB-BD31-4B8C-83A1-F6EECF244321}">
                <p14:modId xmlns:p14="http://schemas.microsoft.com/office/powerpoint/2010/main" val="600978101"/>
              </p:ext>
            </p:extLst>
          </p:nvPr>
        </p:nvGraphicFramePr>
        <p:xfrm>
          <a:off x="3141291" y="2155947"/>
          <a:ext cx="5514602" cy="4279709"/>
        </p:xfrm>
        <a:graphic>
          <a:graphicData uri="http://schemas.openxmlformats.org/presentationml/2006/ole">
            <mc:AlternateContent xmlns:mc="http://schemas.openxmlformats.org/markup-compatibility/2006">
              <mc:Choice xmlns:v="urn:schemas-microsoft-com:vml" Requires="v">
                <p:oleObj spid="_x0000_s10401" name="Equation" r:id="rId11" imgW="3714297" imgH="2883255" progId="Equation.DSMT4">
                  <p:embed/>
                </p:oleObj>
              </mc:Choice>
              <mc:Fallback>
                <p:oleObj name="Equation" r:id="rId11" imgW="3714297" imgH="2883255" progId="Equation.DSMT4">
                  <p:embed/>
                  <p:pic>
                    <p:nvPicPr>
                      <p:cNvPr id="0" name=""/>
                      <p:cNvPicPr/>
                      <p:nvPr/>
                    </p:nvPicPr>
                    <p:blipFill>
                      <a:blip r:embed="rId12"/>
                      <a:stretch>
                        <a:fillRect/>
                      </a:stretch>
                    </p:blipFill>
                    <p:spPr>
                      <a:xfrm>
                        <a:off x="3141291" y="2155947"/>
                        <a:ext cx="5514602" cy="4279709"/>
                      </a:xfrm>
                      <a:prstGeom prst="rect">
                        <a:avLst/>
                      </a:prstGeom>
                    </p:spPr>
                  </p:pic>
                </p:oleObj>
              </mc:Fallback>
            </mc:AlternateContent>
          </a:graphicData>
        </a:graphic>
      </p:graphicFrame>
    </p:spTree>
    <p:extLst>
      <p:ext uri="{BB962C8B-B14F-4D97-AF65-F5344CB8AC3E}">
        <p14:creationId xmlns:p14="http://schemas.microsoft.com/office/powerpoint/2010/main" val="409730016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对数似然函数为：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a:t>
            </a:r>
            <a:r>
              <a:rPr kumimoji="1" lang="en-US" altLang="zh-CN" sz="2800" i="1" dirty="0">
                <a:latin typeface="Times New Roman" panose="02020603050405020304" pitchFamily="18" charset="0"/>
                <a:ea typeface="+mn-ea"/>
              </a:rPr>
              <a:t>d </a:t>
            </a:r>
            <a:r>
              <a:rPr kumimoji="1" lang="zh-CN" altLang="en-US" sz="2800" dirty="0">
                <a:latin typeface="Times New Roman" panose="02020603050405020304" pitchFamily="18" charset="0"/>
                <a:ea typeface="+mn-ea"/>
              </a:rPr>
              <a:t>是常数，                         是一个                矩阵。令                  ，其中，                  是</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）模型的新表达式，   是第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个行为为       的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矩阵，   是一个                         矩阵，且第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行为为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A</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是第</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个行为为       的                  矩阵</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3F2BDF0C-EA6F-2992-72F6-D05B66139800}"/>
              </a:ext>
            </a:extLst>
          </p:cNvPr>
          <p:cNvGraphicFramePr>
            <a:graphicFrameLocks noChangeAspect="1"/>
          </p:cNvGraphicFramePr>
          <p:nvPr>
            <p:extLst>
              <p:ext uri="{D42A27DB-BD31-4B8C-83A1-F6EECF244321}">
                <p14:modId xmlns:p14="http://schemas.microsoft.com/office/powerpoint/2010/main" val="4154636733"/>
              </p:ext>
            </p:extLst>
          </p:nvPr>
        </p:nvGraphicFramePr>
        <p:xfrm>
          <a:off x="2781251" y="1564062"/>
          <a:ext cx="5970911" cy="1864938"/>
        </p:xfrm>
        <a:graphic>
          <a:graphicData uri="http://schemas.openxmlformats.org/presentationml/2006/ole">
            <mc:AlternateContent xmlns:mc="http://schemas.openxmlformats.org/markup-compatibility/2006">
              <mc:Choice xmlns:v="urn:schemas-microsoft-com:vml" Requires="v">
                <p:oleObj spid="_x0000_s11669" name="Equation" r:id="rId3" imgW="3654190" imgH="1141297" progId="Equation.DSMT4">
                  <p:embed/>
                </p:oleObj>
              </mc:Choice>
              <mc:Fallback>
                <p:oleObj name="Equation" r:id="rId3" imgW="3654190" imgH="1141297" progId="Equation.DSMT4">
                  <p:embed/>
                  <p:pic>
                    <p:nvPicPr>
                      <p:cNvPr id="0" name=""/>
                      <p:cNvPicPr/>
                      <p:nvPr/>
                    </p:nvPicPr>
                    <p:blipFill>
                      <a:blip r:embed="rId4"/>
                      <a:stretch>
                        <a:fillRect/>
                      </a:stretch>
                    </p:blipFill>
                    <p:spPr>
                      <a:xfrm>
                        <a:off x="2781251" y="1564062"/>
                        <a:ext cx="5970911" cy="1864938"/>
                      </a:xfrm>
                      <a:prstGeom prst="rect">
                        <a:avLst/>
                      </a:prstGeom>
                    </p:spPr>
                  </p:pic>
                </p:oleObj>
              </mc:Fallback>
            </mc:AlternateContent>
          </a:graphicData>
        </a:graphic>
      </p:graphicFrame>
      <p:graphicFrame>
        <p:nvGraphicFramePr>
          <p:cNvPr id="36" name="对象 35">
            <a:extLst>
              <a:ext uri="{FF2B5EF4-FFF2-40B4-BE49-F238E27FC236}">
                <a16:creationId xmlns="" xmlns:a16="http://schemas.microsoft.com/office/drawing/2014/main" id="{50FA51B0-6DB4-6EF5-39D9-BF137641E41A}"/>
              </a:ext>
            </a:extLst>
          </p:cNvPr>
          <p:cNvGraphicFramePr>
            <a:graphicFrameLocks noChangeAspect="1"/>
          </p:cNvGraphicFramePr>
          <p:nvPr>
            <p:extLst>
              <p:ext uri="{D42A27DB-BD31-4B8C-83A1-F6EECF244321}">
                <p14:modId xmlns:p14="http://schemas.microsoft.com/office/powerpoint/2010/main" val="621389071"/>
              </p:ext>
            </p:extLst>
          </p:nvPr>
        </p:nvGraphicFramePr>
        <p:xfrm>
          <a:off x="3357315" y="3739321"/>
          <a:ext cx="2213237" cy="528534"/>
        </p:xfrm>
        <a:graphic>
          <a:graphicData uri="http://schemas.openxmlformats.org/presentationml/2006/ole">
            <mc:AlternateContent xmlns:mc="http://schemas.openxmlformats.org/markup-compatibility/2006">
              <mc:Choice xmlns:v="urn:schemas-microsoft-com:vml" Requires="v">
                <p:oleObj spid="_x0000_s11670" name="Equation" r:id="rId5" imgW="1383323" imgH="330342" progId="Equation.DSMT4">
                  <p:embed/>
                </p:oleObj>
              </mc:Choice>
              <mc:Fallback>
                <p:oleObj name="Equation" r:id="rId5" imgW="1383323" imgH="330342" progId="Equation.DSMT4">
                  <p:embed/>
                  <p:pic>
                    <p:nvPicPr>
                      <p:cNvPr id="0" name=""/>
                      <p:cNvPicPr/>
                      <p:nvPr/>
                    </p:nvPicPr>
                    <p:blipFill>
                      <a:blip r:embed="rId6"/>
                      <a:stretch>
                        <a:fillRect/>
                      </a:stretch>
                    </p:blipFill>
                    <p:spPr>
                      <a:xfrm>
                        <a:off x="3357315" y="3739321"/>
                        <a:ext cx="2213237" cy="528534"/>
                      </a:xfrm>
                      <a:prstGeom prst="rect">
                        <a:avLst/>
                      </a:prstGeom>
                    </p:spPr>
                  </p:pic>
                </p:oleObj>
              </mc:Fallback>
            </mc:AlternateContent>
          </a:graphicData>
        </a:graphic>
      </p:graphicFrame>
      <p:graphicFrame>
        <p:nvGraphicFramePr>
          <p:cNvPr id="37" name="对象 36">
            <a:extLst>
              <a:ext uri="{FF2B5EF4-FFF2-40B4-BE49-F238E27FC236}">
                <a16:creationId xmlns="" xmlns:a16="http://schemas.microsoft.com/office/drawing/2014/main" id="{D34BAC8F-3534-E577-9008-20824887EFE2}"/>
              </a:ext>
            </a:extLst>
          </p:cNvPr>
          <p:cNvGraphicFramePr>
            <a:graphicFrameLocks noChangeAspect="1"/>
          </p:cNvGraphicFramePr>
          <p:nvPr>
            <p:extLst>
              <p:ext uri="{D42A27DB-BD31-4B8C-83A1-F6EECF244321}">
                <p14:modId xmlns:p14="http://schemas.microsoft.com/office/powerpoint/2010/main" val="3749419234"/>
              </p:ext>
            </p:extLst>
          </p:nvPr>
        </p:nvGraphicFramePr>
        <p:xfrm>
          <a:off x="6741691" y="3764562"/>
          <a:ext cx="1456966" cy="528534"/>
        </p:xfrm>
        <a:graphic>
          <a:graphicData uri="http://schemas.openxmlformats.org/presentationml/2006/ole">
            <mc:AlternateContent xmlns:mc="http://schemas.openxmlformats.org/markup-compatibility/2006">
              <mc:Choice xmlns:v="urn:schemas-microsoft-com:vml" Requires="v">
                <p:oleObj spid="_x0000_s11671" name="Equation" r:id="rId7" imgW="827010" imgH="300117" progId="Equation.DSMT4">
                  <p:embed/>
                </p:oleObj>
              </mc:Choice>
              <mc:Fallback>
                <p:oleObj name="Equation" r:id="rId7" imgW="827010" imgH="300117" progId="Equation.DSMT4">
                  <p:embed/>
                  <p:pic>
                    <p:nvPicPr>
                      <p:cNvPr id="0" name=""/>
                      <p:cNvPicPr/>
                      <p:nvPr/>
                    </p:nvPicPr>
                    <p:blipFill>
                      <a:blip r:embed="rId8"/>
                      <a:stretch>
                        <a:fillRect/>
                      </a:stretch>
                    </p:blipFill>
                    <p:spPr>
                      <a:xfrm>
                        <a:off x="6741691" y="3764562"/>
                        <a:ext cx="1456966" cy="528534"/>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38E26804-B47B-895B-1164-E7D0FAF0B959}"/>
              </a:ext>
            </a:extLst>
          </p:cNvPr>
          <p:cNvGraphicFramePr>
            <a:graphicFrameLocks noChangeAspect="1"/>
          </p:cNvGraphicFramePr>
          <p:nvPr>
            <p:extLst>
              <p:ext uri="{D42A27DB-BD31-4B8C-83A1-F6EECF244321}">
                <p14:modId xmlns:p14="http://schemas.microsoft.com/office/powerpoint/2010/main" val="1886671710"/>
              </p:ext>
            </p:extLst>
          </p:nvPr>
        </p:nvGraphicFramePr>
        <p:xfrm>
          <a:off x="9622011" y="3648990"/>
          <a:ext cx="1542306" cy="759678"/>
        </p:xfrm>
        <a:graphic>
          <a:graphicData uri="http://schemas.openxmlformats.org/presentationml/2006/ole">
            <mc:AlternateContent xmlns:mc="http://schemas.openxmlformats.org/markup-compatibility/2006">
              <mc:Choice xmlns:v="urn:schemas-microsoft-com:vml" Requires="v">
                <p:oleObj spid="_x0000_s11672" name="Equation" r:id="rId9" imgW="1067439" imgH="525312" progId="Equation.DSMT4">
                  <p:embed/>
                </p:oleObj>
              </mc:Choice>
              <mc:Fallback>
                <p:oleObj name="Equation" r:id="rId9" imgW="1067439" imgH="525312" progId="Equation.DSMT4">
                  <p:embed/>
                  <p:pic>
                    <p:nvPicPr>
                      <p:cNvPr id="0" name=""/>
                      <p:cNvPicPr/>
                      <p:nvPr/>
                    </p:nvPicPr>
                    <p:blipFill>
                      <a:blip r:embed="rId10"/>
                      <a:stretch>
                        <a:fillRect/>
                      </a:stretch>
                    </p:blipFill>
                    <p:spPr>
                      <a:xfrm>
                        <a:off x="9622011" y="3648990"/>
                        <a:ext cx="1542306" cy="759678"/>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94EB12CC-3722-B9BB-7FCD-B02606C01085}"/>
              </a:ext>
            </a:extLst>
          </p:cNvPr>
          <p:cNvGraphicFramePr>
            <a:graphicFrameLocks noChangeAspect="1"/>
          </p:cNvGraphicFramePr>
          <p:nvPr>
            <p:extLst>
              <p:ext uri="{D42A27DB-BD31-4B8C-83A1-F6EECF244321}">
                <p14:modId xmlns:p14="http://schemas.microsoft.com/office/powerpoint/2010/main" val="415843727"/>
              </p:ext>
            </p:extLst>
          </p:nvPr>
        </p:nvGraphicFramePr>
        <p:xfrm>
          <a:off x="1341091" y="4509120"/>
          <a:ext cx="1625184" cy="432048"/>
        </p:xfrm>
        <a:graphic>
          <a:graphicData uri="http://schemas.openxmlformats.org/presentationml/2006/ole">
            <mc:AlternateContent xmlns:mc="http://schemas.openxmlformats.org/markup-compatibility/2006">
              <mc:Choice xmlns:v="urn:schemas-microsoft-com:vml" Requires="v">
                <p:oleObj spid="_x0000_s11673" name="Equation" r:id="rId11" imgW="902037" imgH="240094" progId="Equation.DSMT4">
                  <p:embed/>
                </p:oleObj>
              </mc:Choice>
              <mc:Fallback>
                <p:oleObj name="Equation" r:id="rId11" imgW="902037" imgH="240094" progId="Equation.DSMT4">
                  <p:embed/>
                  <p:pic>
                    <p:nvPicPr>
                      <p:cNvPr id="0" name=""/>
                      <p:cNvPicPr/>
                      <p:nvPr/>
                    </p:nvPicPr>
                    <p:blipFill>
                      <a:blip r:embed="rId12"/>
                      <a:stretch>
                        <a:fillRect/>
                      </a:stretch>
                    </p:blipFill>
                    <p:spPr>
                      <a:xfrm>
                        <a:off x="1341091" y="4509120"/>
                        <a:ext cx="1625184" cy="432048"/>
                      </a:xfrm>
                      <a:prstGeom prst="rect">
                        <a:avLst/>
                      </a:prstGeom>
                    </p:spPr>
                  </p:pic>
                </p:oleObj>
              </mc:Fallback>
            </mc:AlternateContent>
          </a:graphicData>
        </a:graphic>
      </p:graphicFrame>
      <p:graphicFrame>
        <p:nvGraphicFramePr>
          <p:cNvPr id="40" name="对象 39">
            <a:extLst>
              <a:ext uri="{FF2B5EF4-FFF2-40B4-BE49-F238E27FC236}">
                <a16:creationId xmlns="" xmlns:a16="http://schemas.microsoft.com/office/drawing/2014/main" id="{FC1892DF-602E-24B2-6BCE-75DB20F07A37}"/>
              </a:ext>
            </a:extLst>
          </p:cNvPr>
          <p:cNvGraphicFramePr>
            <a:graphicFrameLocks noChangeAspect="1"/>
          </p:cNvGraphicFramePr>
          <p:nvPr>
            <p:extLst>
              <p:ext uri="{D42A27DB-BD31-4B8C-83A1-F6EECF244321}">
                <p14:modId xmlns:p14="http://schemas.microsoft.com/office/powerpoint/2010/main" val="3452743083"/>
              </p:ext>
            </p:extLst>
          </p:nvPr>
        </p:nvGraphicFramePr>
        <p:xfrm>
          <a:off x="7677795" y="4509120"/>
          <a:ext cx="371376" cy="439225"/>
        </p:xfrm>
        <a:graphic>
          <a:graphicData uri="http://schemas.openxmlformats.org/presentationml/2006/ole">
            <mc:AlternateContent xmlns:mc="http://schemas.openxmlformats.org/markup-compatibility/2006">
              <mc:Choice xmlns:v="urn:schemas-microsoft-com:vml" Requires="v">
                <p:oleObj spid="_x0000_s11674" name="Equation" r:id="rId13" imgW="165402" imgH="194970" progId="Equation.DSMT4">
                  <p:embed/>
                </p:oleObj>
              </mc:Choice>
              <mc:Fallback>
                <p:oleObj name="Equation" r:id="rId13" imgW="165402" imgH="194970" progId="Equation.DSMT4">
                  <p:embed/>
                  <p:pic>
                    <p:nvPicPr>
                      <p:cNvPr id="0" name=""/>
                      <p:cNvPicPr/>
                      <p:nvPr/>
                    </p:nvPicPr>
                    <p:blipFill>
                      <a:blip r:embed="rId14"/>
                      <a:stretch>
                        <a:fillRect/>
                      </a:stretch>
                    </p:blipFill>
                    <p:spPr>
                      <a:xfrm>
                        <a:off x="7677795" y="4509120"/>
                        <a:ext cx="371376" cy="439225"/>
                      </a:xfrm>
                      <a:prstGeom prst="rect">
                        <a:avLst/>
                      </a:prstGeom>
                    </p:spPr>
                  </p:pic>
                </p:oleObj>
              </mc:Fallback>
            </mc:AlternateContent>
          </a:graphicData>
        </a:graphic>
      </p:graphicFrame>
      <p:graphicFrame>
        <p:nvGraphicFramePr>
          <p:cNvPr id="41" name="对象 40">
            <a:extLst>
              <a:ext uri="{FF2B5EF4-FFF2-40B4-BE49-F238E27FC236}">
                <a16:creationId xmlns="" xmlns:a16="http://schemas.microsoft.com/office/drawing/2014/main" id="{4E9050EB-85D4-CED0-4F2B-DBFCE661DBF1}"/>
              </a:ext>
            </a:extLst>
          </p:cNvPr>
          <p:cNvGraphicFramePr>
            <a:graphicFrameLocks noChangeAspect="1"/>
          </p:cNvGraphicFramePr>
          <p:nvPr>
            <p:extLst>
              <p:ext uri="{D42A27DB-BD31-4B8C-83A1-F6EECF244321}">
                <p14:modId xmlns:p14="http://schemas.microsoft.com/office/powerpoint/2010/main" val="1828080764"/>
              </p:ext>
            </p:extLst>
          </p:nvPr>
        </p:nvGraphicFramePr>
        <p:xfrm>
          <a:off x="10486107" y="4504910"/>
          <a:ext cx="511646" cy="487283"/>
        </p:xfrm>
        <a:graphic>
          <a:graphicData uri="http://schemas.openxmlformats.org/presentationml/2006/ole">
            <mc:AlternateContent xmlns:mc="http://schemas.openxmlformats.org/markup-compatibility/2006">
              <mc:Choice xmlns:v="urn:schemas-microsoft-com:vml" Requires="v">
                <p:oleObj spid="_x0000_s11675" name="Equation" r:id="rId15" imgW="300537" imgH="285218" progId="Equation.DSMT4">
                  <p:embed/>
                </p:oleObj>
              </mc:Choice>
              <mc:Fallback>
                <p:oleObj name="Equation" r:id="rId15" imgW="300537" imgH="285218" progId="Equation.DSMT4">
                  <p:embed/>
                  <p:pic>
                    <p:nvPicPr>
                      <p:cNvPr id="0" name=""/>
                      <p:cNvPicPr/>
                      <p:nvPr/>
                    </p:nvPicPr>
                    <p:blipFill>
                      <a:blip r:embed="rId16"/>
                      <a:stretch>
                        <a:fillRect/>
                      </a:stretch>
                    </p:blipFill>
                    <p:spPr>
                      <a:xfrm>
                        <a:off x="10486107" y="4504910"/>
                        <a:ext cx="511646" cy="487283"/>
                      </a:xfrm>
                      <a:prstGeom prst="rect">
                        <a:avLst/>
                      </a:prstGeom>
                    </p:spPr>
                  </p:pic>
                </p:oleObj>
              </mc:Fallback>
            </mc:AlternateContent>
          </a:graphicData>
        </a:graphic>
      </p:graphicFrame>
      <p:graphicFrame>
        <p:nvGraphicFramePr>
          <p:cNvPr id="42" name="对象 41">
            <a:extLst>
              <a:ext uri="{FF2B5EF4-FFF2-40B4-BE49-F238E27FC236}">
                <a16:creationId xmlns="" xmlns:a16="http://schemas.microsoft.com/office/drawing/2014/main" id="{6A4E7268-EF5E-D2BC-4E88-4AF8BC112F7E}"/>
              </a:ext>
            </a:extLst>
          </p:cNvPr>
          <p:cNvGraphicFramePr>
            <a:graphicFrameLocks noChangeAspect="1"/>
          </p:cNvGraphicFramePr>
          <p:nvPr>
            <p:extLst>
              <p:ext uri="{D42A27DB-BD31-4B8C-83A1-F6EECF244321}">
                <p14:modId xmlns:p14="http://schemas.microsoft.com/office/powerpoint/2010/main" val="2412498941"/>
              </p:ext>
            </p:extLst>
          </p:nvPr>
        </p:nvGraphicFramePr>
        <p:xfrm>
          <a:off x="627255" y="5229200"/>
          <a:ext cx="1427672" cy="517907"/>
        </p:xfrm>
        <a:graphic>
          <a:graphicData uri="http://schemas.openxmlformats.org/presentationml/2006/ole">
            <mc:AlternateContent xmlns:mc="http://schemas.openxmlformats.org/markup-compatibility/2006">
              <mc:Choice xmlns:v="urn:schemas-microsoft-com:vml" Requires="v">
                <p:oleObj spid="_x0000_s11676" name="Equation" r:id="rId17" imgW="827010" imgH="300117" progId="Equation.DSMT4">
                  <p:embed/>
                </p:oleObj>
              </mc:Choice>
              <mc:Fallback>
                <p:oleObj name="Equation" r:id="rId17" imgW="827010" imgH="300117" progId="Equation.DSMT4">
                  <p:embed/>
                  <p:pic>
                    <p:nvPicPr>
                      <p:cNvPr id="0" name=""/>
                      <p:cNvPicPr/>
                      <p:nvPr/>
                    </p:nvPicPr>
                    <p:blipFill>
                      <a:blip r:embed="rId18"/>
                      <a:stretch>
                        <a:fillRect/>
                      </a:stretch>
                    </p:blipFill>
                    <p:spPr>
                      <a:xfrm>
                        <a:off x="627255" y="5229200"/>
                        <a:ext cx="1427672" cy="517907"/>
                      </a:xfrm>
                      <a:prstGeom prst="rect">
                        <a:avLst/>
                      </a:prstGeom>
                    </p:spPr>
                  </p:pic>
                </p:oleObj>
              </mc:Fallback>
            </mc:AlternateContent>
          </a:graphicData>
        </a:graphic>
      </p:graphicFrame>
      <p:graphicFrame>
        <p:nvGraphicFramePr>
          <p:cNvPr id="43" name="对象 42">
            <a:extLst>
              <a:ext uri="{FF2B5EF4-FFF2-40B4-BE49-F238E27FC236}">
                <a16:creationId xmlns="" xmlns:a16="http://schemas.microsoft.com/office/drawing/2014/main" id="{F5F610AD-39BC-862E-8C76-CC827B436B93}"/>
              </a:ext>
            </a:extLst>
          </p:cNvPr>
          <p:cNvGraphicFramePr>
            <a:graphicFrameLocks noChangeAspect="1"/>
          </p:cNvGraphicFramePr>
          <p:nvPr>
            <p:extLst>
              <p:ext uri="{D42A27DB-BD31-4B8C-83A1-F6EECF244321}">
                <p14:modId xmlns:p14="http://schemas.microsoft.com/office/powerpoint/2010/main" val="1012852512"/>
              </p:ext>
            </p:extLst>
          </p:nvPr>
        </p:nvGraphicFramePr>
        <p:xfrm>
          <a:off x="3069283" y="5294482"/>
          <a:ext cx="393601" cy="366766"/>
        </p:xfrm>
        <a:graphic>
          <a:graphicData uri="http://schemas.openxmlformats.org/presentationml/2006/ole">
            <mc:AlternateContent xmlns:mc="http://schemas.openxmlformats.org/markup-compatibility/2006">
              <mc:Choice xmlns:v="urn:schemas-microsoft-com:vml" Requires="v">
                <p:oleObj spid="_x0000_s11677" name="Equation" r:id="rId19" imgW="210163" imgH="194970" progId="Equation.DSMT4">
                  <p:embed/>
                </p:oleObj>
              </mc:Choice>
              <mc:Fallback>
                <p:oleObj name="Equation" r:id="rId19" imgW="210163" imgH="194970" progId="Equation.DSMT4">
                  <p:embed/>
                  <p:pic>
                    <p:nvPicPr>
                      <p:cNvPr id="0" name=""/>
                      <p:cNvPicPr/>
                      <p:nvPr/>
                    </p:nvPicPr>
                    <p:blipFill>
                      <a:blip r:embed="rId20"/>
                      <a:stretch>
                        <a:fillRect/>
                      </a:stretch>
                    </p:blipFill>
                    <p:spPr>
                      <a:xfrm>
                        <a:off x="3069283" y="5294482"/>
                        <a:ext cx="393601" cy="366766"/>
                      </a:xfrm>
                      <a:prstGeom prst="rect">
                        <a:avLst/>
                      </a:prstGeom>
                    </p:spPr>
                  </p:pic>
                </p:oleObj>
              </mc:Fallback>
            </mc:AlternateContent>
          </a:graphicData>
        </a:graphic>
      </p:graphicFrame>
      <p:graphicFrame>
        <p:nvGraphicFramePr>
          <p:cNvPr id="44" name="对象 43">
            <a:extLst>
              <a:ext uri="{FF2B5EF4-FFF2-40B4-BE49-F238E27FC236}">
                <a16:creationId xmlns="" xmlns:a16="http://schemas.microsoft.com/office/drawing/2014/main" id="{4B47AE89-1E54-552A-5F67-7A2B2CE2E6E9}"/>
              </a:ext>
            </a:extLst>
          </p:cNvPr>
          <p:cNvGraphicFramePr>
            <a:graphicFrameLocks noChangeAspect="1"/>
          </p:cNvGraphicFramePr>
          <p:nvPr>
            <p:extLst>
              <p:ext uri="{D42A27DB-BD31-4B8C-83A1-F6EECF244321}">
                <p14:modId xmlns:p14="http://schemas.microsoft.com/office/powerpoint/2010/main" val="1977852437"/>
              </p:ext>
            </p:extLst>
          </p:nvPr>
        </p:nvGraphicFramePr>
        <p:xfrm>
          <a:off x="4477240" y="5199651"/>
          <a:ext cx="2198034" cy="528534"/>
        </p:xfrm>
        <a:graphic>
          <a:graphicData uri="http://schemas.openxmlformats.org/presentationml/2006/ole">
            <mc:AlternateContent xmlns:mc="http://schemas.openxmlformats.org/markup-compatibility/2006">
              <mc:Choice xmlns:v="urn:schemas-microsoft-com:vml" Requires="v">
                <p:oleObj spid="_x0000_s11678" name="Equation" r:id="rId21" imgW="1248188" imgH="300117" progId="Equation.DSMT4">
                  <p:embed/>
                </p:oleObj>
              </mc:Choice>
              <mc:Fallback>
                <p:oleObj name="Equation" r:id="rId21" imgW="1248188" imgH="300117" progId="Equation.DSMT4">
                  <p:embed/>
                  <p:pic>
                    <p:nvPicPr>
                      <p:cNvPr id="0" name=""/>
                      <p:cNvPicPr/>
                      <p:nvPr/>
                    </p:nvPicPr>
                    <p:blipFill>
                      <a:blip r:embed="rId22"/>
                      <a:stretch>
                        <a:fillRect/>
                      </a:stretch>
                    </p:blipFill>
                    <p:spPr>
                      <a:xfrm>
                        <a:off x="4477240" y="5199651"/>
                        <a:ext cx="2198034" cy="528534"/>
                      </a:xfrm>
                      <a:prstGeom prst="rect">
                        <a:avLst/>
                      </a:prstGeom>
                    </p:spPr>
                  </p:pic>
                </p:oleObj>
              </mc:Fallback>
            </mc:AlternateContent>
          </a:graphicData>
        </a:graphic>
      </p:graphicFrame>
      <p:graphicFrame>
        <p:nvGraphicFramePr>
          <p:cNvPr id="45" name="对象 44">
            <a:extLst>
              <a:ext uri="{FF2B5EF4-FFF2-40B4-BE49-F238E27FC236}">
                <a16:creationId xmlns="" xmlns:a16="http://schemas.microsoft.com/office/drawing/2014/main" id="{8BFE8E83-B8A4-CDD5-409A-DFA96192EFAB}"/>
              </a:ext>
            </a:extLst>
          </p:cNvPr>
          <p:cNvGraphicFramePr>
            <a:graphicFrameLocks noChangeAspect="1"/>
          </p:cNvGraphicFramePr>
          <p:nvPr>
            <p:extLst>
              <p:ext uri="{D42A27DB-BD31-4B8C-83A1-F6EECF244321}">
                <p14:modId xmlns:p14="http://schemas.microsoft.com/office/powerpoint/2010/main" val="1544225642"/>
              </p:ext>
            </p:extLst>
          </p:nvPr>
        </p:nvGraphicFramePr>
        <p:xfrm>
          <a:off x="9838035" y="5240738"/>
          <a:ext cx="2058341" cy="528533"/>
        </p:xfrm>
        <a:graphic>
          <a:graphicData uri="http://schemas.openxmlformats.org/presentationml/2006/ole">
            <mc:AlternateContent xmlns:mc="http://schemas.openxmlformats.org/markup-compatibility/2006">
              <mc:Choice xmlns:v="urn:schemas-microsoft-com:vml" Requires="v">
                <p:oleObj spid="_x0000_s11679" name="Equation" r:id="rId23" imgW="1112627" imgH="285218" progId="Equation.DSMT4">
                  <p:embed/>
                </p:oleObj>
              </mc:Choice>
              <mc:Fallback>
                <p:oleObj name="Equation" r:id="rId23" imgW="1112627" imgH="285218" progId="Equation.DSMT4">
                  <p:embed/>
                  <p:pic>
                    <p:nvPicPr>
                      <p:cNvPr id="0" name=""/>
                      <p:cNvPicPr/>
                      <p:nvPr/>
                    </p:nvPicPr>
                    <p:blipFill>
                      <a:blip r:embed="rId24"/>
                      <a:stretch>
                        <a:fillRect/>
                      </a:stretch>
                    </p:blipFill>
                    <p:spPr>
                      <a:xfrm>
                        <a:off x="9838035" y="5240738"/>
                        <a:ext cx="2058341" cy="528533"/>
                      </a:xfrm>
                      <a:prstGeom prst="rect">
                        <a:avLst/>
                      </a:prstGeom>
                    </p:spPr>
                  </p:pic>
                </p:oleObj>
              </mc:Fallback>
            </mc:AlternateContent>
          </a:graphicData>
        </a:graphic>
      </p:graphicFrame>
      <p:graphicFrame>
        <p:nvGraphicFramePr>
          <p:cNvPr id="46" name="对象 45">
            <a:extLst>
              <a:ext uri="{FF2B5EF4-FFF2-40B4-BE49-F238E27FC236}">
                <a16:creationId xmlns="" xmlns:a16="http://schemas.microsoft.com/office/drawing/2014/main" id="{3C08B60B-21F3-B61F-EE98-D8FC43B2258C}"/>
              </a:ext>
            </a:extLst>
          </p:cNvPr>
          <p:cNvGraphicFramePr>
            <a:graphicFrameLocks noChangeAspect="1"/>
          </p:cNvGraphicFramePr>
          <p:nvPr>
            <p:extLst>
              <p:ext uri="{D42A27DB-BD31-4B8C-83A1-F6EECF244321}">
                <p14:modId xmlns:p14="http://schemas.microsoft.com/office/powerpoint/2010/main" val="4153253794"/>
              </p:ext>
            </p:extLst>
          </p:nvPr>
        </p:nvGraphicFramePr>
        <p:xfrm>
          <a:off x="3573339" y="5932320"/>
          <a:ext cx="584324" cy="528533"/>
        </p:xfrm>
        <a:graphic>
          <a:graphicData uri="http://schemas.openxmlformats.org/presentationml/2006/ole">
            <mc:AlternateContent xmlns:mc="http://schemas.openxmlformats.org/markup-compatibility/2006">
              <mc:Choice xmlns:v="urn:schemas-microsoft-com:vml" Requires="v">
                <p:oleObj spid="_x0000_s11680" name="Equation" r:id="rId25" imgW="315457" imgH="285218" progId="Equation.DSMT4">
                  <p:embed/>
                </p:oleObj>
              </mc:Choice>
              <mc:Fallback>
                <p:oleObj name="Equation" r:id="rId25" imgW="315457" imgH="285218" progId="Equation.DSMT4">
                  <p:embed/>
                  <p:pic>
                    <p:nvPicPr>
                      <p:cNvPr id="0" name=""/>
                      <p:cNvPicPr/>
                      <p:nvPr/>
                    </p:nvPicPr>
                    <p:blipFill>
                      <a:blip r:embed="rId26"/>
                      <a:stretch>
                        <a:fillRect/>
                      </a:stretch>
                    </p:blipFill>
                    <p:spPr>
                      <a:xfrm>
                        <a:off x="3573339" y="5932320"/>
                        <a:ext cx="584324" cy="528533"/>
                      </a:xfrm>
                      <a:prstGeom prst="rect">
                        <a:avLst/>
                      </a:prstGeom>
                    </p:spPr>
                  </p:pic>
                </p:oleObj>
              </mc:Fallback>
            </mc:AlternateContent>
          </a:graphicData>
        </a:graphic>
      </p:graphicFrame>
      <p:graphicFrame>
        <p:nvGraphicFramePr>
          <p:cNvPr id="47" name="对象 46">
            <a:extLst>
              <a:ext uri="{FF2B5EF4-FFF2-40B4-BE49-F238E27FC236}">
                <a16:creationId xmlns="" xmlns:a16="http://schemas.microsoft.com/office/drawing/2014/main" id="{6916310C-FCBC-6BF2-90D2-1683556D054E}"/>
              </a:ext>
            </a:extLst>
          </p:cNvPr>
          <p:cNvGraphicFramePr>
            <a:graphicFrameLocks noChangeAspect="1"/>
          </p:cNvGraphicFramePr>
          <p:nvPr>
            <p:extLst>
              <p:ext uri="{D42A27DB-BD31-4B8C-83A1-F6EECF244321}">
                <p14:modId xmlns:p14="http://schemas.microsoft.com/office/powerpoint/2010/main" val="134915738"/>
              </p:ext>
            </p:extLst>
          </p:nvPr>
        </p:nvGraphicFramePr>
        <p:xfrm>
          <a:off x="4615480" y="5953805"/>
          <a:ext cx="1456961" cy="528532"/>
        </p:xfrm>
        <a:graphic>
          <a:graphicData uri="http://schemas.openxmlformats.org/presentationml/2006/ole">
            <mc:AlternateContent xmlns:mc="http://schemas.openxmlformats.org/markup-compatibility/2006">
              <mc:Choice xmlns:v="urn:schemas-microsoft-com:vml" Requires="v">
                <p:oleObj spid="_x0000_s11681" name="Equation" r:id="rId27" imgW="827010" imgH="300117" progId="Equation.DSMT4">
                  <p:embed/>
                </p:oleObj>
              </mc:Choice>
              <mc:Fallback>
                <p:oleObj name="Equation" r:id="rId27" imgW="827010" imgH="300117" progId="Equation.DSMT4">
                  <p:embed/>
                  <p:pic>
                    <p:nvPicPr>
                      <p:cNvPr id="0" name=""/>
                      <p:cNvPicPr/>
                      <p:nvPr/>
                    </p:nvPicPr>
                    <p:blipFill>
                      <a:blip r:embed="rId28"/>
                      <a:stretch>
                        <a:fillRect/>
                      </a:stretch>
                    </p:blipFill>
                    <p:spPr>
                      <a:xfrm>
                        <a:off x="4615480" y="5953805"/>
                        <a:ext cx="1456961" cy="528532"/>
                      </a:xfrm>
                      <a:prstGeom prst="rect">
                        <a:avLst/>
                      </a:prstGeom>
                    </p:spPr>
                  </p:pic>
                </p:oleObj>
              </mc:Fallback>
            </mc:AlternateContent>
          </a:graphicData>
        </a:graphic>
      </p:graphicFrame>
    </p:spTree>
    <p:extLst>
      <p:ext uri="{BB962C8B-B14F-4D97-AF65-F5344CB8AC3E}">
        <p14:creationId xmlns:p14="http://schemas.microsoft.com/office/powerpoint/2010/main" val="3466858510"/>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则对数似然函数可以写为：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。因此，求     的极大对数似然函数值等价于求解           的最小值，因此，    的极大似然估计与最小二乘估计一致</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通过求解，可以得到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估计是渐进无偏估计</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BC424412-56E9-6DFB-39D8-AF3064BAC5DB}"/>
              </a:ext>
            </a:extLst>
          </p:cNvPr>
          <p:cNvGraphicFramePr>
            <a:graphicFrameLocks noChangeAspect="1"/>
          </p:cNvGraphicFramePr>
          <p:nvPr/>
        </p:nvGraphicFramePr>
        <p:xfrm>
          <a:off x="3079593" y="1673779"/>
          <a:ext cx="5787071" cy="922530"/>
        </p:xfrm>
        <a:graphic>
          <a:graphicData uri="http://schemas.openxmlformats.org/presentationml/2006/ole">
            <mc:AlternateContent xmlns:mc="http://schemas.openxmlformats.org/markup-compatibility/2006">
              <mc:Choice xmlns:v="urn:schemas-microsoft-com:vml" Requires="v">
                <p:oleObj spid="_x0000_s12538" name="Equation" r:id="rId3" imgW="2917128" imgH="465288" progId="Equation.DSMT4">
                  <p:embed/>
                </p:oleObj>
              </mc:Choice>
              <mc:Fallback>
                <p:oleObj name="Equation" r:id="rId3" imgW="2917128" imgH="465288" progId="Equation.DSMT4">
                  <p:embed/>
                  <p:pic>
                    <p:nvPicPr>
                      <p:cNvPr id="9" name="对象 8">
                        <a:extLst>
                          <a:ext uri="{FF2B5EF4-FFF2-40B4-BE49-F238E27FC236}">
                            <a16:creationId xmlns="" xmlns:a16="http://schemas.microsoft.com/office/drawing/2014/main" id="{BC424412-56E9-6DFB-39D8-AF3064BAC5DB}"/>
                          </a:ext>
                        </a:extLst>
                      </p:cNvPr>
                      <p:cNvPicPr/>
                      <p:nvPr/>
                    </p:nvPicPr>
                    <p:blipFill>
                      <a:blip r:embed="rId4"/>
                      <a:stretch>
                        <a:fillRect/>
                      </a:stretch>
                    </p:blipFill>
                    <p:spPr>
                      <a:xfrm>
                        <a:off x="3079593" y="1673779"/>
                        <a:ext cx="5787071" cy="92253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50007AD7-BA77-D767-C226-C9715978B6F1}"/>
              </a:ext>
            </a:extLst>
          </p:cNvPr>
          <p:cNvGraphicFramePr>
            <a:graphicFrameLocks noChangeAspect="1"/>
          </p:cNvGraphicFramePr>
          <p:nvPr/>
        </p:nvGraphicFramePr>
        <p:xfrm>
          <a:off x="1648905" y="2861057"/>
          <a:ext cx="3803785" cy="778098"/>
        </p:xfrm>
        <a:graphic>
          <a:graphicData uri="http://schemas.openxmlformats.org/presentationml/2006/ole">
            <mc:AlternateContent xmlns:mc="http://schemas.openxmlformats.org/markup-compatibility/2006">
              <mc:Choice xmlns:v="urn:schemas-microsoft-com:vml" Requires="v">
                <p:oleObj spid="_x0000_s12539" name="Equation" r:id="rId5" imgW="2646431" imgH="540637" progId="Equation.DSMT4">
                  <p:embed/>
                </p:oleObj>
              </mc:Choice>
              <mc:Fallback>
                <p:oleObj name="Equation" r:id="rId5" imgW="2646431" imgH="540637" progId="Equation.DSMT4">
                  <p:embed/>
                  <p:pic>
                    <p:nvPicPr>
                      <p:cNvPr id="10" name="对象 9">
                        <a:extLst>
                          <a:ext uri="{FF2B5EF4-FFF2-40B4-BE49-F238E27FC236}">
                            <a16:creationId xmlns="" xmlns:a16="http://schemas.microsoft.com/office/drawing/2014/main" id="{50007AD7-BA77-D767-C226-C9715978B6F1}"/>
                          </a:ext>
                        </a:extLst>
                      </p:cNvPr>
                      <p:cNvPicPr/>
                      <p:nvPr/>
                    </p:nvPicPr>
                    <p:blipFill>
                      <a:blip r:embed="rId6"/>
                      <a:stretch>
                        <a:fillRect/>
                      </a:stretch>
                    </p:blipFill>
                    <p:spPr>
                      <a:xfrm>
                        <a:off x="1648905" y="2861057"/>
                        <a:ext cx="3803785" cy="778098"/>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6575108-902D-5C75-D6A7-781149E70656}"/>
              </a:ext>
            </a:extLst>
          </p:cNvPr>
          <p:cNvGraphicFramePr>
            <a:graphicFrameLocks noChangeAspect="1"/>
          </p:cNvGraphicFramePr>
          <p:nvPr/>
        </p:nvGraphicFramePr>
        <p:xfrm>
          <a:off x="7173739" y="3059614"/>
          <a:ext cx="379313" cy="502424"/>
        </p:xfrm>
        <a:graphic>
          <a:graphicData uri="http://schemas.openxmlformats.org/presentationml/2006/ole">
            <mc:AlternateContent xmlns:mc="http://schemas.openxmlformats.org/markup-compatibility/2006">
              <mc:Choice xmlns:v="urn:schemas-microsoft-com:vml" Requires="v">
                <p:oleObj spid="_x0000_s12540" name="Equation" r:id="rId7" imgW="180322" imgH="240094" progId="Equation.DSMT4">
                  <p:embed/>
                </p:oleObj>
              </mc:Choice>
              <mc:Fallback>
                <p:oleObj name="Equation" r:id="rId7" imgW="180322" imgH="240094" progId="Equation.DSMT4">
                  <p:embed/>
                  <p:pic>
                    <p:nvPicPr>
                      <p:cNvPr id="11" name="对象 10">
                        <a:extLst>
                          <a:ext uri="{FF2B5EF4-FFF2-40B4-BE49-F238E27FC236}">
                            <a16:creationId xmlns="" xmlns:a16="http://schemas.microsoft.com/office/drawing/2014/main" id="{76575108-902D-5C75-D6A7-781149E70656}"/>
                          </a:ext>
                        </a:extLst>
                      </p:cNvPr>
                      <p:cNvPicPr/>
                      <p:nvPr/>
                    </p:nvPicPr>
                    <p:blipFill>
                      <a:blip r:embed="rId8"/>
                      <a:stretch>
                        <a:fillRect/>
                      </a:stretch>
                    </p:blipFill>
                    <p:spPr>
                      <a:xfrm>
                        <a:off x="7173739" y="3059614"/>
                        <a:ext cx="379313" cy="502424"/>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D29C543-16F6-5261-9C23-2787B9EAC755}"/>
              </a:ext>
            </a:extLst>
          </p:cNvPr>
          <p:cNvGraphicFramePr>
            <a:graphicFrameLocks noChangeAspect="1"/>
          </p:cNvGraphicFramePr>
          <p:nvPr/>
        </p:nvGraphicFramePr>
        <p:xfrm>
          <a:off x="1845147" y="3700634"/>
          <a:ext cx="868726" cy="578130"/>
        </p:xfrm>
        <a:graphic>
          <a:graphicData uri="http://schemas.openxmlformats.org/presentationml/2006/ole">
            <mc:AlternateContent xmlns:mc="http://schemas.openxmlformats.org/markup-compatibility/2006">
              <mc:Choice xmlns:v="urn:schemas-microsoft-com:vml" Requires="v">
                <p:oleObj spid="_x0000_s12541" name="Equation" r:id="rId9" imgW="451019" imgH="300117" progId="Equation.DSMT4">
                  <p:embed/>
                </p:oleObj>
              </mc:Choice>
              <mc:Fallback>
                <p:oleObj name="Equation" r:id="rId9" imgW="451019" imgH="300117" progId="Equation.DSMT4">
                  <p:embed/>
                  <p:pic>
                    <p:nvPicPr>
                      <p:cNvPr id="12" name="对象 11">
                        <a:extLst>
                          <a:ext uri="{FF2B5EF4-FFF2-40B4-BE49-F238E27FC236}">
                            <a16:creationId xmlns="" xmlns:a16="http://schemas.microsoft.com/office/drawing/2014/main" id="{5D29C543-16F6-5261-9C23-2787B9EAC755}"/>
                          </a:ext>
                        </a:extLst>
                      </p:cNvPr>
                      <p:cNvPicPr/>
                      <p:nvPr/>
                    </p:nvPicPr>
                    <p:blipFill>
                      <a:blip r:embed="rId10"/>
                      <a:stretch>
                        <a:fillRect/>
                      </a:stretch>
                    </p:blipFill>
                    <p:spPr>
                      <a:xfrm>
                        <a:off x="1845147" y="3700634"/>
                        <a:ext cx="868726" cy="57813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1F59C453-1426-C3AE-097C-A26F85683D17}"/>
              </a:ext>
            </a:extLst>
          </p:cNvPr>
          <p:cNvGraphicFramePr>
            <a:graphicFrameLocks noChangeAspect="1"/>
          </p:cNvGraphicFramePr>
          <p:nvPr/>
        </p:nvGraphicFramePr>
        <p:xfrm>
          <a:off x="5520115" y="3764415"/>
          <a:ext cx="379413" cy="503237"/>
        </p:xfrm>
        <a:graphic>
          <a:graphicData uri="http://schemas.openxmlformats.org/presentationml/2006/ole">
            <mc:AlternateContent xmlns:mc="http://schemas.openxmlformats.org/markup-compatibility/2006">
              <mc:Choice xmlns:v="urn:schemas-microsoft-com:vml" Requires="v">
                <p:oleObj spid="_x0000_s12542" name="Equation" r:id="rId11" imgW="379468" imgH="502938" progId="Equation.DSMT4">
                  <p:embed/>
                </p:oleObj>
              </mc:Choice>
              <mc:Fallback>
                <p:oleObj name="Equation" r:id="rId11" imgW="379468" imgH="502938" progId="Equation.DSMT4">
                  <p:embed/>
                  <p:pic>
                    <p:nvPicPr>
                      <p:cNvPr id="13" name="对象 12">
                        <a:extLst>
                          <a:ext uri="{FF2B5EF4-FFF2-40B4-BE49-F238E27FC236}">
                            <a16:creationId xmlns="" xmlns:a16="http://schemas.microsoft.com/office/drawing/2014/main" id="{1F59C453-1426-C3AE-097C-A26F85683D17}"/>
                          </a:ext>
                        </a:extLst>
                      </p:cNvPr>
                      <p:cNvPicPr/>
                      <p:nvPr/>
                    </p:nvPicPr>
                    <p:blipFill>
                      <a:blip r:embed="rId12"/>
                      <a:stretch>
                        <a:fillRect/>
                      </a:stretch>
                    </p:blipFill>
                    <p:spPr>
                      <a:xfrm>
                        <a:off x="5520115" y="3764415"/>
                        <a:ext cx="379413" cy="503237"/>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5947D0E9-BEF9-823A-ACB6-26138BECD426}"/>
              </a:ext>
            </a:extLst>
          </p:cNvPr>
          <p:cNvGraphicFramePr>
            <a:graphicFrameLocks noChangeAspect="1"/>
          </p:cNvGraphicFramePr>
          <p:nvPr>
            <p:extLst>
              <p:ext uri="{D42A27DB-BD31-4B8C-83A1-F6EECF244321}">
                <p14:modId xmlns:p14="http://schemas.microsoft.com/office/powerpoint/2010/main" val="1996997551"/>
              </p:ext>
            </p:extLst>
          </p:nvPr>
        </p:nvGraphicFramePr>
        <p:xfrm>
          <a:off x="3876006" y="4509120"/>
          <a:ext cx="489421" cy="516781"/>
        </p:xfrm>
        <a:graphic>
          <a:graphicData uri="http://schemas.openxmlformats.org/presentationml/2006/ole">
            <mc:AlternateContent xmlns:mc="http://schemas.openxmlformats.org/markup-compatibility/2006">
              <mc:Choice xmlns:v="urn:schemas-microsoft-com:vml" Requires="v">
                <p:oleObj spid="_x0000_s12543" name="Equation" r:id="rId13" imgW="255350" imgH="270318" progId="Equation.DSMT4">
                  <p:embed/>
                </p:oleObj>
              </mc:Choice>
              <mc:Fallback>
                <p:oleObj name="Equation" r:id="rId13" imgW="255350" imgH="270318" progId="Equation.DSMT4">
                  <p:embed/>
                  <p:pic>
                    <p:nvPicPr>
                      <p:cNvPr id="14" name="对象 13">
                        <a:extLst>
                          <a:ext uri="{FF2B5EF4-FFF2-40B4-BE49-F238E27FC236}">
                            <a16:creationId xmlns="" xmlns:a16="http://schemas.microsoft.com/office/drawing/2014/main" id="{5947D0E9-BEF9-823A-ACB6-26138BECD426}"/>
                          </a:ext>
                        </a:extLst>
                      </p:cNvPr>
                      <p:cNvPicPr/>
                      <p:nvPr/>
                    </p:nvPicPr>
                    <p:blipFill>
                      <a:blip r:embed="rId14"/>
                      <a:stretch>
                        <a:fillRect/>
                      </a:stretch>
                    </p:blipFill>
                    <p:spPr>
                      <a:xfrm>
                        <a:off x="3876006" y="4509120"/>
                        <a:ext cx="489421" cy="516781"/>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ADDB5FDA-F89A-FC9E-1AB0-8D7678DCE5E6}"/>
              </a:ext>
            </a:extLst>
          </p:cNvPr>
          <p:cNvGraphicFramePr>
            <a:graphicFrameLocks noChangeAspect="1"/>
          </p:cNvGraphicFramePr>
          <p:nvPr>
            <p:extLst>
              <p:ext uri="{D42A27DB-BD31-4B8C-83A1-F6EECF244321}">
                <p14:modId xmlns:p14="http://schemas.microsoft.com/office/powerpoint/2010/main" val="2865755425"/>
              </p:ext>
            </p:extLst>
          </p:nvPr>
        </p:nvGraphicFramePr>
        <p:xfrm>
          <a:off x="4006002" y="5013176"/>
          <a:ext cx="4119334" cy="922531"/>
        </p:xfrm>
        <a:graphic>
          <a:graphicData uri="http://schemas.openxmlformats.org/presentationml/2006/ole">
            <mc:AlternateContent xmlns:mc="http://schemas.openxmlformats.org/markup-compatibility/2006">
              <mc:Choice xmlns:v="urn:schemas-microsoft-com:vml" Requires="v">
                <p:oleObj spid="_x0000_s12544" name="Equation" r:id="rId15" imgW="2345894" imgH="525312" progId="Equation.DSMT4">
                  <p:embed/>
                </p:oleObj>
              </mc:Choice>
              <mc:Fallback>
                <p:oleObj name="Equation" r:id="rId15" imgW="2345894" imgH="525312" progId="Equation.DSMT4">
                  <p:embed/>
                  <p:pic>
                    <p:nvPicPr>
                      <p:cNvPr id="15" name="对象 14">
                        <a:extLst>
                          <a:ext uri="{FF2B5EF4-FFF2-40B4-BE49-F238E27FC236}">
                            <a16:creationId xmlns="" xmlns:a16="http://schemas.microsoft.com/office/drawing/2014/main" id="{ADDB5FDA-F89A-FC9E-1AB0-8D7678DCE5E6}"/>
                          </a:ext>
                        </a:extLst>
                      </p:cNvPr>
                      <p:cNvPicPr/>
                      <p:nvPr/>
                    </p:nvPicPr>
                    <p:blipFill>
                      <a:blip r:embed="rId16"/>
                      <a:stretch>
                        <a:fillRect/>
                      </a:stretch>
                    </p:blipFill>
                    <p:spPr>
                      <a:xfrm>
                        <a:off x="4006002" y="5013176"/>
                        <a:ext cx="4119334" cy="922531"/>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98FC062E-71CA-9C3B-9CFC-3E1B87F2E3F1}"/>
              </a:ext>
            </a:extLst>
          </p:cNvPr>
          <p:cNvGraphicFramePr>
            <a:graphicFrameLocks noChangeAspect="1"/>
          </p:cNvGraphicFramePr>
          <p:nvPr>
            <p:extLst>
              <p:ext uri="{D42A27DB-BD31-4B8C-83A1-F6EECF244321}">
                <p14:modId xmlns:p14="http://schemas.microsoft.com/office/powerpoint/2010/main" val="3602876418"/>
              </p:ext>
            </p:extLst>
          </p:nvPr>
        </p:nvGraphicFramePr>
        <p:xfrm>
          <a:off x="1648905" y="5960518"/>
          <a:ext cx="487834" cy="515105"/>
        </p:xfrm>
        <a:graphic>
          <a:graphicData uri="http://schemas.openxmlformats.org/presentationml/2006/ole">
            <mc:AlternateContent xmlns:mc="http://schemas.openxmlformats.org/markup-compatibility/2006">
              <mc:Choice xmlns:v="urn:schemas-microsoft-com:vml" Requires="v">
                <p:oleObj spid="_x0000_s12545" name="Equation" r:id="rId17" imgW="255350" imgH="270318" progId="Equation.DSMT4">
                  <p:embed/>
                </p:oleObj>
              </mc:Choice>
              <mc:Fallback>
                <p:oleObj name="Equation" r:id="rId17" imgW="255350" imgH="270318" progId="Equation.DSMT4">
                  <p:embed/>
                  <p:pic>
                    <p:nvPicPr>
                      <p:cNvPr id="0" name=""/>
                      <p:cNvPicPr/>
                      <p:nvPr/>
                    </p:nvPicPr>
                    <p:blipFill>
                      <a:blip r:embed="rId18"/>
                      <a:stretch>
                        <a:fillRect/>
                      </a:stretch>
                    </p:blipFill>
                    <p:spPr>
                      <a:xfrm>
                        <a:off x="1648905" y="5960518"/>
                        <a:ext cx="487834" cy="515105"/>
                      </a:xfrm>
                      <a:prstGeom prst="rect">
                        <a:avLst/>
                      </a:prstGeom>
                    </p:spPr>
                  </p:pic>
                </p:oleObj>
              </mc:Fallback>
            </mc:AlternateContent>
          </a:graphicData>
        </a:graphic>
      </p:graphicFrame>
    </p:spTree>
    <p:extLst>
      <p:ext uri="{BB962C8B-B14F-4D97-AF65-F5344CB8AC3E}">
        <p14:creationId xmlns:p14="http://schemas.microsoft.com/office/powerpoint/2010/main" val="36733148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进一步，可以得到        ，</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估计得渐进协方差矩阵为：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最后，给定数据集 ，</a:t>
            </a:r>
            <a:r>
              <a:rPr kumimoji="1" lang="en-US" altLang="zh-CN" sz="2800" dirty="0">
                <a:latin typeface="Times New Roman" panose="02020603050405020304" pitchFamily="18" charset="0"/>
                <a:ea typeface="+mn-ea"/>
              </a:rPr>
              <a:t>VAR(p)</a:t>
            </a:r>
            <a:r>
              <a:rPr kumimoji="1" lang="zh-CN" altLang="en-US" sz="2800" dirty="0">
                <a:latin typeface="Times New Roman" panose="02020603050405020304" pitchFamily="18" charset="0"/>
                <a:ea typeface="+mn-ea"/>
              </a:rPr>
              <a:t>模型的极大似然函数为：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16" name="对象 15">
            <a:extLst>
              <a:ext uri="{FF2B5EF4-FFF2-40B4-BE49-F238E27FC236}">
                <a16:creationId xmlns="" xmlns:a16="http://schemas.microsoft.com/office/drawing/2014/main" id="{3F0CEB9C-7FE3-CFDD-008D-16504C55D3C5}"/>
              </a:ext>
            </a:extLst>
          </p:cNvPr>
          <p:cNvGraphicFramePr>
            <a:graphicFrameLocks noChangeAspect="1"/>
          </p:cNvGraphicFramePr>
          <p:nvPr>
            <p:extLst>
              <p:ext uri="{D42A27DB-BD31-4B8C-83A1-F6EECF244321}">
                <p14:modId xmlns:p14="http://schemas.microsoft.com/office/powerpoint/2010/main" val="2663621515"/>
              </p:ext>
            </p:extLst>
          </p:nvPr>
        </p:nvGraphicFramePr>
        <p:xfrm>
          <a:off x="3607042" y="857280"/>
          <a:ext cx="537928" cy="567999"/>
        </p:xfrm>
        <a:graphic>
          <a:graphicData uri="http://schemas.openxmlformats.org/presentationml/2006/ole">
            <mc:AlternateContent xmlns:mc="http://schemas.openxmlformats.org/markup-compatibility/2006">
              <mc:Choice xmlns:v="urn:schemas-microsoft-com:vml" Requires="v">
                <p:oleObj spid="_x0000_s13407" name="Equation" r:id="rId3" imgW="255350" imgH="270318" progId="Equation.DSMT4">
                  <p:embed/>
                </p:oleObj>
              </mc:Choice>
              <mc:Fallback>
                <p:oleObj name="Equation" r:id="rId3" imgW="255350" imgH="270318" progId="Equation.DSMT4">
                  <p:embed/>
                  <p:pic>
                    <p:nvPicPr>
                      <p:cNvPr id="0" name=""/>
                      <p:cNvPicPr/>
                      <p:nvPr/>
                    </p:nvPicPr>
                    <p:blipFill>
                      <a:blip r:embed="rId4"/>
                      <a:stretch>
                        <a:fillRect/>
                      </a:stretch>
                    </p:blipFill>
                    <p:spPr>
                      <a:xfrm>
                        <a:off x="3607042" y="857280"/>
                        <a:ext cx="537928" cy="567999"/>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8D619D82-9744-B971-63CE-EC92E77AEDA3}"/>
              </a:ext>
            </a:extLst>
          </p:cNvPr>
          <p:cNvGraphicFramePr>
            <a:graphicFrameLocks noChangeAspect="1"/>
          </p:cNvGraphicFramePr>
          <p:nvPr>
            <p:extLst>
              <p:ext uri="{D42A27DB-BD31-4B8C-83A1-F6EECF244321}">
                <p14:modId xmlns:p14="http://schemas.microsoft.com/office/powerpoint/2010/main" val="2396337653"/>
              </p:ext>
            </p:extLst>
          </p:nvPr>
        </p:nvGraphicFramePr>
        <p:xfrm>
          <a:off x="3069283" y="1595834"/>
          <a:ext cx="5671545" cy="1264203"/>
        </p:xfrm>
        <a:graphic>
          <a:graphicData uri="http://schemas.openxmlformats.org/presentationml/2006/ole">
            <mc:AlternateContent xmlns:mc="http://schemas.openxmlformats.org/markup-compatibility/2006">
              <mc:Choice xmlns:v="urn:schemas-microsoft-com:vml" Requires="v">
                <p:oleObj spid="_x0000_s13408" name="Equation" r:id="rId5" imgW="3368573" imgH="750506" progId="Equation.DSMT4">
                  <p:embed/>
                </p:oleObj>
              </mc:Choice>
              <mc:Fallback>
                <p:oleObj name="Equation" r:id="rId5" imgW="3368573" imgH="750506" progId="Equation.DSMT4">
                  <p:embed/>
                  <p:pic>
                    <p:nvPicPr>
                      <p:cNvPr id="0" name=""/>
                      <p:cNvPicPr/>
                      <p:nvPr/>
                    </p:nvPicPr>
                    <p:blipFill>
                      <a:blip r:embed="rId6"/>
                      <a:stretch>
                        <a:fillRect/>
                      </a:stretch>
                    </p:blipFill>
                    <p:spPr>
                      <a:xfrm>
                        <a:off x="3069283" y="1595834"/>
                        <a:ext cx="5671545" cy="1264203"/>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29AF0E7B-209A-9308-8153-860CDD4E01A8}"/>
              </a:ext>
            </a:extLst>
          </p:cNvPr>
          <p:cNvGraphicFramePr>
            <a:graphicFrameLocks noChangeAspect="1"/>
          </p:cNvGraphicFramePr>
          <p:nvPr>
            <p:extLst>
              <p:ext uri="{D42A27DB-BD31-4B8C-83A1-F6EECF244321}">
                <p14:modId xmlns:p14="http://schemas.microsoft.com/office/powerpoint/2010/main" val="3961761183"/>
              </p:ext>
            </p:extLst>
          </p:nvPr>
        </p:nvGraphicFramePr>
        <p:xfrm>
          <a:off x="2853259" y="3839396"/>
          <a:ext cx="6192688" cy="936829"/>
        </p:xfrm>
        <a:graphic>
          <a:graphicData uri="http://schemas.openxmlformats.org/presentationml/2006/ole">
            <mc:AlternateContent xmlns:mc="http://schemas.openxmlformats.org/markup-compatibility/2006">
              <mc:Choice xmlns:v="urn:schemas-microsoft-com:vml" Requires="v">
                <p:oleObj spid="_x0000_s13409" name="Equation" r:id="rId7" imgW="3473867" imgH="525312" progId="Equation.DSMT4">
                  <p:embed/>
                </p:oleObj>
              </mc:Choice>
              <mc:Fallback>
                <p:oleObj name="Equation" r:id="rId7" imgW="3473867" imgH="525312" progId="Equation.DSMT4">
                  <p:embed/>
                  <p:pic>
                    <p:nvPicPr>
                      <p:cNvPr id="0" name=""/>
                      <p:cNvPicPr/>
                      <p:nvPr/>
                    </p:nvPicPr>
                    <p:blipFill>
                      <a:blip r:embed="rId8"/>
                      <a:stretch>
                        <a:fillRect/>
                      </a:stretch>
                    </p:blipFill>
                    <p:spPr>
                      <a:xfrm>
                        <a:off x="2853259" y="3839396"/>
                        <a:ext cx="6192688" cy="936829"/>
                      </a:xfrm>
                      <a:prstGeom prst="rect">
                        <a:avLst/>
                      </a:prstGeom>
                    </p:spPr>
                  </p:pic>
                </p:oleObj>
              </mc:Fallback>
            </mc:AlternateContent>
          </a:graphicData>
        </a:graphic>
      </p:graphicFrame>
    </p:spTree>
    <p:extLst>
      <p:ext uri="{BB962C8B-B14F-4D97-AF65-F5344CB8AC3E}">
        <p14:creationId xmlns:p14="http://schemas.microsoft.com/office/powerpoint/2010/main" val="421438295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1</a:t>
            </a:r>
            <a:r>
              <a:rPr kumimoji="1" lang="zh-CN" altLang="en-US" sz="2800" b="1" dirty="0">
                <a:latin typeface="Times New Roman" panose="02020603050405020304" pitchFamily="18" charset="0"/>
                <a:ea typeface="+mn-ea"/>
              </a:rPr>
              <a:t>）序列似然比检验法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序列似然比检验是由</a:t>
            </a:r>
            <a:r>
              <a:rPr kumimoji="1" lang="en-US" altLang="zh-CN" sz="2800" dirty="0">
                <a:latin typeface="Times New Roman" panose="02020603050405020304" pitchFamily="18" charset="0"/>
                <a:ea typeface="+mn-ea"/>
              </a:rPr>
              <a:t>Tiao &amp; Box</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1981</a:t>
            </a:r>
            <a:r>
              <a:rPr kumimoji="1" lang="zh-CN" altLang="en-US" sz="2800" dirty="0">
                <a:latin typeface="Times New Roman" panose="02020603050405020304" pitchFamily="18" charset="0"/>
                <a:ea typeface="+mn-ea"/>
              </a:rPr>
              <a:t>）提出，其主要思想是，通过比较</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3-20</a:t>
            </a:r>
            <a:r>
              <a:rPr kumimoji="1" lang="zh-CN" altLang="en-US" sz="2800" dirty="0">
                <a:latin typeface="Times New Roman" panose="02020603050405020304" pitchFamily="18" charset="0"/>
                <a:ea typeface="+mn-ea"/>
              </a:rPr>
              <a:t>）式第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和第 </a:t>
            </a:r>
            <a:r>
              <a:rPr kumimoji="1" lang="en-US" altLang="zh-CN" sz="2800" i="1" dirty="0">
                <a:latin typeface="Times New Roman" panose="02020603050405020304" pitchFamily="18" charset="0"/>
                <a:ea typeface="+mn-ea"/>
              </a:rPr>
              <a:t>i</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个方程确定阶数 </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。采用的方法是假设检验：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表示矩阵      的行列式，        服从自由度为     的      分布</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5FAE5D2C-B118-AAB2-28C5-630C52BBAEBA}"/>
              </a:ext>
            </a:extLst>
          </p:cNvPr>
          <p:cNvGraphicFramePr>
            <a:graphicFrameLocks noChangeAspect="1"/>
          </p:cNvGraphicFramePr>
          <p:nvPr>
            <p:extLst>
              <p:ext uri="{D42A27DB-BD31-4B8C-83A1-F6EECF244321}">
                <p14:modId xmlns:p14="http://schemas.microsoft.com/office/powerpoint/2010/main" val="3779698344"/>
              </p:ext>
            </p:extLst>
          </p:nvPr>
        </p:nvGraphicFramePr>
        <p:xfrm>
          <a:off x="4581451" y="2996952"/>
          <a:ext cx="3168352" cy="546822"/>
        </p:xfrm>
        <a:graphic>
          <a:graphicData uri="http://schemas.openxmlformats.org/presentationml/2006/ole">
            <mc:AlternateContent xmlns:mc="http://schemas.openxmlformats.org/markup-compatibility/2006">
              <mc:Choice xmlns:v="urn:schemas-microsoft-com:vml" Requires="v">
                <p:oleObj spid="_x0000_s14555" name="Equation" r:id="rId3" imgW="1563645" imgH="270318" progId="Equation.DSMT4">
                  <p:embed/>
                </p:oleObj>
              </mc:Choice>
              <mc:Fallback>
                <p:oleObj name="Equation" r:id="rId3" imgW="1563645" imgH="270318" progId="Equation.DSMT4">
                  <p:embed/>
                  <p:pic>
                    <p:nvPicPr>
                      <p:cNvPr id="0" name=""/>
                      <p:cNvPicPr/>
                      <p:nvPr/>
                    </p:nvPicPr>
                    <p:blipFill>
                      <a:blip r:embed="rId4"/>
                      <a:stretch>
                        <a:fillRect/>
                      </a:stretch>
                    </p:blipFill>
                    <p:spPr>
                      <a:xfrm>
                        <a:off x="4581451" y="2996952"/>
                        <a:ext cx="3168352" cy="54682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C2873BAC-3F9F-1C8B-7D05-968584FB586D}"/>
              </a:ext>
            </a:extLst>
          </p:cNvPr>
          <p:cNvGraphicFramePr>
            <a:graphicFrameLocks noChangeAspect="1"/>
          </p:cNvGraphicFramePr>
          <p:nvPr>
            <p:extLst>
              <p:ext uri="{D42A27DB-BD31-4B8C-83A1-F6EECF244321}">
                <p14:modId xmlns:p14="http://schemas.microsoft.com/office/powerpoint/2010/main" val="2715100844"/>
              </p:ext>
            </p:extLst>
          </p:nvPr>
        </p:nvGraphicFramePr>
        <p:xfrm>
          <a:off x="3924702" y="4365104"/>
          <a:ext cx="4557647" cy="1332371"/>
        </p:xfrm>
        <a:graphic>
          <a:graphicData uri="http://schemas.openxmlformats.org/presentationml/2006/ole">
            <mc:AlternateContent xmlns:mc="http://schemas.openxmlformats.org/markup-compatibility/2006">
              <mc:Choice xmlns:v="urn:schemas-microsoft-com:vml" Requires="v">
                <p:oleObj spid="_x0000_s14556" name="Equation" r:id="rId5" imgW="2466109" imgH="720707" progId="Equation.DSMT4">
                  <p:embed/>
                </p:oleObj>
              </mc:Choice>
              <mc:Fallback>
                <p:oleObj name="Equation" r:id="rId5" imgW="2466109" imgH="720707" progId="Equation.DSMT4">
                  <p:embed/>
                  <p:pic>
                    <p:nvPicPr>
                      <p:cNvPr id="0" name=""/>
                      <p:cNvPicPr/>
                      <p:nvPr/>
                    </p:nvPicPr>
                    <p:blipFill>
                      <a:blip r:embed="rId6"/>
                      <a:stretch>
                        <a:fillRect/>
                      </a:stretch>
                    </p:blipFill>
                    <p:spPr>
                      <a:xfrm>
                        <a:off x="3924702" y="4365104"/>
                        <a:ext cx="4557647" cy="1332371"/>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53986D09-3D20-D6AB-6C66-B98FFA2B60B4}"/>
              </a:ext>
            </a:extLst>
          </p:cNvPr>
          <p:cNvGraphicFramePr>
            <a:graphicFrameLocks noChangeAspect="1"/>
          </p:cNvGraphicFramePr>
          <p:nvPr>
            <p:extLst>
              <p:ext uri="{D42A27DB-BD31-4B8C-83A1-F6EECF244321}">
                <p14:modId xmlns:p14="http://schemas.microsoft.com/office/powerpoint/2010/main" val="2543333974"/>
              </p:ext>
            </p:extLst>
          </p:nvPr>
        </p:nvGraphicFramePr>
        <p:xfrm>
          <a:off x="1701131" y="5902620"/>
          <a:ext cx="504056" cy="630902"/>
        </p:xfrm>
        <a:graphic>
          <a:graphicData uri="http://schemas.openxmlformats.org/presentationml/2006/ole">
            <mc:AlternateContent xmlns:mc="http://schemas.openxmlformats.org/markup-compatibility/2006">
              <mc:Choice xmlns:v="urn:schemas-microsoft-com:vml" Requires="v">
                <p:oleObj spid="_x0000_s14557" name="Equation" r:id="rId7" imgW="240430" imgH="300117" progId="Equation.DSMT4">
                  <p:embed/>
                </p:oleObj>
              </mc:Choice>
              <mc:Fallback>
                <p:oleObj name="Equation" r:id="rId7" imgW="240430" imgH="300117" progId="Equation.DSMT4">
                  <p:embed/>
                  <p:pic>
                    <p:nvPicPr>
                      <p:cNvPr id="0" name=""/>
                      <p:cNvPicPr/>
                      <p:nvPr/>
                    </p:nvPicPr>
                    <p:blipFill>
                      <a:blip r:embed="rId8"/>
                      <a:stretch>
                        <a:fillRect/>
                      </a:stretch>
                    </p:blipFill>
                    <p:spPr>
                      <a:xfrm>
                        <a:off x="1701131" y="5902620"/>
                        <a:ext cx="504056" cy="630902"/>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3C9347F1-5C4B-F1E5-DB1C-D2A22424D8C4}"/>
              </a:ext>
            </a:extLst>
          </p:cNvPr>
          <p:cNvGraphicFramePr>
            <a:graphicFrameLocks noChangeAspect="1"/>
          </p:cNvGraphicFramePr>
          <p:nvPr>
            <p:extLst>
              <p:ext uri="{D42A27DB-BD31-4B8C-83A1-F6EECF244321}">
                <p14:modId xmlns:p14="http://schemas.microsoft.com/office/powerpoint/2010/main" val="2462770885"/>
              </p:ext>
            </p:extLst>
          </p:nvPr>
        </p:nvGraphicFramePr>
        <p:xfrm>
          <a:off x="3645347" y="5949280"/>
          <a:ext cx="441053" cy="475874"/>
        </p:xfrm>
        <a:graphic>
          <a:graphicData uri="http://schemas.openxmlformats.org/presentationml/2006/ole">
            <mc:AlternateContent xmlns:mc="http://schemas.openxmlformats.org/markup-compatibility/2006">
              <mc:Choice xmlns:v="urn:schemas-microsoft-com:vml" Requires="v">
                <p:oleObj spid="_x0000_s14558" name="Equation" r:id="rId9" imgW="180322" imgH="194970" progId="Equation.DSMT4">
                  <p:embed/>
                </p:oleObj>
              </mc:Choice>
              <mc:Fallback>
                <p:oleObj name="Equation" r:id="rId9" imgW="180322" imgH="194970" progId="Equation.DSMT4">
                  <p:embed/>
                  <p:pic>
                    <p:nvPicPr>
                      <p:cNvPr id="0" name=""/>
                      <p:cNvPicPr/>
                      <p:nvPr/>
                    </p:nvPicPr>
                    <p:blipFill>
                      <a:blip r:embed="rId10"/>
                      <a:stretch>
                        <a:fillRect/>
                      </a:stretch>
                    </p:blipFill>
                    <p:spPr>
                      <a:xfrm>
                        <a:off x="3645347" y="5949280"/>
                        <a:ext cx="441053" cy="475874"/>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495B0812-7554-A5E7-FADB-F187C786F5A3}"/>
              </a:ext>
            </a:extLst>
          </p:cNvPr>
          <p:cNvGraphicFramePr>
            <a:graphicFrameLocks noChangeAspect="1"/>
          </p:cNvGraphicFramePr>
          <p:nvPr>
            <p:extLst>
              <p:ext uri="{D42A27DB-BD31-4B8C-83A1-F6EECF244321}">
                <p14:modId xmlns:p14="http://schemas.microsoft.com/office/powerpoint/2010/main" val="3807787900"/>
              </p:ext>
            </p:extLst>
          </p:nvPr>
        </p:nvGraphicFramePr>
        <p:xfrm>
          <a:off x="5785956" y="5949280"/>
          <a:ext cx="835140" cy="475874"/>
        </p:xfrm>
        <a:graphic>
          <a:graphicData uri="http://schemas.openxmlformats.org/presentationml/2006/ole">
            <mc:AlternateContent xmlns:mc="http://schemas.openxmlformats.org/markup-compatibility/2006">
              <mc:Choice xmlns:v="urn:schemas-microsoft-com:vml" Requires="v">
                <p:oleObj spid="_x0000_s14559" name="Equation" r:id="rId11" imgW="420752" imgH="240094" progId="Equation.DSMT4">
                  <p:embed/>
                </p:oleObj>
              </mc:Choice>
              <mc:Fallback>
                <p:oleObj name="Equation" r:id="rId11" imgW="420752" imgH="240094" progId="Equation.DSMT4">
                  <p:embed/>
                  <p:pic>
                    <p:nvPicPr>
                      <p:cNvPr id="0" name=""/>
                      <p:cNvPicPr/>
                      <p:nvPr/>
                    </p:nvPicPr>
                    <p:blipFill>
                      <a:blip r:embed="rId12"/>
                      <a:stretch>
                        <a:fillRect/>
                      </a:stretch>
                    </p:blipFill>
                    <p:spPr>
                      <a:xfrm>
                        <a:off x="5785956" y="5949280"/>
                        <a:ext cx="835140" cy="475874"/>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BE79585-0BEC-1EEF-F070-196C73D63034}"/>
              </a:ext>
            </a:extLst>
          </p:cNvPr>
          <p:cNvGraphicFramePr>
            <a:graphicFrameLocks noChangeAspect="1"/>
          </p:cNvGraphicFramePr>
          <p:nvPr>
            <p:extLst>
              <p:ext uri="{D42A27DB-BD31-4B8C-83A1-F6EECF244321}">
                <p14:modId xmlns:p14="http://schemas.microsoft.com/office/powerpoint/2010/main" val="1229443313"/>
              </p:ext>
            </p:extLst>
          </p:nvPr>
        </p:nvGraphicFramePr>
        <p:xfrm>
          <a:off x="8757915" y="5877272"/>
          <a:ext cx="519603" cy="594396"/>
        </p:xfrm>
        <a:graphic>
          <a:graphicData uri="http://schemas.openxmlformats.org/presentationml/2006/ole">
            <mc:AlternateContent xmlns:mc="http://schemas.openxmlformats.org/markup-compatibility/2006">
              <mc:Choice xmlns:v="urn:schemas-microsoft-com:vml" Requires="v">
                <p:oleObj spid="_x0000_s14560" name="Equation" r:id="rId13" imgW="210163" imgH="240094" progId="Equation.DSMT4">
                  <p:embed/>
                </p:oleObj>
              </mc:Choice>
              <mc:Fallback>
                <p:oleObj name="Equation" r:id="rId13" imgW="210163" imgH="240094" progId="Equation.DSMT4">
                  <p:embed/>
                  <p:pic>
                    <p:nvPicPr>
                      <p:cNvPr id="0" name=""/>
                      <p:cNvPicPr/>
                      <p:nvPr/>
                    </p:nvPicPr>
                    <p:blipFill>
                      <a:blip r:embed="rId14"/>
                      <a:stretch>
                        <a:fillRect/>
                      </a:stretch>
                    </p:blipFill>
                    <p:spPr>
                      <a:xfrm>
                        <a:off x="8757915" y="5877272"/>
                        <a:ext cx="519603" cy="594396"/>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5793A579-B844-6627-ECF6-FEC3DF9454A1}"/>
              </a:ext>
            </a:extLst>
          </p:cNvPr>
          <p:cNvGraphicFramePr>
            <a:graphicFrameLocks noChangeAspect="1"/>
          </p:cNvGraphicFramePr>
          <p:nvPr>
            <p:extLst>
              <p:ext uri="{D42A27DB-BD31-4B8C-83A1-F6EECF244321}">
                <p14:modId xmlns:p14="http://schemas.microsoft.com/office/powerpoint/2010/main" val="411003018"/>
              </p:ext>
            </p:extLst>
          </p:nvPr>
        </p:nvGraphicFramePr>
        <p:xfrm>
          <a:off x="9610368" y="5823121"/>
          <a:ext cx="576064" cy="648547"/>
        </p:xfrm>
        <a:graphic>
          <a:graphicData uri="http://schemas.openxmlformats.org/presentationml/2006/ole">
            <mc:AlternateContent xmlns:mc="http://schemas.openxmlformats.org/markup-compatibility/2006">
              <mc:Choice xmlns:v="urn:schemas-microsoft-com:vml" Requires="v">
                <p:oleObj spid="_x0000_s14561" name="Equation" r:id="rId15" imgW="240430" imgH="270318" progId="Equation.DSMT4">
                  <p:embed/>
                </p:oleObj>
              </mc:Choice>
              <mc:Fallback>
                <p:oleObj name="Equation" r:id="rId15" imgW="240430" imgH="270318" progId="Equation.DSMT4">
                  <p:embed/>
                  <p:pic>
                    <p:nvPicPr>
                      <p:cNvPr id="0" name=""/>
                      <p:cNvPicPr/>
                      <p:nvPr/>
                    </p:nvPicPr>
                    <p:blipFill>
                      <a:blip r:embed="rId16"/>
                      <a:stretch>
                        <a:fillRect/>
                      </a:stretch>
                    </p:blipFill>
                    <p:spPr>
                      <a:xfrm>
                        <a:off x="9610368" y="5823121"/>
                        <a:ext cx="576064" cy="648547"/>
                      </a:xfrm>
                      <a:prstGeom prst="rect">
                        <a:avLst/>
                      </a:prstGeom>
                    </p:spPr>
                  </p:pic>
                </p:oleObj>
              </mc:Fallback>
            </mc:AlternateContent>
          </a:graphicData>
        </a:graphic>
      </p:graphicFrame>
    </p:spTree>
    <p:extLst>
      <p:ext uri="{BB962C8B-B14F-4D97-AF65-F5344CB8AC3E}">
        <p14:creationId xmlns:p14="http://schemas.microsoft.com/office/powerpoint/2010/main" val="344183552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4221162" y="384940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方差分解</a:t>
            </a:r>
          </a:p>
        </p:txBody>
      </p:sp>
      <p:sp>
        <p:nvSpPr>
          <p:cNvPr id="16" name="圆角矩形 15"/>
          <p:cNvSpPr/>
          <p:nvPr>
            <p:custDataLst>
              <p:tags r:id="rId2"/>
            </p:custDataLst>
          </p:nvPr>
        </p:nvSpPr>
        <p:spPr>
          <a:xfrm>
            <a:off x="4216400" y="3075227"/>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脉冲响应函数</a:t>
            </a:r>
          </a:p>
        </p:txBody>
      </p:sp>
      <p:sp>
        <p:nvSpPr>
          <p:cNvPr id="29" name="椭圆 28"/>
          <p:cNvSpPr/>
          <p:nvPr>
            <p:custDataLst>
              <p:tags r:id="rId3"/>
            </p:custDataLst>
          </p:nvPr>
        </p:nvSpPr>
        <p:spPr>
          <a:xfrm>
            <a:off x="4398963" y="3146666"/>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4216400" y="738993"/>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向量自回归模型介绍</a:t>
            </a:r>
          </a:p>
        </p:txBody>
      </p:sp>
      <p:sp>
        <p:nvSpPr>
          <p:cNvPr id="25" name="圆角矩形 24"/>
          <p:cNvSpPr/>
          <p:nvPr>
            <p:custDataLst>
              <p:tags r:id="rId5"/>
            </p:custDataLst>
          </p:nvPr>
        </p:nvSpPr>
        <p:spPr>
          <a:xfrm>
            <a:off x="4227514" y="1491051"/>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模型估计</a:t>
            </a:r>
          </a:p>
        </p:txBody>
      </p:sp>
      <p:sp>
        <p:nvSpPr>
          <p:cNvPr id="26" name="圆角矩形 25"/>
          <p:cNvSpPr/>
          <p:nvPr>
            <p:custDataLst>
              <p:tags r:id="rId6"/>
            </p:custDataLst>
          </p:nvPr>
        </p:nvSpPr>
        <p:spPr>
          <a:xfrm>
            <a:off x="4227514" y="2283139"/>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格兰杰因果关系检验</a:t>
            </a:r>
          </a:p>
        </p:txBody>
      </p:sp>
      <p:sp>
        <p:nvSpPr>
          <p:cNvPr id="28" name="椭圆 27"/>
          <p:cNvSpPr/>
          <p:nvPr>
            <p:custDataLst>
              <p:tags r:id="rId7"/>
            </p:custDataLst>
          </p:nvPr>
        </p:nvSpPr>
        <p:spPr>
          <a:xfrm>
            <a:off x="4386263" y="238632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365625" y="81043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365625" y="1576776"/>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394200" y="393671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4"/>
            </p:custDataLst>
          </p:nvPr>
        </p:nvSpPr>
        <p:spPr>
          <a:xfrm>
            <a:off x="4211637" y="465940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VAR建模的案例实现</a:t>
            </a:r>
          </a:p>
        </p:txBody>
      </p:sp>
      <p:sp>
        <p:nvSpPr>
          <p:cNvPr id="3" name="椭圆 2"/>
          <p:cNvSpPr/>
          <p:nvPr>
            <p:custDataLst>
              <p:tags r:id="rId15"/>
            </p:custDataLst>
          </p:nvPr>
        </p:nvSpPr>
        <p:spPr>
          <a:xfrm>
            <a:off x="4381500" y="471750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18" name="圆角矩形 17"/>
          <p:cNvSpPr/>
          <p:nvPr>
            <p:custDataLst>
              <p:tags r:id="rId16"/>
            </p:custDataLst>
          </p:nvPr>
        </p:nvSpPr>
        <p:spPr>
          <a:xfrm>
            <a:off x="4183930" y="5469979"/>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溢出方法及测度应用</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9" name="椭圆 18"/>
          <p:cNvSpPr/>
          <p:nvPr>
            <p:custDataLst>
              <p:tags r:id="rId17"/>
            </p:custDataLst>
          </p:nvPr>
        </p:nvSpPr>
        <p:spPr>
          <a:xfrm>
            <a:off x="4353793" y="5528081"/>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1246116699"/>
      </p:ext>
    </p:extLst>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LM</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分别表示</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模型的极大似然估计值，</a:t>
            </a:r>
            <a:r>
              <a:rPr kumimoji="1" lang="en-US" altLang="zh-CN" sz="2800" i="1" dirty="0">
                <a:latin typeface="Times New Roman" panose="02020603050405020304" pitchFamily="18" charset="0"/>
                <a:ea typeface="+mn-ea"/>
              </a:rPr>
              <a:t>k</a:t>
            </a:r>
            <a:r>
              <a:rPr kumimoji="1" lang="zh-CN" altLang="en-US" sz="2800" dirty="0">
                <a:latin typeface="Times New Roman" panose="02020603050405020304" pitchFamily="18" charset="0"/>
                <a:ea typeface="+mn-ea"/>
              </a:rPr>
              <a:t>则为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模型中解释变量的最大滞后期数。在实际检验过程中，如果</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模型中增加滞后期解释变量，并不会使得极大似然函数的数值有显著性增加，则服从卡方分布的</a:t>
            </a:r>
            <a:r>
              <a:rPr kumimoji="1" lang="en-US" altLang="zh-CN" sz="2800" i="1" dirty="0">
                <a:latin typeface="Times New Roman" panose="02020603050405020304" pitchFamily="18" charset="0"/>
                <a:ea typeface="+mn-ea"/>
              </a:rPr>
              <a:t>LR</a:t>
            </a:r>
            <a:r>
              <a:rPr kumimoji="1" lang="zh-CN" altLang="en-US" sz="2800" dirty="0">
                <a:latin typeface="Times New Roman" panose="02020603050405020304" pitchFamily="18" charset="0"/>
                <a:ea typeface="+mn-ea"/>
              </a:rPr>
              <a:t>统计量的数值小于临界值，即无法拒绝原假设，那么，模型中增加</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个滞后期解释变量是毫无意义的。</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413FF297-1914-5FAE-4358-B51717A0F22F}"/>
              </a:ext>
            </a:extLst>
          </p:cNvPr>
          <p:cNvGraphicFramePr>
            <a:graphicFrameLocks noChangeAspect="1"/>
          </p:cNvGraphicFramePr>
          <p:nvPr>
            <p:extLst>
              <p:ext uri="{D42A27DB-BD31-4B8C-83A1-F6EECF244321}">
                <p14:modId xmlns:p14="http://schemas.microsoft.com/office/powerpoint/2010/main" val="1910941663"/>
              </p:ext>
            </p:extLst>
          </p:nvPr>
        </p:nvGraphicFramePr>
        <p:xfrm>
          <a:off x="3072197" y="1483020"/>
          <a:ext cx="5427518" cy="589236"/>
        </p:xfrm>
        <a:graphic>
          <a:graphicData uri="http://schemas.openxmlformats.org/presentationml/2006/ole">
            <mc:AlternateContent xmlns:mc="http://schemas.openxmlformats.org/markup-compatibility/2006">
              <mc:Choice xmlns:v="urn:schemas-microsoft-com:vml" Requires="v">
                <p:oleObj spid="_x0000_s15455" name="Equation" r:id="rId3" imgW="2631511" imgH="285218" progId="Equation.DSMT4">
                  <p:embed/>
                </p:oleObj>
              </mc:Choice>
              <mc:Fallback>
                <p:oleObj name="Equation" r:id="rId3" imgW="2631511" imgH="285218" progId="Equation.DSMT4">
                  <p:embed/>
                  <p:pic>
                    <p:nvPicPr>
                      <p:cNvPr id="0" name=""/>
                      <p:cNvPicPr/>
                      <p:nvPr/>
                    </p:nvPicPr>
                    <p:blipFill>
                      <a:blip r:embed="rId4"/>
                      <a:stretch>
                        <a:fillRect/>
                      </a:stretch>
                    </p:blipFill>
                    <p:spPr>
                      <a:xfrm>
                        <a:off x="3072197" y="1483020"/>
                        <a:ext cx="5427518" cy="58923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3EAE421F-52EE-460F-D116-542B3D986DBD}"/>
              </a:ext>
            </a:extLst>
          </p:cNvPr>
          <p:cNvGraphicFramePr>
            <a:graphicFrameLocks noChangeAspect="1"/>
          </p:cNvGraphicFramePr>
          <p:nvPr>
            <p:extLst>
              <p:ext uri="{D42A27DB-BD31-4B8C-83A1-F6EECF244321}">
                <p14:modId xmlns:p14="http://schemas.microsoft.com/office/powerpoint/2010/main" val="645339848"/>
              </p:ext>
            </p:extLst>
          </p:nvPr>
        </p:nvGraphicFramePr>
        <p:xfrm>
          <a:off x="1629123" y="2276872"/>
          <a:ext cx="465609" cy="599648"/>
        </p:xfrm>
        <a:graphic>
          <a:graphicData uri="http://schemas.openxmlformats.org/presentationml/2006/ole">
            <mc:AlternateContent xmlns:mc="http://schemas.openxmlformats.org/markup-compatibility/2006">
              <mc:Choice xmlns:v="urn:schemas-microsoft-com:vml" Requires="v">
                <p:oleObj spid="_x0000_s15456" name="Equation" r:id="rId5" imgW="210163" imgH="270318" progId="Equation.DSMT4">
                  <p:embed/>
                </p:oleObj>
              </mc:Choice>
              <mc:Fallback>
                <p:oleObj name="Equation" r:id="rId5" imgW="210163" imgH="270318" progId="Equation.DSMT4">
                  <p:embed/>
                  <p:pic>
                    <p:nvPicPr>
                      <p:cNvPr id="0" name=""/>
                      <p:cNvPicPr/>
                      <p:nvPr/>
                    </p:nvPicPr>
                    <p:blipFill>
                      <a:blip r:embed="rId6"/>
                      <a:stretch>
                        <a:fillRect/>
                      </a:stretch>
                    </p:blipFill>
                    <p:spPr>
                      <a:xfrm>
                        <a:off x="1629123" y="2276872"/>
                        <a:ext cx="465609" cy="599648"/>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8BBC399A-F021-9486-17A7-43D37085A340}"/>
              </a:ext>
            </a:extLst>
          </p:cNvPr>
          <p:cNvGraphicFramePr>
            <a:graphicFrameLocks noChangeAspect="1"/>
          </p:cNvGraphicFramePr>
          <p:nvPr>
            <p:extLst>
              <p:ext uri="{D42A27DB-BD31-4B8C-83A1-F6EECF244321}">
                <p14:modId xmlns:p14="http://schemas.microsoft.com/office/powerpoint/2010/main" val="2221632744"/>
              </p:ext>
            </p:extLst>
          </p:nvPr>
        </p:nvGraphicFramePr>
        <p:xfrm>
          <a:off x="2493217" y="2303596"/>
          <a:ext cx="689754" cy="589236"/>
        </p:xfrm>
        <a:graphic>
          <a:graphicData uri="http://schemas.openxmlformats.org/presentationml/2006/ole">
            <mc:AlternateContent xmlns:mc="http://schemas.openxmlformats.org/markup-compatibility/2006">
              <mc:Choice xmlns:v="urn:schemas-microsoft-com:vml" Requires="v">
                <p:oleObj spid="_x0000_s15457" name="Equation" r:id="rId7" imgW="315457" imgH="270318" progId="Equation.DSMT4">
                  <p:embed/>
                </p:oleObj>
              </mc:Choice>
              <mc:Fallback>
                <p:oleObj name="Equation" r:id="rId7" imgW="315457" imgH="270318" progId="Equation.DSMT4">
                  <p:embed/>
                  <p:pic>
                    <p:nvPicPr>
                      <p:cNvPr id="0" name=""/>
                      <p:cNvPicPr/>
                      <p:nvPr/>
                    </p:nvPicPr>
                    <p:blipFill>
                      <a:blip r:embed="rId8"/>
                      <a:stretch>
                        <a:fillRect/>
                      </a:stretch>
                    </p:blipFill>
                    <p:spPr>
                      <a:xfrm>
                        <a:off x="2493217" y="2303596"/>
                        <a:ext cx="689754" cy="589236"/>
                      </a:xfrm>
                      <a:prstGeom prst="rect">
                        <a:avLst/>
                      </a:prstGeom>
                    </p:spPr>
                  </p:pic>
                </p:oleObj>
              </mc:Fallback>
            </mc:AlternateContent>
          </a:graphicData>
        </a:graphic>
      </p:graphicFrame>
    </p:spTree>
    <p:extLst>
      <p:ext uri="{BB962C8B-B14F-4D97-AF65-F5344CB8AC3E}">
        <p14:creationId xmlns:p14="http://schemas.microsoft.com/office/powerpoint/2010/main" val="420556144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2</a:t>
            </a:r>
            <a:r>
              <a:rPr kumimoji="1" lang="zh-CN" altLang="en-US" sz="2800" b="1" dirty="0">
                <a:latin typeface="Times New Roman" panose="02020603050405020304" pitchFamily="18" charset="0"/>
                <a:ea typeface="+mn-ea"/>
              </a:rPr>
              <a:t>）信息准则方法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信息准则也是选择最优滞后阶数的常用方法，主要包括</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准则方法。</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     是多元正态分布，则可以采用极大似然估计（</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3-20</a:t>
            </a:r>
            <a:r>
              <a:rPr kumimoji="1" lang="zh-CN" altLang="en-US" sz="2800" dirty="0">
                <a:latin typeface="Times New Roman" panose="02020603050405020304" pitchFamily="18" charset="0"/>
                <a:ea typeface="+mn-ea"/>
              </a:rPr>
              <a:t>）式中</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模型的第</a:t>
            </a:r>
            <a:r>
              <a:rPr kumimoji="1" lang="en-US" altLang="zh-CN" sz="2800" i="1"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个方程，并由此得到残差序列       ，则</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模型在正态假定下的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准则的计算公式为：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F10E3394-423B-A7D4-656C-F26A1F8256AF}"/>
              </a:ext>
            </a:extLst>
          </p:cNvPr>
          <p:cNvGraphicFramePr>
            <a:graphicFrameLocks noChangeAspect="1"/>
          </p:cNvGraphicFramePr>
          <p:nvPr>
            <p:extLst>
              <p:ext uri="{D42A27DB-BD31-4B8C-83A1-F6EECF244321}">
                <p14:modId xmlns:p14="http://schemas.microsoft.com/office/powerpoint/2010/main" val="580892070"/>
              </p:ext>
            </p:extLst>
          </p:nvPr>
        </p:nvGraphicFramePr>
        <p:xfrm>
          <a:off x="1413099" y="3007374"/>
          <a:ext cx="379313" cy="565642"/>
        </p:xfrm>
        <a:graphic>
          <a:graphicData uri="http://schemas.openxmlformats.org/presentationml/2006/ole">
            <mc:AlternateContent xmlns:mc="http://schemas.openxmlformats.org/markup-compatibility/2006">
              <mc:Choice xmlns:v="urn:schemas-microsoft-com:vml" Requires="v">
                <p:oleObj spid="_x0000_s16479" name="Equation" r:id="rId3" imgW="180322" imgH="270318" progId="Equation.DSMT4">
                  <p:embed/>
                </p:oleObj>
              </mc:Choice>
              <mc:Fallback>
                <p:oleObj name="Equation" r:id="rId3" imgW="180322" imgH="270318" progId="Equation.DSMT4">
                  <p:embed/>
                  <p:pic>
                    <p:nvPicPr>
                      <p:cNvPr id="0" name=""/>
                      <p:cNvPicPr/>
                      <p:nvPr/>
                    </p:nvPicPr>
                    <p:blipFill>
                      <a:blip r:embed="rId4"/>
                      <a:stretch>
                        <a:fillRect/>
                      </a:stretch>
                    </p:blipFill>
                    <p:spPr>
                      <a:xfrm>
                        <a:off x="1413099" y="3007374"/>
                        <a:ext cx="379313" cy="56564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FE17481-060C-977B-5426-8D9617FF3F4D}"/>
              </a:ext>
            </a:extLst>
          </p:cNvPr>
          <p:cNvGraphicFramePr>
            <a:graphicFrameLocks noChangeAspect="1"/>
          </p:cNvGraphicFramePr>
          <p:nvPr>
            <p:extLst>
              <p:ext uri="{D42A27DB-BD31-4B8C-83A1-F6EECF244321}">
                <p14:modId xmlns:p14="http://schemas.microsoft.com/office/powerpoint/2010/main" val="28789323"/>
              </p:ext>
            </p:extLst>
          </p:nvPr>
        </p:nvGraphicFramePr>
        <p:xfrm>
          <a:off x="8685907" y="3717032"/>
          <a:ext cx="442850" cy="648072"/>
        </p:xfrm>
        <a:graphic>
          <a:graphicData uri="http://schemas.openxmlformats.org/presentationml/2006/ole">
            <mc:AlternateContent xmlns:mc="http://schemas.openxmlformats.org/markup-compatibility/2006">
              <mc:Choice xmlns:v="urn:schemas-microsoft-com:vml" Requires="v">
                <p:oleObj spid="_x0000_s16480"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8685907" y="3717032"/>
                        <a:ext cx="442850" cy="648072"/>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377D3A9B-C776-E3E8-8B1A-69D47699A6FD}"/>
              </a:ext>
            </a:extLst>
          </p:cNvPr>
          <p:cNvGraphicFramePr>
            <a:graphicFrameLocks noChangeAspect="1"/>
          </p:cNvGraphicFramePr>
          <p:nvPr>
            <p:extLst>
              <p:ext uri="{D42A27DB-BD31-4B8C-83A1-F6EECF244321}">
                <p14:modId xmlns:p14="http://schemas.microsoft.com/office/powerpoint/2010/main" val="2376232444"/>
              </p:ext>
            </p:extLst>
          </p:nvPr>
        </p:nvGraphicFramePr>
        <p:xfrm>
          <a:off x="4077395" y="5148628"/>
          <a:ext cx="4457745" cy="1055628"/>
        </p:xfrm>
        <a:graphic>
          <a:graphicData uri="http://schemas.openxmlformats.org/presentationml/2006/ole">
            <mc:AlternateContent xmlns:mc="http://schemas.openxmlformats.org/markup-compatibility/2006">
              <mc:Choice xmlns:v="urn:schemas-microsoft-com:vml" Requires="v">
                <p:oleObj spid="_x0000_s16481" name="Equation" r:id="rId7" imgW="2406002" imgH="570436" progId="Equation.DSMT4">
                  <p:embed/>
                </p:oleObj>
              </mc:Choice>
              <mc:Fallback>
                <p:oleObj name="Equation" r:id="rId7" imgW="2406002" imgH="570436" progId="Equation.DSMT4">
                  <p:embed/>
                  <p:pic>
                    <p:nvPicPr>
                      <p:cNvPr id="0" name=""/>
                      <p:cNvPicPr/>
                      <p:nvPr/>
                    </p:nvPicPr>
                    <p:blipFill>
                      <a:blip r:embed="rId8"/>
                      <a:stretch>
                        <a:fillRect/>
                      </a:stretch>
                    </p:blipFill>
                    <p:spPr>
                      <a:xfrm>
                        <a:off x="4077395" y="5148628"/>
                        <a:ext cx="4457745" cy="1055628"/>
                      </a:xfrm>
                      <a:prstGeom prst="rect">
                        <a:avLst/>
                      </a:prstGeom>
                    </p:spPr>
                  </p:pic>
                </p:oleObj>
              </mc:Fallback>
            </mc:AlternateContent>
          </a:graphicData>
        </a:graphic>
      </p:graphicFrame>
    </p:spTree>
    <p:extLst>
      <p:ext uri="{BB962C8B-B14F-4D97-AF65-F5344CB8AC3E}">
        <p14:creationId xmlns:p14="http://schemas.microsoft.com/office/powerpoint/2010/main" val="820516148"/>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其他可用的信息准则还有</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在实际应用过程中，</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准确选择的原则是，当对应的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BIC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最小时所对应的</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即为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模型设定的最优滞后期</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7" name="对象 6">
            <a:extLst>
              <a:ext uri="{FF2B5EF4-FFF2-40B4-BE49-F238E27FC236}">
                <a16:creationId xmlns="" xmlns:a16="http://schemas.microsoft.com/office/drawing/2014/main" id="{2EE80D0C-1269-C61E-015A-22F8CD8C17CE}"/>
              </a:ext>
            </a:extLst>
          </p:cNvPr>
          <p:cNvGraphicFramePr>
            <a:graphicFrameLocks noChangeAspect="1"/>
          </p:cNvGraphicFramePr>
          <p:nvPr>
            <p:extLst>
              <p:ext uri="{D42A27DB-BD31-4B8C-83A1-F6EECF244321}">
                <p14:modId xmlns:p14="http://schemas.microsoft.com/office/powerpoint/2010/main" val="165555101"/>
              </p:ext>
            </p:extLst>
          </p:nvPr>
        </p:nvGraphicFramePr>
        <p:xfrm>
          <a:off x="3213299" y="2276872"/>
          <a:ext cx="4967141" cy="1051418"/>
        </p:xfrm>
        <a:graphic>
          <a:graphicData uri="http://schemas.openxmlformats.org/presentationml/2006/ole">
            <mc:AlternateContent xmlns:mc="http://schemas.openxmlformats.org/markup-compatibility/2006">
              <mc:Choice xmlns:v="urn:schemas-microsoft-com:vml" Requires="v">
                <p:oleObj spid="_x0000_s17472" name="Equation" r:id="rId3" imgW="2691618" imgH="570436" progId="Equation.DSMT4">
                  <p:embed/>
                </p:oleObj>
              </mc:Choice>
              <mc:Fallback>
                <p:oleObj name="Equation" r:id="rId3" imgW="2691618" imgH="570436" progId="Equation.DSMT4">
                  <p:embed/>
                  <p:pic>
                    <p:nvPicPr>
                      <p:cNvPr id="0" name=""/>
                      <p:cNvPicPr/>
                      <p:nvPr/>
                    </p:nvPicPr>
                    <p:blipFill>
                      <a:blip r:embed="rId4"/>
                      <a:stretch>
                        <a:fillRect/>
                      </a:stretch>
                    </p:blipFill>
                    <p:spPr>
                      <a:xfrm>
                        <a:off x="3213299" y="2276872"/>
                        <a:ext cx="4967141" cy="105141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743C2010-9F99-C26B-1872-92111A4A0863}"/>
              </a:ext>
            </a:extLst>
          </p:cNvPr>
          <p:cNvGraphicFramePr>
            <a:graphicFrameLocks noChangeAspect="1"/>
          </p:cNvGraphicFramePr>
          <p:nvPr>
            <p:extLst>
              <p:ext uri="{D42A27DB-BD31-4B8C-83A1-F6EECF244321}">
                <p14:modId xmlns:p14="http://schemas.microsoft.com/office/powerpoint/2010/main" val="2284133342"/>
              </p:ext>
            </p:extLst>
          </p:nvPr>
        </p:nvGraphicFramePr>
        <p:xfrm>
          <a:off x="3069283" y="3645024"/>
          <a:ext cx="5616624" cy="1052047"/>
        </p:xfrm>
        <a:graphic>
          <a:graphicData uri="http://schemas.openxmlformats.org/presentationml/2006/ole">
            <mc:AlternateContent xmlns:mc="http://schemas.openxmlformats.org/markup-compatibility/2006">
              <mc:Choice xmlns:v="urn:schemas-microsoft-com:vml" Requires="v">
                <p:oleObj spid="_x0000_s17473" name="Equation" r:id="rId5" imgW="3127717" imgH="585335" progId="Equation.DSMT4">
                  <p:embed/>
                </p:oleObj>
              </mc:Choice>
              <mc:Fallback>
                <p:oleObj name="Equation" r:id="rId5" imgW="3127717" imgH="585335" progId="Equation.DSMT4">
                  <p:embed/>
                  <p:pic>
                    <p:nvPicPr>
                      <p:cNvPr id="0" name=""/>
                      <p:cNvPicPr/>
                      <p:nvPr/>
                    </p:nvPicPr>
                    <p:blipFill>
                      <a:blip r:embed="rId6"/>
                      <a:stretch>
                        <a:fillRect/>
                      </a:stretch>
                    </p:blipFill>
                    <p:spPr>
                      <a:xfrm>
                        <a:off x="3069283" y="3645024"/>
                        <a:ext cx="5616624" cy="1052047"/>
                      </a:xfrm>
                      <a:prstGeom prst="rect">
                        <a:avLst/>
                      </a:prstGeom>
                    </p:spPr>
                  </p:pic>
                </p:oleObj>
              </mc:Fallback>
            </mc:AlternateContent>
          </a:graphicData>
        </a:graphic>
      </p:graphicFrame>
    </p:spTree>
    <p:extLst>
      <p:ext uri="{BB962C8B-B14F-4D97-AF65-F5344CB8AC3E}">
        <p14:creationId xmlns:p14="http://schemas.microsoft.com/office/powerpoint/2010/main" val="352608950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69283" y="2348880"/>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marR="0" lvl="0" indent="722630" algn="ctr" defTabSz="914400" rtl="0" eaLnBrk="0" fontAlgn="base" latinLnBrk="0" hangingPunct="0">
              <a:lnSpc>
                <a:spcPct val="100000"/>
              </a:lnSpc>
              <a:spcBef>
                <a:spcPct val="0"/>
              </a:spcBef>
              <a:spcAft>
                <a:spcPct val="0"/>
              </a:spcAft>
              <a:buClrTx/>
              <a:buSzTx/>
              <a:buFontTx/>
              <a:buNone/>
              <a:tabLst/>
              <a:defRPr/>
            </a:pPr>
            <a:r>
              <a:rPr kumimoji="0" lang="zh-CN" altLang="en-US" sz="5400" b="1" dirty="0">
                <a:solidFill>
                  <a:prstClr val="white"/>
                </a:solidFill>
                <a:latin typeface="微软雅黑" panose="020B0503020204020204" pitchFamily="34" charset="-122"/>
                <a:ea typeface="微软雅黑" panose="020B0503020204020204" pitchFamily="34" charset="-122"/>
              </a:rPr>
              <a:t>三</a:t>
            </a: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、格兰杰因果关系检验</a:t>
            </a:r>
          </a:p>
        </p:txBody>
      </p:sp>
    </p:spTree>
    <p:extLst>
      <p:ext uri="{BB962C8B-B14F-4D97-AF65-F5344CB8AC3E}">
        <p14:creationId xmlns:p14="http://schemas.microsoft.com/office/powerpoint/2010/main" val="786450351"/>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格兰杰因果关系检验</a:t>
            </a:r>
          </a:p>
        </p:txBody>
      </p:sp>
      <p:sp>
        <p:nvSpPr>
          <p:cNvPr id="5" name="文本框 4"/>
          <p:cNvSpPr txBox="1"/>
          <p:nvPr/>
        </p:nvSpPr>
        <p:spPr>
          <a:xfrm>
            <a:off x="144902" y="836712"/>
            <a:ext cx="11897433" cy="4845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在分析脉冲响应函数之前，首先要考察变量间的因果关系。</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）开创了一种分析变量之间因果关系的办法，即格兰杰因果检验。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格兰杰检验的因果关系并非我们通常理解的因与果的关系，代表的是某一个变量的滞后期变化有效解释了另外一个变量的当期变化，因此，人们将其称为“格兰杰原因”。</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3292600455"/>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格兰杰因果检验是由</a:t>
            </a:r>
            <a:r>
              <a:rPr kumimoji="1" lang="en-US" altLang="zh-CN" sz="2800" dirty="0">
                <a:latin typeface="Times New Roman" panose="02020603050405020304" pitchFamily="18" charset="0"/>
                <a:ea typeface="+mn-ea"/>
              </a:rPr>
              <a:t>Granger</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）提出，主要用于研究一个变量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能否帮助预测另一个变量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，如果不能帮助预测则称为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其定义是，如果对于所有的          都有        基于                     的一个预测均方误差与        基于                    与                       共同进行预测的</a:t>
            </a:r>
            <a:r>
              <a:rPr kumimoji="1" lang="en-US" altLang="zh-CN" sz="2800" dirty="0">
                <a:latin typeface="Times New Roman" panose="02020603050405020304" pitchFamily="18" charset="0"/>
                <a:ea typeface="+mn-ea"/>
              </a:rPr>
              <a:t>MSE</a:t>
            </a:r>
            <a:r>
              <a:rPr kumimoji="1" lang="zh-CN" altLang="en-US" sz="2800" dirty="0">
                <a:latin typeface="Times New Roman" panose="02020603050405020304" pitchFamily="18" charset="0"/>
                <a:ea typeface="+mn-ea"/>
              </a:rPr>
              <a:t>是相同的，则称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用数学表示为，在线性函数中，如果</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7C5C02BF-730C-8B8B-33BB-1C79B03EF40C}"/>
              </a:ext>
            </a:extLst>
          </p:cNvPr>
          <p:cNvGraphicFramePr>
            <a:graphicFrameLocks noChangeAspect="1"/>
          </p:cNvGraphicFramePr>
          <p:nvPr>
            <p:extLst>
              <p:ext uri="{D42A27DB-BD31-4B8C-83A1-F6EECF244321}">
                <p14:modId xmlns:p14="http://schemas.microsoft.com/office/powerpoint/2010/main" val="2584164386"/>
              </p:ext>
            </p:extLst>
          </p:nvPr>
        </p:nvGraphicFramePr>
        <p:xfrm>
          <a:off x="4941490" y="2348880"/>
          <a:ext cx="884599" cy="504056"/>
        </p:xfrm>
        <a:graphic>
          <a:graphicData uri="http://schemas.openxmlformats.org/presentationml/2006/ole">
            <mc:AlternateContent xmlns:mc="http://schemas.openxmlformats.org/markup-compatibility/2006">
              <mc:Choice xmlns:v="urn:schemas-microsoft-com:vml" Requires="v">
                <p:oleObj spid="_x0000_s18651" name="Equation" r:id="rId3" imgW="420752" imgH="240094" progId="Equation.DSMT4">
                  <p:embed/>
                </p:oleObj>
              </mc:Choice>
              <mc:Fallback>
                <p:oleObj name="Equation" r:id="rId3" imgW="420752" imgH="240094" progId="Equation.DSMT4">
                  <p:embed/>
                  <p:pic>
                    <p:nvPicPr>
                      <p:cNvPr id="0" name=""/>
                      <p:cNvPicPr/>
                      <p:nvPr/>
                    </p:nvPicPr>
                    <p:blipFill>
                      <a:blip r:embed="rId4"/>
                      <a:stretch>
                        <a:fillRect/>
                      </a:stretch>
                    </p:blipFill>
                    <p:spPr>
                      <a:xfrm>
                        <a:off x="4941490" y="2348880"/>
                        <a:ext cx="884599" cy="50405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B61E88C8-52E2-81FD-085A-517AB451F591}"/>
              </a:ext>
            </a:extLst>
          </p:cNvPr>
          <p:cNvGraphicFramePr>
            <a:graphicFrameLocks noChangeAspect="1"/>
          </p:cNvGraphicFramePr>
          <p:nvPr>
            <p:extLst>
              <p:ext uri="{D42A27DB-BD31-4B8C-83A1-F6EECF244321}">
                <p14:modId xmlns:p14="http://schemas.microsoft.com/office/powerpoint/2010/main" val="1577877902"/>
              </p:ext>
            </p:extLst>
          </p:nvPr>
        </p:nvGraphicFramePr>
        <p:xfrm>
          <a:off x="6597675" y="2288687"/>
          <a:ext cx="655662" cy="624441"/>
        </p:xfrm>
        <a:graphic>
          <a:graphicData uri="http://schemas.openxmlformats.org/presentationml/2006/ole">
            <mc:AlternateContent xmlns:mc="http://schemas.openxmlformats.org/markup-compatibility/2006">
              <mc:Choice xmlns:v="urn:schemas-microsoft-com:vml" Requires="v">
                <p:oleObj spid="_x0000_s18652" name="Equation" r:id="rId5" imgW="300537" imgH="285218" progId="Equation.DSMT4">
                  <p:embed/>
                </p:oleObj>
              </mc:Choice>
              <mc:Fallback>
                <p:oleObj name="Equation" r:id="rId5" imgW="300537" imgH="285218" progId="Equation.DSMT4">
                  <p:embed/>
                  <p:pic>
                    <p:nvPicPr>
                      <p:cNvPr id="0" name=""/>
                      <p:cNvPicPr/>
                      <p:nvPr/>
                    </p:nvPicPr>
                    <p:blipFill>
                      <a:blip r:embed="rId6"/>
                      <a:stretch>
                        <a:fillRect/>
                      </a:stretch>
                    </p:blipFill>
                    <p:spPr>
                      <a:xfrm>
                        <a:off x="6597675" y="2288687"/>
                        <a:ext cx="655662" cy="624441"/>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93B8258-963E-3A1F-A295-45896D7077A3}"/>
              </a:ext>
            </a:extLst>
          </p:cNvPr>
          <p:cNvGraphicFramePr>
            <a:graphicFrameLocks noChangeAspect="1"/>
          </p:cNvGraphicFramePr>
          <p:nvPr>
            <p:extLst>
              <p:ext uri="{D42A27DB-BD31-4B8C-83A1-F6EECF244321}">
                <p14:modId xmlns:p14="http://schemas.microsoft.com/office/powerpoint/2010/main" val="647356451"/>
              </p:ext>
            </p:extLst>
          </p:nvPr>
        </p:nvGraphicFramePr>
        <p:xfrm>
          <a:off x="8024923" y="2263686"/>
          <a:ext cx="1751081" cy="624441"/>
        </p:xfrm>
        <a:graphic>
          <a:graphicData uri="http://schemas.openxmlformats.org/presentationml/2006/ole">
            <mc:AlternateContent xmlns:mc="http://schemas.openxmlformats.org/markup-compatibility/2006">
              <mc:Choice xmlns:v="urn:schemas-microsoft-com:vml" Requires="v">
                <p:oleObj spid="_x0000_s18653" name="Equation" r:id="rId7" imgW="841930" imgH="300117" progId="Equation.DSMT4">
                  <p:embed/>
                </p:oleObj>
              </mc:Choice>
              <mc:Fallback>
                <p:oleObj name="Equation" r:id="rId7" imgW="841930" imgH="300117" progId="Equation.DSMT4">
                  <p:embed/>
                  <p:pic>
                    <p:nvPicPr>
                      <p:cNvPr id="0" name=""/>
                      <p:cNvPicPr/>
                      <p:nvPr/>
                    </p:nvPicPr>
                    <p:blipFill>
                      <a:blip r:embed="rId8"/>
                      <a:stretch>
                        <a:fillRect/>
                      </a:stretch>
                    </p:blipFill>
                    <p:spPr>
                      <a:xfrm>
                        <a:off x="8024923" y="2263686"/>
                        <a:ext cx="1751081" cy="62444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B15765D-F85A-522A-D9C8-B7122507CEBD}"/>
              </a:ext>
            </a:extLst>
          </p:cNvPr>
          <p:cNvGraphicFramePr>
            <a:graphicFrameLocks noChangeAspect="1"/>
          </p:cNvGraphicFramePr>
          <p:nvPr>
            <p:extLst>
              <p:ext uri="{D42A27DB-BD31-4B8C-83A1-F6EECF244321}">
                <p14:modId xmlns:p14="http://schemas.microsoft.com/office/powerpoint/2010/main" val="1917588941"/>
              </p:ext>
            </p:extLst>
          </p:nvPr>
        </p:nvGraphicFramePr>
        <p:xfrm>
          <a:off x="2493946" y="2996952"/>
          <a:ext cx="679276" cy="646931"/>
        </p:xfrm>
        <a:graphic>
          <a:graphicData uri="http://schemas.openxmlformats.org/presentationml/2006/ole">
            <mc:AlternateContent xmlns:mc="http://schemas.openxmlformats.org/markup-compatibility/2006">
              <mc:Choice xmlns:v="urn:schemas-microsoft-com:vml" Requires="v">
                <p:oleObj spid="_x0000_s18654" name="Equation" r:id="rId9" imgW="300537" imgH="285218" progId="Equation.DSMT4">
                  <p:embed/>
                </p:oleObj>
              </mc:Choice>
              <mc:Fallback>
                <p:oleObj name="Equation" r:id="rId9" imgW="300537" imgH="285218" progId="Equation.DSMT4">
                  <p:embed/>
                  <p:pic>
                    <p:nvPicPr>
                      <p:cNvPr id="0" name=""/>
                      <p:cNvPicPr/>
                      <p:nvPr/>
                    </p:nvPicPr>
                    <p:blipFill>
                      <a:blip r:embed="rId10"/>
                      <a:stretch>
                        <a:fillRect/>
                      </a:stretch>
                    </p:blipFill>
                    <p:spPr>
                      <a:xfrm>
                        <a:off x="2493946" y="2996952"/>
                        <a:ext cx="679276" cy="646931"/>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CFBE8BF6-340F-9647-EC14-414AE61E0455}"/>
              </a:ext>
            </a:extLst>
          </p:cNvPr>
          <p:cNvGraphicFramePr>
            <a:graphicFrameLocks noChangeAspect="1"/>
          </p:cNvGraphicFramePr>
          <p:nvPr>
            <p:extLst>
              <p:ext uri="{D42A27DB-BD31-4B8C-83A1-F6EECF244321}">
                <p14:modId xmlns:p14="http://schemas.microsoft.com/office/powerpoint/2010/main" val="1916996648"/>
              </p:ext>
            </p:extLst>
          </p:nvPr>
        </p:nvGraphicFramePr>
        <p:xfrm>
          <a:off x="3861371" y="2982448"/>
          <a:ext cx="1751081" cy="624441"/>
        </p:xfrm>
        <a:graphic>
          <a:graphicData uri="http://schemas.openxmlformats.org/presentationml/2006/ole">
            <mc:AlternateContent xmlns:mc="http://schemas.openxmlformats.org/markup-compatibility/2006">
              <mc:Choice xmlns:v="urn:schemas-microsoft-com:vml" Requires="v">
                <p:oleObj spid="_x0000_s18655" name="Equation" r:id="rId11" imgW="841930" imgH="300117" progId="Equation.DSMT4">
                  <p:embed/>
                </p:oleObj>
              </mc:Choice>
              <mc:Fallback>
                <p:oleObj name="Equation" r:id="rId11" imgW="841930" imgH="300117" progId="Equation.DSMT4">
                  <p:embed/>
                  <p:pic>
                    <p:nvPicPr>
                      <p:cNvPr id="0" name=""/>
                      <p:cNvPicPr/>
                      <p:nvPr/>
                    </p:nvPicPr>
                    <p:blipFill>
                      <a:blip r:embed="rId12"/>
                      <a:stretch>
                        <a:fillRect/>
                      </a:stretch>
                    </p:blipFill>
                    <p:spPr>
                      <a:xfrm>
                        <a:off x="3861371" y="2982448"/>
                        <a:ext cx="1751081" cy="624441"/>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FA3A3249-64D6-6A02-EDC9-9158CF53B7B9}"/>
              </a:ext>
            </a:extLst>
          </p:cNvPr>
          <p:cNvGraphicFramePr>
            <a:graphicFrameLocks noChangeAspect="1"/>
          </p:cNvGraphicFramePr>
          <p:nvPr>
            <p:extLst>
              <p:ext uri="{D42A27DB-BD31-4B8C-83A1-F6EECF244321}">
                <p14:modId xmlns:p14="http://schemas.microsoft.com/office/powerpoint/2010/main" val="1668408767"/>
              </p:ext>
            </p:extLst>
          </p:nvPr>
        </p:nvGraphicFramePr>
        <p:xfrm>
          <a:off x="6021611" y="3038392"/>
          <a:ext cx="1900158" cy="583002"/>
        </p:xfrm>
        <a:graphic>
          <a:graphicData uri="http://schemas.openxmlformats.org/presentationml/2006/ole">
            <mc:AlternateContent xmlns:mc="http://schemas.openxmlformats.org/markup-compatibility/2006">
              <mc:Choice xmlns:v="urn:schemas-microsoft-com:vml" Requires="v">
                <p:oleObj spid="_x0000_s18656" name="Equation" r:id="rId13" imgW="977491" imgH="300117" progId="Equation.DSMT4">
                  <p:embed/>
                </p:oleObj>
              </mc:Choice>
              <mc:Fallback>
                <p:oleObj name="Equation" r:id="rId13" imgW="977491" imgH="300117" progId="Equation.DSMT4">
                  <p:embed/>
                  <p:pic>
                    <p:nvPicPr>
                      <p:cNvPr id="0" name=""/>
                      <p:cNvPicPr/>
                      <p:nvPr/>
                    </p:nvPicPr>
                    <p:blipFill>
                      <a:blip r:embed="rId14"/>
                      <a:stretch>
                        <a:fillRect/>
                      </a:stretch>
                    </p:blipFill>
                    <p:spPr>
                      <a:xfrm>
                        <a:off x="6021611" y="3038392"/>
                        <a:ext cx="1900158" cy="58300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3BC8ADC2-3D6A-7B33-6AC8-AC7418A12F78}"/>
              </a:ext>
            </a:extLst>
          </p:cNvPr>
          <p:cNvGraphicFramePr>
            <a:graphicFrameLocks noChangeAspect="1"/>
          </p:cNvGraphicFramePr>
          <p:nvPr>
            <p:extLst>
              <p:ext uri="{D42A27DB-BD31-4B8C-83A1-F6EECF244321}">
                <p14:modId xmlns:p14="http://schemas.microsoft.com/office/powerpoint/2010/main" val="3406901261"/>
              </p:ext>
            </p:extLst>
          </p:nvPr>
        </p:nvGraphicFramePr>
        <p:xfrm>
          <a:off x="1270136" y="5081819"/>
          <a:ext cx="9111906" cy="704258"/>
        </p:xfrm>
        <a:graphic>
          <a:graphicData uri="http://schemas.openxmlformats.org/presentationml/2006/ole">
            <mc:AlternateContent xmlns:mc="http://schemas.openxmlformats.org/markup-compatibility/2006">
              <mc:Choice xmlns:v="urn:schemas-microsoft-com:vml" Requires="v">
                <p:oleObj spid="_x0000_s18657" name="Equation" r:id="rId15" imgW="4661948" imgH="360141" progId="Equation.DSMT4">
                  <p:embed/>
                </p:oleObj>
              </mc:Choice>
              <mc:Fallback>
                <p:oleObj name="Equation" r:id="rId15" imgW="4661948" imgH="360141" progId="Equation.DSMT4">
                  <p:embed/>
                  <p:pic>
                    <p:nvPicPr>
                      <p:cNvPr id="0" name=""/>
                      <p:cNvPicPr/>
                      <p:nvPr/>
                    </p:nvPicPr>
                    <p:blipFill>
                      <a:blip r:embed="rId16"/>
                      <a:stretch>
                        <a:fillRect/>
                      </a:stretch>
                    </p:blipFill>
                    <p:spPr>
                      <a:xfrm>
                        <a:off x="1270136" y="5081819"/>
                        <a:ext cx="9111906" cy="704258"/>
                      </a:xfrm>
                      <a:prstGeom prst="rect">
                        <a:avLst/>
                      </a:prstGeom>
                    </p:spPr>
                  </p:pic>
                </p:oleObj>
              </mc:Fallback>
            </mc:AlternateContent>
          </a:graphicData>
        </a:graphic>
      </p:graphicFrame>
    </p:spTree>
    <p:extLst>
      <p:ext uri="{BB962C8B-B14F-4D97-AF65-F5344CB8AC3E}">
        <p14:creationId xmlns:p14="http://schemas.microsoft.com/office/powerpoint/2010/main" val="377823506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在多变量情形下，假设一个</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的变量被分为两组，分别是             向量 和             向量 。</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可以写成：</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是常数项，     、    、   和    包括自回归系数，    和     分别是包括     和     滞后项的               和              向量：</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4B768FE9-CDA4-DDFA-452B-FD2DA0931287}"/>
              </a:ext>
            </a:extLst>
          </p:cNvPr>
          <p:cNvGraphicFramePr>
            <a:graphicFrameLocks noChangeAspect="1"/>
          </p:cNvGraphicFramePr>
          <p:nvPr>
            <p:extLst>
              <p:ext uri="{D42A27DB-BD31-4B8C-83A1-F6EECF244321}">
                <p14:modId xmlns:p14="http://schemas.microsoft.com/office/powerpoint/2010/main" val="1622287520"/>
              </p:ext>
            </p:extLst>
          </p:nvPr>
        </p:nvGraphicFramePr>
        <p:xfrm>
          <a:off x="9910043" y="836712"/>
          <a:ext cx="1056407" cy="603203"/>
        </p:xfrm>
        <a:graphic>
          <a:graphicData uri="http://schemas.openxmlformats.org/presentationml/2006/ole">
            <mc:AlternateContent xmlns:mc="http://schemas.openxmlformats.org/markup-compatibility/2006">
              <mc:Choice xmlns:v="urn:schemas-microsoft-com:vml" Requires="v">
                <p:oleObj spid="_x0000_s20016" name="Equation" r:id="rId4" imgW="526046" imgH="300117" progId="Equation.DSMT4">
                  <p:embed/>
                </p:oleObj>
              </mc:Choice>
              <mc:Fallback>
                <p:oleObj name="Equation" r:id="rId4" imgW="526046" imgH="300117" progId="Equation.DSMT4">
                  <p:embed/>
                  <p:pic>
                    <p:nvPicPr>
                      <p:cNvPr id="0" name=""/>
                      <p:cNvPicPr/>
                      <p:nvPr/>
                    </p:nvPicPr>
                    <p:blipFill>
                      <a:blip r:embed="rId5"/>
                      <a:stretch>
                        <a:fillRect/>
                      </a:stretch>
                    </p:blipFill>
                    <p:spPr>
                      <a:xfrm>
                        <a:off x="9910043" y="836712"/>
                        <a:ext cx="1056407" cy="60320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BDC0452D-7EFF-B45E-1863-65EEF8675663}"/>
              </a:ext>
            </a:extLst>
          </p:cNvPr>
          <p:cNvGraphicFramePr>
            <a:graphicFrameLocks noChangeAspect="1"/>
          </p:cNvGraphicFramePr>
          <p:nvPr>
            <p:extLst>
              <p:ext uri="{D42A27DB-BD31-4B8C-83A1-F6EECF244321}">
                <p14:modId xmlns:p14="http://schemas.microsoft.com/office/powerpoint/2010/main" val="36991721"/>
              </p:ext>
            </p:extLst>
          </p:nvPr>
        </p:nvGraphicFramePr>
        <p:xfrm>
          <a:off x="11793637" y="836712"/>
          <a:ext cx="393601" cy="506910"/>
        </p:xfrm>
        <a:graphic>
          <a:graphicData uri="http://schemas.openxmlformats.org/presentationml/2006/ole">
            <mc:AlternateContent xmlns:mc="http://schemas.openxmlformats.org/markup-compatibility/2006">
              <mc:Choice xmlns:v="urn:schemas-microsoft-com:vml" Requires="v">
                <p:oleObj spid="_x0000_s20017" name="Equation" r:id="rId6" imgW="210163" imgH="270318" progId="Equation.DSMT4">
                  <p:embed/>
                </p:oleObj>
              </mc:Choice>
              <mc:Fallback>
                <p:oleObj name="Equation" r:id="rId6" imgW="210163" imgH="270318" progId="Equation.DSMT4">
                  <p:embed/>
                  <p:pic>
                    <p:nvPicPr>
                      <p:cNvPr id="0" name=""/>
                      <p:cNvPicPr/>
                      <p:nvPr/>
                    </p:nvPicPr>
                    <p:blipFill>
                      <a:blip r:embed="rId7"/>
                      <a:stretch>
                        <a:fillRect/>
                      </a:stretch>
                    </p:blipFill>
                    <p:spPr>
                      <a:xfrm>
                        <a:off x="11793637" y="836712"/>
                        <a:ext cx="393601" cy="50691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F30ACF75-1107-17D7-0CBD-55AF5E555CDD}"/>
              </a:ext>
            </a:extLst>
          </p:cNvPr>
          <p:cNvGraphicFramePr>
            <a:graphicFrameLocks noChangeAspect="1"/>
          </p:cNvGraphicFramePr>
          <p:nvPr>
            <p:extLst>
              <p:ext uri="{D42A27DB-BD31-4B8C-83A1-F6EECF244321}">
                <p14:modId xmlns:p14="http://schemas.microsoft.com/office/powerpoint/2010/main" val="2757803642"/>
              </p:ext>
            </p:extLst>
          </p:nvPr>
        </p:nvGraphicFramePr>
        <p:xfrm>
          <a:off x="1125067" y="1528298"/>
          <a:ext cx="1079372" cy="582860"/>
        </p:xfrm>
        <a:graphic>
          <a:graphicData uri="http://schemas.openxmlformats.org/presentationml/2006/ole">
            <mc:AlternateContent xmlns:mc="http://schemas.openxmlformats.org/markup-compatibility/2006">
              <mc:Choice xmlns:v="urn:schemas-microsoft-com:vml" Requires="v">
                <p:oleObj spid="_x0000_s20018" name="Equation" r:id="rId8" imgW="556313" imgH="300117" progId="Equation.DSMT4">
                  <p:embed/>
                </p:oleObj>
              </mc:Choice>
              <mc:Fallback>
                <p:oleObj name="Equation" r:id="rId8" imgW="556313" imgH="300117" progId="Equation.DSMT4">
                  <p:embed/>
                  <p:pic>
                    <p:nvPicPr>
                      <p:cNvPr id="0" name=""/>
                      <p:cNvPicPr/>
                      <p:nvPr/>
                    </p:nvPicPr>
                    <p:blipFill>
                      <a:blip r:embed="rId9"/>
                      <a:stretch>
                        <a:fillRect/>
                      </a:stretch>
                    </p:blipFill>
                    <p:spPr>
                      <a:xfrm>
                        <a:off x="1125067" y="1528298"/>
                        <a:ext cx="1079372" cy="582860"/>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F303A45C-BCD1-8787-14F6-5D23BD2C560D}"/>
              </a:ext>
            </a:extLst>
          </p:cNvPr>
          <p:cNvGraphicFramePr>
            <a:graphicFrameLocks noChangeAspect="1"/>
          </p:cNvGraphicFramePr>
          <p:nvPr>
            <p:extLst>
              <p:ext uri="{D42A27DB-BD31-4B8C-83A1-F6EECF244321}">
                <p14:modId xmlns:p14="http://schemas.microsoft.com/office/powerpoint/2010/main" val="237787570"/>
              </p:ext>
            </p:extLst>
          </p:nvPr>
        </p:nvGraphicFramePr>
        <p:xfrm>
          <a:off x="3501332" y="2237034"/>
          <a:ext cx="4176464" cy="559495"/>
        </p:xfrm>
        <a:graphic>
          <a:graphicData uri="http://schemas.openxmlformats.org/presentationml/2006/ole">
            <mc:AlternateContent xmlns:mc="http://schemas.openxmlformats.org/markup-compatibility/2006">
              <mc:Choice xmlns:v="urn:schemas-microsoft-com:vml" Requires="v">
                <p:oleObj spid="_x0000_s20019" name="Equation" r:id="rId10" imgW="2015090" imgH="270318" progId="Equation.DSMT4">
                  <p:embed/>
                </p:oleObj>
              </mc:Choice>
              <mc:Fallback>
                <p:oleObj name="Equation" r:id="rId10" imgW="2015090" imgH="270318" progId="Equation.DSMT4">
                  <p:embed/>
                  <p:pic>
                    <p:nvPicPr>
                      <p:cNvPr id="0" name=""/>
                      <p:cNvPicPr/>
                      <p:nvPr/>
                    </p:nvPicPr>
                    <p:blipFill>
                      <a:blip r:embed="rId11"/>
                      <a:stretch>
                        <a:fillRect/>
                      </a:stretch>
                    </p:blipFill>
                    <p:spPr>
                      <a:xfrm>
                        <a:off x="3501332" y="2237034"/>
                        <a:ext cx="4176464" cy="559495"/>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DB83A1A7-A9A3-6F60-67DB-74BD028E4AD4}"/>
              </a:ext>
            </a:extLst>
          </p:cNvPr>
          <p:cNvGraphicFramePr>
            <a:graphicFrameLocks noChangeAspect="1"/>
          </p:cNvGraphicFramePr>
          <p:nvPr>
            <p:extLst>
              <p:ext uri="{D42A27DB-BD31-4B8C-83A1-F6EECF244321}">
                <p14:modId xmlns:p14="http://schemas.microsoft.com/office/powerpoint/2010/main" val="689648651"/>
              </p:ext>
            </p:extLst>
          </p:nvPr>
        </p:nvGraphicFramePr>
        <p:xfrm>
          <a:off x="3472244" y="3074255"/>
          <a:ext cx="4277560" cy="556377"/>
        </p:xfrm>
        <a:graphic>
          <a:graphicData uri="http://schemas.openxmlformats.org/presentationml/2006/ole">
            <mc:AlternateContent xmlns:mc="http://schemas.openxmlformats.org/markup-compatibility/2006">
              <mc:Choice xmlns:v="urn:schemas-microsoft-com:vml" Requires="v">
                <p:oleObj spid="_x0000_s20020" name="Equation" r:id="rId12" imgW="2075198" imgH="270318" progId="Equation.DSMT4">
                  <p:embed/>
                </p:oleObj>
              </mc:Choice>
              <mc:Fallback>
                <p:oleObj name="Equation" r:id="rId12" imgW="2075198" imgH="270318" progId="Equation.DSMT4">
                  <p:embed/>
                  <p:pic>
                    <p:nvPicPr>
                      <p:cNvPr id="0" name=""/>
                      <p:cNvPicPr/>
                      <p:nvPr/>
                    </p:nvPicPr>
                    <p:blipFill>
                      <a:blip r:embed="rId13"/>
                      <a:stretch>
                        <a:fillRect/>
                      </a:stretch>
                    </p:blipFill>
                    <p:spPr>
                      <a:xfrm>
                        <a:off x="3472244" y="3074255"/>
                        <a:ext cx="4277560" cy="55637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254FA665-C07D-C0C7-D334-9F72745CE16D}"/>
              </a:ext>
            </a:extLst>
          </p:cNvPr>
          <p:cNvGraphicFramePr>
            <a:graphicFrameLocks noChangeAspect="1"/>
          </p:cNvGraphicFramePr>
          <p:nvPr>
            <p:extLst>
              <p:ext uri="{D42A27DB-BD31-4B8C-83A1-F6EECF244321}">
                <p14:modId xmlns:p14="http://schemas.microsoft.com/office/powerpoint/2010/main" val="1478998591"/>
              </p:ext>
            </p:extLst>
          </p:nvPr>
        </p:nvGraphicFramePr>
        <p:xfrm>
          <a:off x="1554779" y="3717032"/>
          <a:ext cx="421717" cy="582860"/>
        </p:xfrm>
        <a:graphic>
          <a:graphicData uri="http://schemas.openxmlformats.org/presentationml/2006/ole">
            <mc:AlternateContent xmlns:mc="http://schemas.openxmlformats.org/markup-compatibility/2006">
              <mc:Choice xmlns:v="urn:schemas-microsoft-com:vml" Requires="v">
                <p:oleObj spid="_x0000_s20021" name="Equation" r:id="rId14" imgW="195243" imgH="270318" progId="Equation.DSMT4">
                  <p:embed/>
                </p:oleObj>
              </mc:Choice>
              <mc:Fallback>
                <p:oleObj name="Equation" r:id="rId14" imgW="195243" imgH="270318" progId="Equation.DSMT4">
                  <p:embed/>
                  <p:pic>
                    <p:nvPicPr>
                      <p:cNvPr id="0" name=""/>
                      <p:cNvPicPr/>
                      <p:nvPr/>
                    </p:nvPicPr>
                    <p:blipFill>
                      <a:blip r:embed="rId15"/>
                      <a:stretch>
                        <a:fillRect/>
                      </a:stretch>
                    </p:blipFill>
                    <p:spPr>
                      <a:xfrm>
                        <a:off x="1554779" y="3717032"/>
                        <a:ext cx="421717" cy="582860"/>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C2441879-5624-E9CE-9546-F15600AB8180}"/>
              </a:ext>
            </a:extLst>
          </p:cNvPr>
          <p:cNvGraphicFramePr>
            <a:graphicFrameLocks noChangeAspect="1"/>
          </p:cNvGraphicFramePr>
          <p:nvPr>
            <p:extLst>
              <p:ext uri="{D42A27DB-BD31-4B8C-83A1-F6EECF244321}">
                <p14:modId xmlns:p14="http://schemas.microsoft.com/office/powerpoint/2010/main" val="3641816044"/>
              </p:ext>
            </p:extLst>
          </p:nvPr>
        </p:nvGraphicFramePr>
        <p:xfrm>
          <a:off x="2349203" y="3756498"/>
          <a:ext cx="439847" cy="566470"/>
        </p:xfrm>
        <a:graphic>
          <a:graphicData uri="http://schemas.openxmlformats.org/presentationml/2006/ole">
            <mc:AlternateContent xmlns:mc="http://schemas.openxmlformats.org/markup-compatibility/2006">
              <mc:Choice xmlns:v="urn:schemas-microsoft-com:vml" Requires="v">
                <p:oleObj spid="_x0000_s20022" name="Equation" r:id="rId16" imgW="210163" imgH="270318" progId="Equation.DSMT4">
                  <p:embed/>
                </p:oleObj>
              </mc:Choice>
              <mc:Fallback>
                <p:oleObj name="Equation" r:id="rId16" imgW="210163" imgH="270318" progId="Equation.DSMT4">
                  <p:embed/>
                  <p:pic>
                    <p:nvPicPr>
                      <p:cNvPr id="0" name=""/>
                      <p:cNvPicPr/>
                      <p:nvPr/>
                    </p:nvPicPr>
                    <p:blipFill>
                      <a:blip r:embed="rId17"/>
                      <a:stretch>
                        <a:fillRect/>
                      </a:stretch>
                    </p:blipFill>
                    <p:spPr>
                      <a:xfrm>
                        <a:off x="2349203" y="3756498"/>
                        <a:ext cx="439847" cy="566470"/>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54AEC0B-0417-1A91-C228-67F4E3F57DC9}"/>
              </a:ext>
            </a:extLst>
          </p:cNvPr>
          <p:cNvGraphicFramePr>
            <a:graphicFrameLocks noChangeAspect="1"/>
          </p:cNvGraphicFramePr>
          <p:nvPr>
            <p:extLst>
              <p:ext uri="{D42A27DB-BD31-4B8C-83A1-F6EECF244321}">
                <p14:modId xmlns:p14="http://schemas.microsoft.com/office/powerpoint/2010/main" val="3807361031"/>
              </p:ext>
            </p:extLst>
          </p:nvPr>
        </p:nvGraphicFramePr>
        <p:xfrm>
          <a:off x="4447189" y="3756497"/>
          <a:ext cx="409858" cy="566470"/>
        </p:xfrm>
        <a:graphic>
          <a:graphicData uri="http://schemas.openxmlformats.org/presentationml/2006/ole">
            <mc:AlternateContent xmlns:mc="http://schemas.openxmlformats.org/markup-compatibility/2006">
              <mc:Choice xmlns:v="urn:schemas-microsoft-com:vml" Requires="v">
                <p:oleObj spid="_x0000_s20023" name="Equation" r:id="rId18" imgW="195243" imgH="270318" progId="Equation.DSMT4">
                  <p:embed/>
                </p:oleObj>
              </mc:Choice>
              <mc:Fallback>
                <p:oleObj name="Equation" r:id="rId18" imgW="195243" imgH="270318" progId="Equation.DSMT4">
                  <p:embed/>
                  <p:pic>
                    <p:nvPicPr>
                      <p:cNvPr id="0" name=""/>
                      <p:cNvPicPr/>
                      <p:nvPr/>
                    </p:nvPicPr>
                    <p:blipFill>
                      <a:blip r:embed="rId19"/>
                      <a:stretch>
                        <a:fillRect/>
                      </a:stretch>
                    </p:blipFill>
                    <p:spPr>
                      <a:xfrm>
                        <a:off x="4447189" y="3756497"/>
                        <a:ext cx="409858" cy="566470"/>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9E244281-8F38-C5A6-2547-DA1F69891225}"/>
              </a:ext>
            </a:extLst>
          </p:cNvPr>
          <p:cNvGraphicFramePr>
            <a:graphicFrameLocks noChangeAspect="1"/>
          </p:cNvGraphicFramePr>
          <p:nvPr>
            <p:extLst>
              <p:ext uri="{D42A27DB-BD31-4B8C-83A1-F6EECF244321}">
                <p14:modId xmlns:p14="http://schemas.microsoft.com/office/powerpoint/2010/main" val="4087014100"/>
              </p:ext>
            </p:extLst>
          </p:nvPr>
        </p:nvGraphicFramePr>
        <p:xfrm>
          <a:off x="5164739" y="3774553"/>
          <a:ext cx="473169" cy="566471"/>
        </p:xfrm>
        <a:graphic>
          <a:graphicData uri="http://schemas.openxmlformats.org/presentationml/2006/ole">
            <mc:AlternateContent xmlns:mc="http://schemas.openxmlformats.org/markup-compatibility/2006">
              <mc:Choice xmlns:v="urn:schemas-microsoft-com:vml" Requires="v">
                <p:oleObj spid="_x0000_s20024" name="Equation" r:id="rId20" imgW="225509" imgH="270318" progId="Equation.DSMT4">
                  <p:embed/>
                </p:oleObj>
              </mc:Choice>
              <mc:Fallback>
                <p:oleObj name="Equation" r:id="rId20" imgW="225509" imgH="270318" progId="Equation.DSMT4">
                  <p:embed/>
                  <p:pic>
                    <p:nvPicPr>
                      <p:cNvPr id="0" name=""/>
                      <p:cNvPicPr/>
                      <p:nvPr/>
                    </p:nvPicPr>
                    <p:blipFill>
                      <a:blip r:embed="rId21"/>
                      <a:stretch>
                        <a:fillRect/>
                      </a:stretch>
                    </p:blipFill>
                    <p:spPr>
                      <a:xfrm>
                        <a:off x="5164739" y="3774553"/>
                        <a:ext cx="473169" cy="566471"/>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A2FA4797-3C39-7800-06BF-189F4CF4DF93}"/>
              </a:ext>
            </a:extLst>
          </p:cNvPr>
          <p:cNvGraphicFramePr>
            <a:graphicFrameLocks noChangeAspect="1"/>
          </p:cNvGraphicFramePr>
          <p:nvPr>
            <p:extLst>
              <p:ext uri="{D42A27DB-BD31-4B8C-83A1-F6EECF244321}">
                <p14:modId xmlns:p14="http://schemas.microsoft.com/office/powerpoint/2010/main" val="1290049873"/>
              </p:ext>
            </p:extLst>
          </p:nvPr>
        </p:nvGraphicFramePr>
        <p:xfrm>
          <a:off x="5877595" y="3789040"/>
          <a:ext cx="365054" cy="504545"/>
        </p:xfrm>
        <a:graphic>
          <a:graphicData uri="http://schemas.openxmlformats.org/presentationml/2006/ole">
            <mc:AlternateContent xmlns:mc="http://schemas.openxmlformats.org/markup-compatibility/2006">
              <mc:Choice xmlns:v="urn:schemas-microsoft-com:vml" Requires="v">
                <p:oleObj spid="_x0000_s20025" name="Equation" r:id="rId22" imgW="195243" imgH="270318" progId="Equation.DSMT4">
                  <p:embed/>
                </p:oleObj>
              </mc:Choice>
              <mc:Fallback>
                <p:oleObj name="Equation" r:id="rId22" imgW="195243" imgH="270318" progId="Equation.DSMT4">
                  <p:embed/>
                  <p:pic>
                    <p:nvPicPr>
                      <p:cNvPr id="0" name=""/>
                      <p:cNvPicPr/>
                      <p:nvPr/>
                    </p:nvPicPr>
                    <p:blipFill>
                      <a:blip r:embed="rId23"/>
                      <a:stretch>
                        <a:fillRect/>
                      </a:stretch>
                    </p:blipFill>
                    <p:spPr>
                      <a:xfrm>
                        <a:off x="5877595" y="3789040"/>
                        <a:ext cx="365054" cy="504545"/>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7D5C3552-12E8-BF63-D833-D936421702FC}"/>
              </a:ext>
            </a:extLst>
          </p:cNvPr>
          <p:cNvGraphicFramePr>
            <a:graphicFrameLocks noChangeAspect="1"/>
          </p:cNvGraphicFramePr>
          <p:nvPr>
            <p:extLst>
              <p:ext uri="{D42A27DB-BD31-4B8C-83A1-F6EECF244321}">
                <p14:modId xmlns:p14="http://schemas.microsoft.com/office/powerpoint/2010/main" val="2821733797"/>
              </p:ext>
            </p:extLst>
          </p:nvPr>
        </p:nvGraphicFramePr>
        <p:xfrm>
          <a:off x="6620514" y="3792131"/>
          <a:ext cx="403767" cy="483383"/>
        </p:xfrm>
        <a:graphic>
          <a:graphicData uri="http://schemas.openxmlformats.org/presentationml/2006/ole">
            <mc:AlternateContent xmlns:mc="http://schemas.openxmlformats.org/markup-compatibility/2006">
              <mc:Choice xmlns:v="urn:schemas-microsoft-com:vml" Requires="v">
                <p:oleObj spid="_x0000_s20026" name="Equation" r:id="rId24" imgW="225509" imgH="270318" progId="Equation.DSMT4">
                  <p:embed/>
                </p:oleObj>
              </mc:Choice>
              <mc:Fallback>
                <p:oleObj name="Equation" r:id="rId24" imgW="225509" imgH="270318" progId="Equation.DSMT4">
                  <p:embed/>
                  <p:pic>
                    <p:nvPicPr>
                      <p:cNvPr id="0" name=""/>
                      <p:cNvPicPr/>
                      <p:nvPr/>
                    </p:nvPicPr>
                    <p:blipFill>
                      <a:blip r:embed="rId25"/>
                      <a:stretch>
                        <a:fillRect/>
                      </a:stretch>
                    </p:blipFill>
                    <p:spPr>
                      <a:xfrm>
                        <a:off x="6620514" y="3792131"/>
                        <a:ext cx="403767" cy="483383"/>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CB3BE8CA-6E32-DAC3-A3FC-CD4071D1B224}"/>
              </a:ext>
            </a:extLst>
          </p:cNvPr>
          <p:cNvGraphicFramePr>
            <a:graphicFrameLocks noChangeAspect="1"/>
          </p:cNvGraphicFramePr>
          <p:nvPr>
            <p:extLst>
              <p:ext uri="{D42A27DB-BD31-4B8C-83A1-F6EECF244321}">
                <p14:modId xmlns:p14="http://schemas.microsoft.com/office/powerpoint/2010/main" val="1756629682"/>
              </p:ext>
            </p:extLst>
          </p:nvPr>
        </p:nvGraphicFramePr>
        <p:xfrm>
          <a:off x="9692104" y="3796977"/>
          <a:ext cx="425457" cy="422969"/>
        </p:xfrm>
        <a:graphic>
          <a:graphicData uri="http://schemas.openxmlformats.org/presentationml/2006/ole">
            <mc:AlternateContent xmlns:mc="http://schemas.openxmlformats.org/markup-compatibility/2006">
              <mc:Choice xmlns:v="urn:schemas-microsoft-com:vml" Requires="v">
                <p:oleObj spid="_x0000_s20027" name="Equation" r:id="rId26" imgW="270697" imgH="270318" progId="Equation.DSMT4">
                  <p:embed/>
                </p:oleObj>
              </mc:Choice>
              <mc:Fallback>
                <p:oleObj name="Equation" r:id="rId26" imgW="270697" imgH="270318" progId="Equation.DSMT4">
                  <p:embed/>
                  <p:pic>
                    <p:nvPicPr>
                      <p:cNvPr id="0" name=""/>
                      <p:cNvPicPr/>
                      <p:nvPr/>
                    </p:nvPicPr>
                    <p:blipFill>
                      <a:blip r:embed="rId27"/>
                      <a:stretch>
                        <a:fillRect/>
                      </a:stretch>
                    </p:blipFill>
                    <p:spPr>
                      <a:xfrm>
                        <a:off x="9692104" y="3796977"/>
                        <a:ext cx="425457" cy="422969"/>
                      </a:xfrm>
                      <a:prstGeom prst="rect">
                        <a:avLst/>
                      </a:prstGeom>
                    </p:spPr>
                  </p:pic>
                </p:oleObj>
              </mc:Fallback>
            </mc:AlternateContent>
          </a:graphicData>
        </a:graphic>
      </p:graphicFrame>
      <p:graphicFrame>
        <p:nvGraphicFramePr>
          <p:cNvPr id="24" name="对象 23">
            <a:extLst>
              <a:ext uri="{FF2B5EF4-FFF2-40B4-BE49-F238E27FC236}">
                <a16:creationId xmlns="" xmlns:a16="http://schemas.microsoft.com/office/drawing/2014/main" id="{85EA2D2D-408D-D248-58D7-E2EBC1A108C5}"/>
              </a:ext>
            </a:extLst>
          </p:cNvPr>
          <p:cNvGraphicFramePr>
            <a:graphicFrameLocks noChangeAspect="1"/>
          </p:cNvGraphicFramePr>
          <p:nvPr>
            <p:extLst>
              <p:ext uri="{D42A27DB-BD31-4B8C-83A1-F6EECF244321}">
                <p14:modId xmlns:p14="http://schemas.microsoft.com/office/powerpoint/2010/main" val="3144059706"/>
              </p:ext>
            </p:extLst>
          </p:nvPr>
        </p:nvGraphicFramePr>
        <p:xfrm>
          <a:off x="10508655" y="3789040"/>
          <a:ext cx="470241" cy="422969"/>
        </p:xfrm>
        <a:graphic>
          <a:graphicData uri="http://schemas.openxmlformats.org/presentationml/2006/ole">
            <mc:AlternateContent xmlns:mc="http://schemas.openxmlformats.org/markup-compatibility/2006">
              <mc:Choice xmlns:v="urn:schemas-microsoft-com:vml" Requires="v">
                <p:oleObj spid="_x0000_s20028" name="Equation" r:id="rId28" imgW="300537" imgH="270318" progId="Equation.DSMT4">
                  <p:embed/>
                </p:oleObj>
              </mc:Choice>
              <mc:Fallback>
                <p:oleObj name="Equation" r:id="rId28" imgW="300537" imgH="270318" progId="Equation.DSMT4">
                  <p:embed/>
                  <p:pic>
                    <p:nvPicPr>
                      <p:cNvPr id="0" name=""/>
                      <p:cNvPicPr/>
                      <p:nvPr/>
                    </p:nvPicPr>
                    <p:blipFill>
                      <a:blip r:embed="rId29"/>
                      <a:stretch>
                        <a:fillRect/>
                      </a:stretch>
                    </p:blipFill>
                    <p:spPr>
                      <a:xfrm>
                        <a:off x="10508655" y="3789040"/>
                        <a:ext cx="470241" cy="422969"/>
                      </a:xfrm>
                      <a:prstGeom prst="rect">
                        <a:avLst/>
                      </a:prstGeom>
                    </p:spPr>
                  </p:pic>
                </p:oleObj>
              </mc:Fallback>
            </mc:AlternateContent>
          </a:graphicData>
        </a:graphic>
      </p:graphicFrame>
      <p:graphicFrame>
        <p:nvGraphicFramePr>
          <p:cNvPr id="25" name="对象 24">
            <a:extLst>
              <a:ext uri="{FF2B5EF4-FFF2-40B4-BE49-F238E27FC236}">
                <a16:creationId xmlns="" xmlns:a16="http://schemas.microsoft.com/office/drawing/2014/main" id="{6A7C1954-6E76-2189-9925-F8EA6F30EC82}"/>
              </a:ext>
            </a:extLst>
          </p:cNvPr>
          <p:cNvGraphicFramePr>
            <a:graphicFrameLocks noChangeAspect="1"/>
          </p:cNvGraphicFramePr>
          <p:nvPr>
            <p:extLst>
              <p:ext uri="{D42A27DB-BD31-4B8C-83A1-F6EECF244321}">
                <p14:modId xmlns:p14="http://schemas.microsoft.com/office/powerpoint/2010/main" val="1102681421"/>
              </p:ext>
            </p:extLst>
          </p:nvPr>
        </p:nvGraphicFramePr>
        <p:xfrm>
          <a:off x="1765637" y="4483864"/>
          <a:ext cx="373086" cy="480490"/>
        </p:xfrm>
        <a:graphic>
          <a:graphicData uri="http://schemas.openxmlformats.org/presentationml/2006/ole">
            <mc:AlternateContent xmlns:mc="http://schemas.openxmlformats.org/markup-compatibility/2006">
              <mc:Choice xmlns:v="urn:schemas-microsoft-com:vml" Requires="v">
                <p:oleObj spid="_x0000_s20029" name="Equation" r:id="rId30" imgW="210163" imgH="270318" progId="Equation.DSMT4">
                  <p:embed/>
                </p:oleObj>
              </mc:Choice>
              <mc:Fallback>
                <p:oleObj name="Equation" r:id="rId30" imgW="210163" imgH="270318" progId="Equation.DSMT4">
                  <p:embed/>
                  <p:pic>
                    <p:nvPicPr>
                      <p:cNvPr id="0" name=""/>
                      <p:cNvPicPr/>
                      <p:nvPr/>
                    </p:nvPicPr>
                    <p:blipFill>
                      <a:blip r:embed="rId31"/>
                      <a:stretch>
                        <a:fillRect/>
                      </a:stretch>
                    </p:blipFill>
                    <p:spPr>
                      <a:xfrm>
                        <a:off x="1765637" y="4483864"/>
                        <a:ext cx="373086" cy="480490"/>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8DA18BF7-D6B4-C6CC-A712-F89FD31A8CE5}"/>
              </a:ext>
            </a:extLst>
          </p:cNvPr>
          <p:cNvGraphicFramePr>
            <a:graphicFrameLocks noChangeAspect="1"/>
          </p:cNvGraphicFramePr>
          <p:nvPr>
            <p:extLst>
              <p:ext uri="{D42A27DB-BD31-4B8C-83A1-F6EECF244321}">
                <p14:modId xmlns:p14="http://schemas.microsoft.com/office/powerpoint/2010/main" val="1673884957"/>
              </p:ext>
            </p:extLst>
          </p:nvPr>
        </p:nvGraphicFramePr>
        <p:xfrm>
          <a:off x="2550094" y="4483864"/>
          <a:ext cx="401350" cy="480490"/>
        </p:xfrm>
        <a:graphic>
          <a:graphicData uri="http://schemas.openxmlformats.org/presentationml/2006/ole">
            <mc:AlternateContent xmlns:mc="http://schemas.openxmlformats.org/markup-compatibility/2006">
              <mc:Choice xmlns:v="urn:schemas-microsoft-com:vml" Requires="v">
                <p:oleObj spid="_x0000_s20030" name="Equation" r:id="rId32" imgW="225509" imgH="270318" progId="Equation.DSMT4">
                  <p:embed/>
                </p:oleObj>
              </mc:Choice>
              <mc:Fallback>
                <p:oleObj name="Equation" r:id="rId32" imgW="225509" imgH="270318" progId="Equation.DSMT4">
                  <p:embed/>
                  <p:pic>
                    <p:nvPicPr>
                      <p:cNvPr id="0" name=""/>
                      <p:cNvPicPr/>
                      <p:nvPr/>
                    </p:nvPicPr>
                    <p:blipFill>
                      <a:blip r:embed="rId33"/>
                      <a:stretch>
                        <a:fillRect/>
                      </a:stretch>
                    </p:blipFill>
                    <p:spPr>
                      <a:xfrm>
                        <a:off x="2550094" y="4483864"/>
                        <a:ext cx="401350" cy="480490"/>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2A9AACDF-8779-0677-CF95-69789FAE0E22}"/>
              </a:ext>
            </a:extLst>
          </p:cNvPr>
          <p:cNvGraphicFramePr>
            <a:graphicFrameLocks noChangeAspect="1"/>
          </p:cNvGraphicFramePr>
          <p:nvPr>
            <p:extLst>
              <p:ext uri="{D42A27DB-BD31-4B8C-83A1-F6EECF244321}">
                <p14:modId xmlns:p14="http://schemas.microsoft.com/office/powerpoint/2010/main" val="1454535762"/>
              </p:ext>
            </p:extLst>
          </p:nvPr>
        </p:nvGraphicFramePr>
        <p:xfrm>
          <a:off x="4447189" y="4443605"/>
          <a:ext cx="1222103" cy="580345"/>
        </p:xfrm>
        <a:graphic>
          <a:graphicData uri="http://schemas.openxmlformats.org/presentationml/2006/ole">
            <mc:AlternateContent xmlns:mc="http://schemas.openxmlformats.org/markup-compatibility/2006">
              <mc:Choice xmlns:v="urn:schemas-microsoft-com:vml" Requires="v">
                <p:oleObj spid="_x0000_s20031" name="Equation" r:id="rId34" imgW="631341" imgH="300117" progId="Equation.DSMT4">
                  <p:embed/>
                </p:oleObj>
              </mc:Choice>
              <mc:Fallback>
                <p:oleObj name="Equation" r:id="rId34" imgW="631341" imgH="300117" progId="Equation.DSMT4">
                  <p:embed/>
                  <p:pic>
                    <p:nvPicPr>
                      <p:cNvPr id="0" name=""/>
                      <p:cNvPicPr/>
                      <p:nvPr/>
                    </p:nvPicPr>
                    <p:blipFill>
                      <a:blip r:embed="rId35"/>
                      <a:stretch>
                        <a:fillRect/>
                      </a:stretch>
                    </p:blipFill>
                    <p:spPr>
                      <a:xfrm>
                        <a:off x="4447189" y="4443605"/>
                        <a:ext cx="1222103" cy="580345"/>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2A02B690-304C-B72E-C853-B433F73470C6}"/>
              </a:ext>
            </a:extLst>
          </p:cNvPr>
          <p:cNvGraphicFramePr>
            <a:graphicFrameLocks noChangeAspect="1"/>
          </p:cNvGraphicFramePr>
          <p:nvPr>
            <p:extLst>
              <p:ext uri="{D42A27DB-BD31-4B8C-83A1-F6EECF244321}">
                <p14:modId xmlns:p14="http://schemas.microsoft.com/office/powerpoint/2010/main" val="3583761079"/>
              </p:ext>
            </p:extLst>
          </p:nvPr>
        </p:nvGraphicFramePr>
        <p:xfrm>
          <a:off x="6106767" y="4414619"/>
          <a:ext cx="1266413" cy="573985"/>
        </p:xfrm>
        <a:graphic>
          <a:graphicData uri="http://schemas.openxmlformats.org/presentationml/2006/ole">
            <mc:AlternateContent xmlns:mc="http://schemas.openxmlformats.org/markup-compatibility/2006">
              <mc:Choice xmlns:v="urn:schemas-microsoft-com:vml" Requires="v">
                <p:oleObj spid="_x0000_s20032" name="Equation" r:id="rId36" imgW="661608" imgH="300117" progId="Equation.DSMT4">
                  <p:embed/>
                </p:oleObj>
              </mc:Choice>
              <mc:Fallback>
                <p:oleObj name="Equation" r:id="rId36" imgW="661608" imgH="300117" progId="Equation.DSMT4">
                  <p:embed/>
                  <p:pic>
                    <p:nvPicPr>
                      <p:cNvPr id="0" name=""/>
                      <p:cNvPicPr/>
                      <p:nvPr/>
                    </p:nvPicPr>
                    <p:blipFill>
                      <a:blip r:embed="rId37"/>
                      <a:stretch>
                        <a:fillRect/>
                      </a:stretch>
                    </p:blipFill>
                    <p:spPr>
                      <a:xfrm>
                        <a:off x="6106767" y="4414619"/>
                        <a:ext cx="1266413" cy="573985"/>
                      </a:xfrm>
                      <a:prstGeom prst="rect">
                        <a:avLst/>
                      </a:prstGeom>
                    </p:spPr>
                  </p:pic>
                </p:oleObj>
              </mc:Fallback>
            </mc:AlternateContent>
          </a:graphicData>
        </a:graphic>
      </p:graphicFrame>
      <p:graphicFrame>
        <p:nvGraphicFramePr>
          <p:cNvPr id="29" name="对象 28">
            <a:extLst>
              <a:ext uri="{FF2B5EF4-FFF2-40B4-BE49-F238E27FC236}">
                <a16:creationId xmlns="" xmlns:a16="http://schemas.microsoft.com/office/drawing/2014/main" id="{660D9941-B67E-EA29-0DEA-1A9AD0CE3D40}"/>
              </a:ext>
            </a:extLst>
          </p:cNvPr>
          <p:cNvGraphicFramePr>
            <a:graphicFrameLocks noChangeAspect="1"/>
          </p:cNvGraphicFramePr>
          <p:nvPr>
            <p:extLst>
              <p:ext uri="{D42A27DB-BD31-4B8C-83A1-F6EECF244321}">
                <p14:modId xmlns:p14="http://schemas.microsoft.com/office/powerpoint/2010/main" val="521981972"/>
              </p:ext>
            </p:extLst>
          </p:nvPr>
        </p:nvGraphicFramePr>
        <p:xfrm>
          <a:off x="4447189" y="4956503"/>
          <a:ext cx="3030632" cy="1671744"/>
        </p:xfrm>
        <a:graphic>
          <a:graphicData uri="http://schemas.openxmlformats.org/presentationml/2006/ole">
            <mc:AlternateContent xmlns:mc="http://schemas.openxmlformats.org/markup-compatibility/2006">
              <mc:Choice xmlns:v="urn:schemas-microsoft-com:vml" Requires="v">
                <p:oleObj spid="_x0000_s20033" name="Equation" r:id="rId38" imgW="2015090" imgH="1111073" progId="Equation.DSMT4">
                  <p:embed/>
                </p:oleObj>
              </mc:Choice>
              <mc:Fallback>
                <p:oleObj name="Equation" r:id="rId38" imgW="2015090" imgH="1111073" progId="Equation.DSMT4">
                  <p:embed/>
                  <p:pic>
                    <p:nvPicPr>
                      <p:cNvPr id="0" name=""/>
                      <p:cNvPicPr/>
                      <p:nvPr/>
                    </p:nvPicPr>
                    <p:blipFill>
                      <a:blip r:embed="rId39"/>
                      <a:stretch>
                        <a:fillRect/>
                      </a:stretch>
                    </p:blipFill>
                    <p:spPr>
                      <a:xfrm>
                        <a:off x="4447189" y="4956503"/>
                        <a:ext cx="3030632" cy="1671744"/>
                      </a:xfrm>
                      <a:prstGeom prst="rect">
                        <a:avLst/>
                      </a:prstGeom>
                    </p:spPr>
                  </p:pic>
                </p:oleObj>
              </mc:Fallback>
            </mc:AlternateContent>
          </a:graphicData>
        </a:graphic>
      </p:graphicFrame>
    </p:spTree>
    <p:extLst>
      <p:ext uri="{BB962C8B-B14F-4D97-AF65-F5344CB8AC3E}">
        <p14:creationId xmlns:p14="http://schemas.microsoft.com/office/powerpoint/2010/main" val="338322761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564672"/>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为了进行格兰杰因果关系检验，假设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是否为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的格兰杰原因，先设定待检验的原假设为：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D3BA1869-CE33-C324-072C-B4B34E5F21EC}"/>
              </a:ext>
            </a:extLst>
          </p:cNvPr>
          <p:cNvGraphicFramePr>
            <a:graphicFrameLocks noChangeAspect="1"/>
          </p:cNvGraphicFramePr>
          <p:nvPr>
            <p:extLst>
              <p:ext uri="{D42A27DB-BD31-4B8C-83A1-F6EECF244321}">
                <p14:modId xmlns:p14="http://schemas.microsoft.com/office/powerpoint/2010/main" val="984133530"/>
              </p:ext>
            </p:extLst>
          </p:nvPr>
        </p:nvGraphicFramePr>
        <p:xfrm>
          <a:off x="81172" y="2185312"/>
          <a:ext cx="10441160" cy="1170637"/>
        </p:xfrm>
        <a:graphic>
          <a:graphicData uri="http://schemas.openxmlformats.org/presentationml/2006/ole">
            <mc:AlternateContent xmlns:mc="http://schemas.openxmlformats.org/markup-compatibility/2006">
              <mc:Choice xmlns:v="urn:schemas-microsoft-com:vml" Requires="v">
                <p:oleObj spid="_x0000_s20544" name="Equation" r:id="rId3" imgW="5082700" imgH="570436" progId="Equation.DSMT4">
                  <p:embed/>
                </p:oleObj>
              </mc:Choice>
              <mc:Fallback>
                <p:oleObj name="Equation" r:id="rId3" imgW="5082700" imgH="570436" progId="Equation.DSMT4">
                  <p:embed/>
                  <p:pic>
                    <p:nvPicPr>
                      <p:cNvPr id="0" name=""/>
                      <p:cNvPicPr/>
                      <p:nvPr/>
                    </p:nvPicPr>
                    <p:blipFill>
                      <a:blip r:embed="rId4"/>
                      <a:stretch>
                        <a:fillRect/>
                      </a:stretch>
                    </p:blipFill>
                    <p:spPr>
                      <a:xfrm>
                        <a:off x="81172" y="2185312"/>
                        <a:ext cx="10441160" cy="117063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CC1F6A92-82FC-2FD3-EEDF-66D42485FA6E}"/>
              </a:ext>
            </a:extLst>
          </p:cNvPr>
          <p:cNvGraphicFramePr>
            <a:graphicFrameLocks noChangeAspect="1"/>
          </p:cNvGraphicFramePr>
          <p:nvPr>
            <p:extLst>
              <p:ext uri="{D42A27DB-BD31-4B8C-83A1-F6EECF244321}">
                <p14:modId xmlns:p14="http://schemas.microsoft.com/office/powerpoint/2010/main" val="4005370898"/>
              </p:ext>
            </p:extLst>
          </p:nvPr>
        </p:nvGraphicFramePr>
        <p:xfrm>
          <a:off x="4365427" y="4869160"/>
          <a:ext cx="3701304" cy="557986"/>
        </p:xfrm>
        <a:graphic>
          <a:graphicData uri="http://schemas.openxmlformats.org/presentationml/2006/ole">
            <mc:AlternateContent xmlns:mc="http://schemas.openxmlformats.org/markup-compatibility/2006">
              <mc:Choice xmlns:v="urn:schemas-microsoft-com:vml" Requires="v">
                <p:oleObj spid="_x0000_s20545" name="Equation" r:id="rId5" imgW="1894876" imgH="285218" progId="Equation.DSMT4">
                  <p:embed/>
                </p:oleObj>
              </mc:Choice>
              <mc:Fallback>
                <p:oleObj name="Equation" r:id="rId5" imgW="1894876" imgH="285218" progId="Equation.DSMT4">
                  <p:embed/>
                  <p:pic>
                    <p:nvPicPr>
                      <p:cNvPr id="0" name=""/>
                      <p:cNvPicPr/>
                      <p:nvPr/>
                    </p:nvPicPr>
                    <p:blipFill>
                      <a:blip r:embed="rId6"/>
                      <a:stretch>
                        <a:fillRect/>
                      </a:stretch>
                    </p:blipFill>
                    <p:spPr>
                      <a:xfrm>
                        <a:off x="4365427" y="4869160"/>
                        <a:ext cx="3701304" cy="557986"/>
                      </a:xfrm>
                      <a:prstGeom prst="rect">
                        <a:avLst/>
                      </a:prstGeom>
                    </p:spPr>
                  </p:pic>
                </p:oleObj>
              </mc:Fallback>
            </mc:AlternateContent>
          </a:graphicData>
        </a:graphic>
      </p:graphicFrame>
    </p:spTree>
    <p:extLst>
      <p:ext uri="{BB962C8B-B14F-4D97-AF65-F5344CB8AC3E}">
        <p14:creationId xmlns:p14="http://schemas.microsoft.com/office/powerpoint/2010/main" val="365399809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68155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为了检验该原假设，需要构建一个</a:t>
            </a:r>
            <a:r>
              <a:rPr kumimoji="1" lang="en-US" altLang="zh-CN" sz="2800" dirty="0">
                <a:latin typeface="Times New Roman" panose="02020603050405020304" pitchFamily="18" charset="0"/>
                <a:ea typeface="+mn-ea"/>
              </a:rPr>
              <a:t>F</a:t>
            </a:r>
            <a:r>
              <a:rPr kumimoji="1" lang="zh-CN" altLang="en-US" sz="2800" dirty="0">
                <a:latin typeface="Times New Roman" panose="02020603050405020304" pitchFamily="18" charset="0"/>
                <a:ea typeface="+mn-ea"/>
              </a:rPr>
              <a:t>统计量用于统计推断，具体的检验步骤如下：</a:t>
            </a:r>
            <a:r>
              <a:rPr kumimoji="1" lang="en-US" altLang="zh-CN" sz="2800" dirty="0">
                <a:latin typeface="Times New Roman" panose="02020603050405020304" pitchFamily="18" charset="0"/>
                <a:ea typeface="+mn-ea"/>
              </a:rPr>
              <a:t> </a:t>
            </a: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第一步，采用</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3-38</a:t>
            </a:r>
            <a:r>
              <a:rPr kumimoji="1" lang="zh-CN" altLang="en-US" sz="2800" dirty="0">
                <a:latin typeface="Times New Roman" panose="02020603050405020304" pitchFamily="18" charset="0"/>
                <a:ea typeface="+mn-ea"/>
              </a:rPr>
              <a:t>）式，并计算得到残差平方和为：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第二步</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3-40</a:t>
            </a:r>
            <a:r>
              <a:rPr kumimoji="1" lang="zh-CN" altLang="en-US" sz="2800" dirty="0">
                <a:latin typeface="Times New Roman" panose="02020603050405020304" pitchFamily="18" charset="0"/>
                <a:ea typeface="+mn-ea"/>
              </a:rPr>
              <a:t>）式与 的单变量自回归的残差平方和进行比较，其中，单变量自回归为：</a:t>
            </a: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计算上式对应的残差平方和为：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3-42</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D446AD97-4695-10AD-E6B0-814773173F91}"/>
              </a:ext>
            </a:extLst>
          </p:cNvPr>
          <p:cNvGraphicFramePr>
            <a:graphicFrameLocks noChangeAspect="1"/>
          </p:cNvGraphicFramePr>
          <p:nvPr>
            <p:extLst>
              <p:ext uri="{D42A27DB-BD31-4B8C-83A1-F6EECF244321}">
                <p14:modId xmlns:p14="http://schemas.microsoft.com/office/powerpoint/2010/main" val="830587412"/>
              </p:ext>
            </p:extLst>
          </p:nvPr>
        </p:nvGraphicFramePr>
        <p:xfrm>
          <a:off x="5212751" y="3068960"/>
          <a:ext cx="1761736" cy="936104"/>
        </p:xfrm>
        <a:graphic>
          <a:graphicData uri="http://schemas.openxmlformats.org/presentationml/2006/ole">
            <mc:AlternateContent xmlns:mc="http://schemas.openxmlformats.org/markup-compatibility/2006">
              <mc:Choice xmlns:v="urn:schemas-microsoft-com:vml" Requires="v">
                <p:oleObj spid="_x0000_s21599" name="Equation" r:id="rId3" imgW="962145" imgH="510412" progId="Equation.DSMT4">
                  <p:embed/>
                </p:oleObj>
              </mc:Choice>
              <mc:Fallback>
                <p:oleObj name="Equation" r:id="rId3" imgW="962145" imgH="510412" progId="Equation.DSMT4">
                  <p:embed/>
                  <p:pic>
                    <p:nvPicPr>
                      <p:cNvPr id="0" name=""/>
                      <p:cNvPicPr/>
                      <p:nvPr/>
                    </p:nvPicPr>
                    <p:blipFill>
                      <a:blip r:embed="rId4"/>
                      <a:stretch>
                        <a:fillRect/>
                      </a:stretch>
                    </p:blipFill>
                    <p:spPr>
                      <a:xfrm>
                        <a:off x="5212751" y="3068960"/>
                        <a:ext cx="1761736" cy="936104"/>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B922CE6E-8FA2-B3AB-BB76-B7A0EEA3124B}"/>
              </a:ext>
            </a:extLst>
          </p:cNvPr>
          <p:cNvGraphicFramePr>
            <a:graphicFrameLocks noChangeAspect="1"/>
          </p:cNvGraphicFramePr>
          <p:nvPr>
            <p:extLst>
              <p:ext uri="{D42A27DB-BD31-4B8C-83A1-F6EECF244321}">
                <p14:modId xmlns:p14="http://schemas.microsoft.com/office/powerpoint/2010/main" val="1623551808"/>
              </p:ext>
            </p:extLst>
          </p:nvPr>
        </p:nvGraphicFramePr>
        <p:xfrm>
          <a:off x="3717355" y="4725144"/>
          <a:ext cx="5517413" cy="576064"/>
        </p:xfrm>
        <a:graphic>
          <a:graphicData uri="http://schemas.openxmlformats.org/presentationml/2006/ole">
            <mc:AlternateContent xmlns:mc="http://schemas.openxmlformats.org/markup-compatibility/2006">
              <mc:Choice xmlns:v="urn:schemas-microsoft-com:vml" Requires="v">
                <p:oleObj spid="_x0000_s21600" name="Equation" r:id="rId5" imgW="2736806" imgH="285218" progId="Equation.DSMT4">
                  <p:embed/>
                </p:oleObj>
              </mc:Choice>
              <mc:Fallback>
                <p:oleObj name="Equation" r:id="rId5" imgW="2736806" imgH="285218" progId="Equation.DSMT4">
                  <p:embed/>
                  <p:pic>
                    <p:nvPicPr>
                      <p:cNvPr id="0" name=""/>
                      <p:cNvPicPr/>
                      <p:nvPr/>
                    </p:nvPicPr>
                    <p:blipFill>
                      <a:blip r:embed="rId6"/>
                      <a:stretch>
                        <a:fillRect/>
                      </a:stretch>
                    </p:blipFill>
                    <p:spPr>
                      <a:xfrm>
                        <a:off x="3717355" y="4725144"/>
                        <a:ext cx="5517413" cy="576064"/>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6F3DCCE3-9F67-54A5-C154-64597088560C}"/>
              </a:ext>
            </a:extLst>
          </p:cNvPr>
          <p:cNvGraphicFramePr>
            <a:graphicFrameLocks noChangeAspect="1"/>
          </p:cNvGraphicFramePr>
          <p:nvPr>
            <p:extLst>
              <p:ext uri="{D42A27DB-BD31-4B8C-83A1-F6EECF244321}">
                <p14:modId xmlns:p14="http://schemas.microsoft.com/office/powerpoint/2010/main" val="1666014739"/>
              </p:ext>
            </p:extLst>
          </p:nvPr>
        </p:nvGraphicFramePr>
        <p:xfrm>
          <a:off x="5949603" y="5257368"/>
          <a:ext cx="1809880" cy="946074"/>
        </p:xfrm>
        <a:graphic>
          <a:graphicData uri="http://schemas.openxmlformats.org/presentationml/2006/ole">
            <mc:AlternateContent xmlns:mc="http://schemas.openxmlformats.org/markup-compatibility/2006">
              <mc:Choice xmlns:v="urn:schemas-microsoft-com:vml" Requires="v">
                <p:oleObj spid="_x0000_s21601" name="Equation" r:id="rId7" imgW="977491" imgH="510412" progId="Equation.DSMT4">
                  <p:embed/>
                </p:oleObj>
              </mc:Choice>
              <mc:Fallback>
                <p:oleObj name="Equation" r:id="rId7" imgW="977491" imgH="510412" progId="Equation.DSMT4">
                  <p:embed/>
                  <p:pic>
                    <p:nvPicPr>
                      <p:cNvPr id="0" name=""/>
                      <p:cNvPicPr/>
                      <p:nvPr/>
                    </p:nvPicPr>
                    <p:blipFill>
                      <a:blip r:embed="rId8"/>
                      <a:stretch>
                        <a:fillRect/>
                      </a:stretch>
                    </p:blipFill>
                    <p:spPr>
                      <a:xfrm>
                        <a:off x="5949603" y="5257368"/>
                        <a:ext cx="1809880" cy="946074"/>
                      </a:xfrm>
                      <a:prstGeom prst="rect">
                        <a:avLst/>
                      </a:prstGeom>
                    </p:spPr>
                  </p:pic>
                </p:oleObj>
              </mc:Fallback>
            </mc:AlternateContent>
          </a:graphicData>
        </a:graphic>
      </p:graphicFrame>
    </p:spTree>
    <p:extLst>
      <p:ext uri="{BB962C8B-B14F-4D97-AF65-F5344CB8AC3E}">
        <p14:creationId xmlns:p14="http://schemas.microsoft.com/office/powerpoint/2010/main" val="58963785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89699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第三步，构建检验统计量：</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如果</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3-43</a:t>
            </a:r>
            <a:r>
              <a:rPr kumimoji="1" lang="zh-CN" altLang="en-US" sz="2800" dirty="0">
                <a:latin typeface="Times New Roman" panose="02020603050405020304" pitchFamily="18" charset="0"/>
                <a:ea typeface="+mn-ea"/>
              </a:rPr>
              <a:t>）式比                           分布的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临界值大，则拒绝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的原假设；如果 足够大，则表明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。必须注意的是</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3-43</a:t>
            </a:r>
            <a:r>
              <a:rPr kumimoji="1" lang="zh-CN" altLang="en-US" sz="2800" dirty="0">
                <a:latin typeface="Times New Roman" panose="02020603050405020304" pitchFamily="18" charset="0"/>
                <a:ea typeface="+mn-ea"/>
              </a:rPr>
              <a:t>）式仅在有固定回归元以及高斯扰动项的自回归有精确的 </a:t>
            </a:r>
            <a:r>
              <a:rPr kumimoji="1" lang="en-US" altLang="zh-CN" sz="2800" i="1" dirty="0">
                <a:latin typeface="Times New Roman" panose="02020603050405020304" pitchFamily="18" charset="0"/>
                <a:ea typeface="+mn-ea"/>
              </a:rPr>
              <a:t>F</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分布，如果在格兰杰因果检验中有滞后因变量时，此检验仅在渐进意义下是有效的。因此，可构建一个渐进等价的检验统计量为：</a:t>
            </a:r>
            <a:endParaRPr kumimoji="1" lang="en-US" altLang="zh-CN" sz="2800" dirty="0">
              <a:latin typeface="Times New Roman" panose="02020603050405020304" pitchFamily="18" charset="0"/>
              <a:ea typeface="+mn-ea"/>
            </a:endParaRPr>
          </a:p>
          <a:p>
            <a:pPr>
              <a:lnSpc>
                <a:spcPct val="15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3-44</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E2AAF009-B2B5-314A-0304-863DC8C97E53}"/>
              </a:ext>
            </a:extLst>
          </p:cNvPr>
          <p:cNvGraphicFramePr>
            <a:graphicFrameLocks noChangeAspect="1"/>
          </p:cNvGraphicFramePr>
          <p:nvPr>
            <p:extLst>
              <p:ext uri="{D42A27DB-BD31-4B8C-83A1-F6EECF244321}">
                <p14:modId xmlns:p14="http://schemas.microsoft.com/office/powerpoint/2010/main" val="3975143556"/>
              </p:ext>
            </p:extLst>
          </p:nvPr>
        </p:nvGraphicFramePr>
        <p:xfrm>
          <a:off x="4149403" y="1504684"/>
          <a:ext cx="2893134" cy="971782"/>
        </p:xfrm>
        <a:graphic>
          <a:graphicData uri="http://schemas.openxmlformats.org/presentationml/2006/ole">
            <mc:AlternateContent xmlns:mc="http://schemas.openxmlformats.org/markup-compatibility/2006">
              <mc:Choice xmlns:v="urn:schemas-microsoft-com:vml" Requires="v">
                <p:oleObj spid="_x0000_s22623" name="Equation" r:id="rId3" imgW="1654020" imgH="555536" progId="Equation.DSMT4">
                  <p:embed/>
                </p:oleObj>
              </mc:Choice>
              <mc:Fallback>
                <p:oleObj name="Equation" r:id="rId3" imgW="1654020" imgH="555536" progId="Equation.DSMT4">
                  <p:embed/>
                  <p:pic>
                    <p:nvPicPr>
                      <p:cNvPr id="0" name=""/>
                      <p:cNvPicPr/>
                      <p:nvPr/>
                    </p:nvPicPr>
                    <p:blipFill>
                      <a:blip r:embed="rId4"/>
                      <a:stretch>
                        <a:fillRect/>
                      </a:stretch>
                    </p:blipFill>
                    <p:spPr>
                      <a:xfrm>
                        <a:off x="4149403" y="1504684"/>
                        <a:ext cx="2893134" cy="97178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3419A647-6A8C-7BE0-1B9C-340FD4016EC3}"/>
              </a:ext>
            </a:extLst>
          </p:cNvPr>
          <p:cNvGraphicFramePr>
            <a:graphicFrameLocks noChangeAspect="1"/>
          </p:cNvGraphicFramePr>
          <p:nvPr>
            <p:extLst>
              <p:ext uri="{D42A27DB-BD31-4B8C-83A1-F6EECF244321}">
                <p14:modId xmlns:p14="http://schemas.microsoft.com/office/powerpoint/2010/main" val="2424818388"/>
              </p:ext>
            </p:extLst>
          </p:nvPr>
        </p:nvGraphicFramePr>
        <p:xfrm>
          <a:off x="3429323" y="2492896"/>
          <a:ext cx="2448273" cy="595525"/>
        </p:xfrm>
        <a:graphic>
          <a:graphicData uri="http://schemas.openxmlformats.org/presentationml/2006/ole">
            <mc:AlternateContent xmlns:mc="http://schemas.openxmlformats.org/markup-compatibility/2006">
              <mc:Choice xmlns:v="urn:schemas-microsoft-com:vml" Requires="v">
                <p:oleObj spid="_x0000_s22624" name="Equation" r:id="rId5" imgW="1232841" imgH="300117" progId="Equation.DSMT4">
                  <p:embed/>
                </p:oleObj>
              </mc:Choice>
              <mc:Fallback>
                <p:oleObj name="Equation" r:id="rId5" imgW="1232841" imgH="300117" progId="Equation.DSMT4">
                  <p:embed/>
                  <p:pic>
                    <p:nvPicPr>
                      <p:cNvPr id="0" name=""/>
                      <p:cNvPicPr/>
                      <p:nvPr/>
                    </p:nvPicPr>
                    <p:blipFill>
                      <a:blip r:embed="rId6"/>
                      <a:stretch>
                        <a:fillRect/>
                      </a:stretch>
                    </p:blipFill>
                    <p:spPr>
                      <a:xfrm>
                        <a:off x="3429323" y="2492896"/>
                        <a:ext cx="2448273" cy="59552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E7F86D7B-599A-58DB-79EF-15E229E68194}"/>
              </a:ext>
            </a:extLst>
          </p:cNvPr>
          <p:cNvGraphicFramePr>
            <a:graphicFrameLocks noChangeAspect="1"/>
          </p:cNvGraphicFramePr>
          <p:nvPr>
            <p:extLst>
              <p:ext uri="{D42A27DB-BD31-4B8C-83A1-F6EECF244321}">
                <p14:modId xmlns:p14="http://schemas.microsoft.com/office/powerpoint/2010/main" val="3533590984"/>
              </p:ext>
            </p:extLst>
          </p:nvPr>
        </p:nvGraphicFramePr>
        <p:xfrm>
          <a:off x="4365427" y="5551614"/>
          <a:ext cx="2807055" cy="971782"/>
        </p:xfrm>
        <a:graphic>
          <a:graphicData uri="http://schemas.openxmlformats.org/presentationml/2006/ole">
            <mc:AlternateContent xmlns:mc="http://schemas.openxmlformats.org/markup-compatibility/2006">
              <mc:Choice xmlns:v="urn:schemas-microsoft-com:vml" Requires="v">
                <p:oleObj spid="_x0000_s22625" name="Equation" r:id="rId7" imgW="1563645" imgH="540637" progId="Equation.DSMT4">
                  <p:embed/>
                </p:oleObj>
              </mc:Choice>
              <mc:Fallback>
                <p:oleObj name="Equation" r:id="rId7" imgW="1563645" imgH="540637" progId="Equation.DSMT4">
                  <p:embed/>
                  <p:pic>
                    <p:nvPicPr>
                      <p:cNvPr id="0" name=""/>
                      <p:cNvPicPr/>
                      <p:nvPr/>
                    </p:nvPicPr>
                    <p:blipFill>
                      <a:blip r:embed="rId8"/>
                      <a:stretch>
                        <a:fillRect/>
                      </a:stretch>
                    </p:blipFill>
                    <p:spPr>
                      <a:xfrm>
                        <a:off x="4365427" y="5551614"/>
                        <a:ext cx="2807055" cy="971782"/>
                      </a:xfrm>
                      <a:prstGeom prst="rect">
                        <a:avLst/>
                      </a:prstGeom>
                    </p:spPr>
                  </p:pic>
                </p:oleObj>
              </mc:Fallback>
            </mc:AlternateContent>
          </a:graphicData>
        </a:graphic>
      </p:graphicFrame>
    </p:spTree>
    <p:extLst>
      <p:ext uri="{BB962C8B-B14F-4D97-AF65-F5344CB8AC3E}">
        <p14:creationId xmlns:p14="http://schemas.microsoft.com/office/powerpoint/2010/main" val="78561067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9243" y="2420888"/>
            <a:ext cx="8785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一、向量自回归模型介绍</a:t>
            </a:r>
          </a:p>
        </p:txBody>
      </p:sp>
    </p:spTree>
    <p:extLst>
      <p:ext uri="{BB962C8B-B14F-4D97-AF65-F5344CB8AC3E}">
        <p14:creationId xmlns:p14="http://schemas.microsoft.com/office/powerpoint/2010/main" val="2226331519"/>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87053" y="364516"/>
            <a:ext cx="11897433" cy="615553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如果     大于           变量的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的临界值，则表明拒绝 </a:t>
            </a:r>
            <a:r>
              <a:rPr kumimoji="1" lang="en-US" altLang="zh-CN" sz="2800" i="1" dirty="0">
                <a:latin typeface="Times New Roman" panose="02020603050405020304" pitchFamily="18" charset="0"/>
                <a:ea typeface="+mn-ea"/>
              </a:rPr>
              <a:t>X</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的原假设。从上述分析可知格兰杰因果检验存在四种情况：</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第一种情况，检验结果无法拒绝原假设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Y </a:t>
            </a:r>
            <a:r>
              <a:rPr kumimoji="1" lang="zh-CN" altLang="en-US" sz="2800" dirty="0">
                <a:latin typeface="Times New Roman" panose="02020603050405020304" pitchFamily="18" charset="0"/>
                <a:ea typeface="+mn-ea"/>
              </a:rPr>
              <a:t>的格兰杰原因。</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第二种情况，检验结果拒绝原假设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第三种情况，检验结果无法拒绝原假设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第四种情况，检验结果拒绝原假设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8F43A37E-821C-3E0E-F744-ACF5852B65A8}"/>
              </a:ext>
            </a:extLst>
          </p:cNvPr>
          <p:cNvGraphicFramePr>
            <a:graphicFrameLocks noChangeAspect="1"/>
          </p:cNvGraphicFramePr>
          <p:nvPr>
            <p:extLst>
              <p:ext uri="{D42A27DB-BD31-4B8C-83A1-F6EECF244321}">
                <p14:modId xmlns:p14="http://schemas.microsoft.com/office/powerpoint/2010/main" val="1749751556"/>
              </p:ext>
            </p:extLst>
          </p:nvPr>
        </p:nvGraphicFramePr>
        <p:xfrm>
          <a:off x="1341091" y="908720"/>
          <a:ext cx="391385" cy="504056"/>
        </p:xfrm>
        <a:graphic>
          <a:graphicData uri="http://schemas.openxmlformats.org/presentationml/2006/ole">
            <mc:AlternateContent xmlns:mc="http://schemas.openxmlformats.org/markup-compatibility/2006">
              <mc:Choice xmlns:v="urn:schemas-microsoft-com:vml" Requires="v">
                <p:oleObj spid="_x0000_s23740" name="Equation" r:id="rId3" imgW="210163" imgH="270318" progId="Equation.DSMT4">
                  <p:embed/>
                </p:oleObj>
              </mc:Choice>
              <mc:Fallback>
                <p:oleObj name="Equation" r:id="rId3" imgW="210163" imgH="270318" progId="Equation.DSMT4">
                  <p:embed/>
                  <p:pic>
                    <p:nvPicPr>
                      <p:cNvPr id="0" name=""/>
                      <p:cNvPicPr/>
                      <p:nvPr/>
                    </p:nvPicPr>
                    <p:blipFill>
                      <a:blip r:embed="rId4"/>
                      <a:stretch>
                        <a:fillRect/>
                      </a:stretch>
                    </p:blipFill>
                    <p:spPr>
                      <a:xfrm>
                        <a:off x="1341091" y="908720"/>
                        <a:ext cx="391385" cy="504056"/>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8E28AAE-5BEC-8028-ADD6-C4760673DAAF}"/>
              </a:ext>
            </a:extLst>
          </p:cNvPr>
          <p:cNvGraphicFramePr>
            <a:graphicFrameLocks noChangeAspect="1"/>
          </p:cNvGraphicFramePr>
          <p:nvPr>
            <p:extLst>
              <p:ext uri="{D42A27DB-BD31-4B8C-83A1-F6EECF244321}">
                <p14:modId xmlns:p14="http://schemas.microsoft.com/office/powerpoint/2010/main" val="1977004310"/>
              </p:ext>
            </p:extLst>
          </p:nvPr>
        </p:nvGraphicFramePr>
        <p:xfrm>
          <a:off x="2496251" y="869318"/>
          <a:ext cx="980526" cy="543458"/>
        </p:xfrm>
        <a:graphic>
          <a:graphicData uri="http://schemas.openxmlformats.org/presentationml/2006/ole">
            <mc:AlternateContent xmlns:mc="http://schemas.openxmlformats.org/markup-compatibility/2006">
              <mc:Choice xmlns:v="urn:schemas-microsoft-com:vml" Requires="v">
                <p:oleObj spid="_x0000_s23741" name="Equation" r:id="rId5" imgW="541393" imgH="300117" progId="Equation.DSMT4">
                  <p:embed/>
                </p:oleObj>
              </mc:Choice>
              <mc:Fallback>
                <p:oleObj name="Equation" r:id="rId5" imgW="541393" imgH="300117" progId="Equation.DSMT4">
                  <p:embed/>
                  <p:pic>
                    <p:nvPicPr>
                      <p:cNvPr id="0" name=""/>
                      <p:cNvPicPr/>
                      <p:nvPr/>
                    </p:nvPicPr>
                    <p:blipFill>
                      <a:blip r:embed="rId6"/>
                      <a:stretch>
                        <a:fillRect/>
                      </a:stretch>
                    </p:blipFill>
                    <p:spPr>
                      <a:xfrm>
                        <a:off x="2496251" y="869318"/>
                        <a:ext cx="980526" cy="54345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2E5702B8-30DA-4A81-625B-35889F8111E1}"/>
              </a:ext>
            </a:extLst>
          </p:cNvPr>
          <p:cNvGraphicFramePr>
            <a:graphicFrameLocks noChangeAspect="1"/>
          </p:cNvGraphicFramePr>
          <p:nvPr>
            <p:extLst>
              <p:ext uri="{D42A27DB-BD31-4B8C-83A1-F6EECF244321}">
                <p14:modId xmlns:p14="http://schemas.microsoft.com/office/powerpoint/2010/main" val="3117606099"/>
              </p:ext>
            </p:extLst>
          </p:nvPr>
        </p:nvGraphicFramePr>
        <p:xfrm>
          <a:off x="6669683" y="1952622"/>
          <a:ext cx="3188526" cy="582674"/>
        </p:xfrm>
        <a:graphic>
          <a:graphicData uri="http://schemas.openxmlformats.org/presentationml/2006/ole">
            <mc:AlternateContent xmlns:mc="http://schemas.openxmlformats.org/markup-compatibility/2006">
              <mc:Choice xmlns:v="urn:schemas-microsoft-com:vml" Requires="v">
                <p:oleObj spid="_x0000_s23742" name="Equation" r:id="rId7" imgW="1563645" imgH="285218" progId="Equation.DSMT4">
                  <p:embed/>
                </p:oleObj>
              </mc:Choice>
              <mc:Fallback>
                <p:oleObj name="Equation" r:id="rId7" imgW="1563645" imgH="285218" progId="Equation.DSMT4">
                  <p:embed/>
                  <p:pic>
                    <p:nvPicPr>
                      <p:cNvPr id="0" name=""/>
                      <p:cNvPicPr/>
                      <p:nvPr/>
                    </p:nvPicPr>
                    <p:blipFill>
                      <a:blip r:embed="rId8"/>
                      <a:stretch>
                        <a:fillRect/>
                      </a:stretch>
                    </p:blipFill>
                    <p:spPr>
                      <a:xfrm>
                        <a:off x="6669683" y="1952622"/>
                        <a:ext cx="3188526" cy="582674"/>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7A95071E-1D4C-F421-477C-F2F06D3F7656}"/>
              </a:ext>
            </a:extLst>
          </p:cNvPr>
          <p:cNvGraphicFramePr>
            <a:graphicFrameLocks noChangeAspect="1"/>
          </p:cNvGraphicFramePr>
          <p:nvPr>
            <p:extLst>
              <p:ext uri="{D42A27DB-BD31-4B8C-83A1-F6EECF244321}">
                <p14:modId xmlns:p14="http://schemas.microsoft.com/office/powerpoint/2010/main" val="4178136162"/>
              </p:ext>
            </p:extLst>
          </p:nvPr>
        </p:nvGraphicFramePr>
        <p:xfrm>
          <a:off x="6062463" y="3088857"/>
          <a:ext cx="3215219" cy="587553"/>
        </p:xfrm>
        <a:graphic>
          <a:graphicData uri="http://schemas.openxmlformats.org/presentationml/2006/ole">
            <mc:AlternateContent xmlns:mc="http://schemas.openxmlformats.org/markup-compatibility/2006">
              <mc:Choice xmlns:v="urn:schemas-microsoft-com:vml" Requires="v">
                <p:oleObj spid="_x0000_s23743" name="Equation" r:id="rId9" imgW="1563645" imgH="285218" progId="Equation.DSMT4">
                  <p:embed/>
                </p:oleObj>
              </mc:Choice>
              <mc:Fallback>
                <p:oleObj name="Equation" r:id="rId9" imgW="1563645" imgH="285218" progId="Equation.DSMT4">
                  <p:embed/>
                  <p:pic>
                    <p:nvPicPr>
                      <p:cNvPr id="0" name=""/>
                      <p:cNvPicPr/>
                      <p:nvPr/>
                    </p:nvPicPr>
                    <p:blipFill>
                      <a:blip r:embed="rId10"/>
                      <a:stretch>
                        <a:fillRect/>
                      </a:stretch>
                    </p:blipFill>
                    <p:spPr>
                      <a:xfrm>
                        <a:off x="6062463" y="3088857"/>
                        <a:ext cx="3215219" cy="58755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D29796E5-33EE-24F7-F00A-03A0E07B2368}"/>
              </a:ext>
            </a:extLst>
          </p:cNvPr>
          <p:cNvGraphicFramePr>
            <a:graphicFrameLocks noChangeAspect="1"/>
          </p:cNvGraphicFramePr>
          <p:nvPr>
            <p:extLst>
              <p:ext uri="{D42A27DB-BD31-4B8C-83A1-F6EECF244321}">
                <p14:modId xmlns:p14="http://schemas.microsoft.com/office/powerpoint/2010/main" val="3580338190"/>
              </p:ext>
            </p:extLst>
          </p:nvPr>
        </p:nvGraphicFramePr>
        <p:xfrm>
          <a:off x="6813698" y="4238094"/>
          <a:ext cx="3004011" cy="582674"/>
        </p:xfrm>
        <a:graphic>
          <a:graphicData uri="http://schemas.openxmlformats.org/presentationml/2006/ole">
            <mc:AlternateContent xmlns:mc="http://schemas.openxmlformats.org/markup-compatibility/2006">
              <mc:Choice xmlns:v="urn:schemas-microsoft-com:vml" Requires="v">
                <p:oleObj spid="_x0000_s23744" name="Equation" r:id="rId11" imgW="1473697" imgH="285218" progId="Equation.DSMT4">
                  <p:embed/>
                </p:oleObj>
              </mc:Choice>
              <mc:Fallback>
                <p:oleObj name="Equation" r:id="rId11" imgW="1473697" imgH="285218" progId="Equation.DSMT4">
                  <p:embed/>
                  <p:pic>
                    <p:nvPicPr>
                      <p:cNvPr id="0" name=""/>
                      <p:cNvPicPr/>
                      <p:nvPr/>
                    </p:nvPicPr>
                    <p:blipFill>
                      <a:blip r:embed="rId12"/>
                      <a:stretch>
                        <a:fillRect/>
                      </a:stretch>
                    </p:blipFill>
                    <p:spPr>
                      <a:xfrm>
                        <a:off x="6813698" y="4238094"/>
                        <a:ext cx="3004011" cy="582674"/>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6449F2DE-1DA3-C1F8-7F30-DEE541826705}"/>
              </a:ext>
            </a:extLst>
          </p:cNvPr>
          <p:cNvGraphicFramePr>
            <a:graphicFrameLocks noChangeAspect="1"/>
          </p:cNvGraphicFramePr>
          <p:nvPr>
            <p:extLst>
              <p:ext uri="{D42A27DB-BD31-4B8C-83A1-F6EECF244321}">
                <p14:modId xmlns:p14="http://schemas.microsoft.com/office/powerpoint/2010/main" val="3368578452"/>
              </p:ext>
            </p:extLst>
          </p:nvPr>
        </p:nvGraphicFramePr>
        <p:xfrm>
          <a:off x="5949603" y="5377575"/>
          <a:ext cx="3004010" cy="582674"/>
        </p:xfrm>
        <a:graphic>
          <a:graphicData uri="http://schemas.openxmlformats.org/presentationml/2006/ole">
            <mc:AlternateContent xmlns:mc="http://schemas.openxmlformats.org/markup-compatibility/2006">
              <mc:Choice xmlns:v="urn:schemas-microsoft-com:vml" Requires="v">
                <p:oleObj spid="_x0000_s23745" name="Equation" r:id="rId13" imgW="1473697" imgH="285218" progId="Equation.DSMT4">
                  <p:embed/>
                </p:oleObj>
              </mc:Choice>
              <mc:Fallback>
                <p:oleObj name="Equation" r:id="rId13" imgW="1473697" imgH="285218" progId="Equation.DSMT4">
                  <p:embed/>
                  <p:pic>
                    <p:nvPicPr>
                      <p:cNvPr id="0" name=""/>
                      <p:cNvPicPr/>
                      <p:nvPr/>
                    </p:nvPicPr>
                    <p:blipFill>
                      <a:blip r:embed="rId14"/>
                      <a:stretch>
                        <a:fillRect/>
                      </a:stretch>
                    </p:blipFill>
                    <p:spPr>
                      <a:xfrm>
                        <a:off x="5949603" y="5377575"/>
                        <a:ext cx="3004010" cy="582674"/>
                      </a:xfrm>
                      <a:prstGeom prst="rect">
                        <a:avLst/>
                      </a:prstGeom>
                    </p:spPr>
                  </p:pic>
                </p:oleObj>
              </mc:Fallback>
            </mc:AlternateContent>
          </a:graphicData>
        </a:graphic>
      </p:graphicFrame>
    </p:spTree>
    <p:extLst>
      <p:ext uri="{BB962C8B-B14F-4D97-AF65-F5344CB8AC3E}">
        <p14:creationId xmlns:p14="http://schemas.microsoft.com/office/powerpoint/2010/main" val="41094679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四、脉冲响应函数</a:t>
            </a:r>
          </a:p>
        </p:txBody>
      </p:sp>
    </p:spTree>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脉冲响应函数</a:t>
            </a:r>
          </a:p>
        </p:txBody>
      </p:sp>
      <p:sp>
        <p:nvSpPr>
          <p:cNvPr id="5" name="文本框 4"/>
          <p:cNvSpPr txBox="1"/>
          <p:nvPr/>
        </p:nvSpPr>
        <p:spPr>
          <a:xfrm>
            <a:off x="100842" y="620688"/>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b="1" dirty="0">
                <a:latin typeface="+mn-lt"/>
                <a:ea typeface="+mn-ea"/>
              </a:rPr>
              <a:t>向量自回归模型</a:t>
            </a:r>
            <a:r>
              <a:rPr kumimoji="1" sz="2800" dirty="0">
                <a:latin typeface="+mn-lt"/>
                <a:ea typeface="+mn-ea"/>
              </a:rPr>
              <a:t>反映的是多个时间序列变量之间的相互影响关系，以上三节介绍了VAR(p)模型的设定、估计以及格兰杰因果检验，但是，模型估计出的参数结果及其显著水平是不能直接反映变量间的影响关系，如果想要直观地呈现变量之间的关系，则需要结合脉冲响应函数进行实证分析。故此，本节将进一步介绍脉冲响应函数的两种估计方法——Choleskey脉冲响应函数和广义脉冲响应函数。</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595378"/>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Sims（1980）提出基于Cholesky分解的方法来解决外生冲击的选择问题，并逐渐形成经典的脉冲响应函数测度方法。其基本原理是一种将对称正定矩阵分解为下三角矩阵，即对于一个对称正定矩阵</a:t>
            </a:r>
            <a:r>
              <a:rPr kumimoji="1" lang="en-US" altLang="zh-CN" sz="2400" dirty="0">
                <a:latin typeface="+mn-lt"/>
                <a:ea typeface="+mn-ea"/>
              </a:rPr>
              <a:t>    </a:t>
            </a:r>
            <a:r>
              <a:rPr kumimoji="1" lang="zh-CN" altLang="en-US" sz="2400" dirty="0">
                <a:latin typeface="+mn-lt"/>
                <a:ea typeface="+mn-ea"/>
              </a:rPr>
              <a:t>，可以将其分解为</a:t>
            </a:r>
            <a:r>
              <a:rPr kumimoji="1" lang="en-US" altLang="zh-CN" sz="2400" dirty="0">
                <a:latin typeface="+mn-lt"/>
                <a:ea typeface="+mn-ea"/>
              </a:rPr>
              <a:t>                 </a:t>
            </a:r>
            <a:r>
              <a:rPr kumimoji="1" lang="zh-CN" altLang="en-US" sz="2400" dirty="0">
                <a:latin typeface="+mn-lt"/>
                <a:ea typeface="+mn-ea"/>
              </a:rPr>
              <a:t>，其中，</a:t>
            </a:r>
            <a:r>
              <a:rPr kumimoji="1" lang="en-US" altLang="zh-CN" sz="2400" dirty="0">
                <a:latin typeface="+mn-lt"/>
                <a:ea typeface="+mn-ea"/>
              </a:rPr>
              <a:t>    </a:t>
            </a:r>
            <a:r>
              <a:rPr kumimoji="1" lang="zh-CN" altLang="en-US" sz="2400" dirty="0">
                <a:latin typeface="+mn-lt"/>
                <a:ea typeface="+mn-ea"/>
              </a:rPr>
              <a:t>为下三角矩阵。</a:t>
            </a:r>
          </a:p>
          <a:p>
            <a:pPr>
              <a:lnSpc>
                <a:spcPct val="170000"/>
              </a:lnSpc>
            </a:pPr>
            <a:r>
              <a:rPr kumimoji="1" lang="zh-CN" altLang="en-US" sz="2400" dirty="0">
                <a:latin typeface="+mn-lt"/>
                <a:ea typeface="+mn-ea"/>
              </a:rPr>
              <a:t>设定拓展式VAR(p)模型的形式为：</a:t>
            </a:r>
            <a:r>
              <a:rPr kumimoji="1" lang="en-US" altLang="zh-CN" sz="2400" dirty="0">
                <a:latin typeface="+mn-lt"/>
                <a:ea typeface="+mn-ea"/>
              </a:rPr>
              <a:t>                                                                                               </a:t>
            </a:r>
            <a:r>
              <a:rPr kumimoji="1" lang="en-US" altLang="zh-CN" sz="2400" dirty="0" smtClean="0">
                <a:latin typeface="+mn-lt"/>
                <a:ea typeface="+mn-ea"/>
              </a:rPr>
              <a:t>(3-45)</a:t>
            </a:r>
            <a:endParaRPr kumimoji="1" lang="zh-CN" altLang="en-US" sz="2400" dirty="0">
              <a:latin typeface="+mn-lt"/>
              <a:ea typeface="+mn-ea"/>
            </a:endParaRPr>
          </a:p>
          <a:p>
            <a:endParaRPr lang="en-US" altLang="zh-CN" dirty="0"/>
          </a:p>
          <a:p>
            <a:endParaRPr lang="en-US" altLang="zh-CN" dirty="0"/>
          </a:p>
          <a:p>
            <a:pPr marL="0" indent="0" latinLnBrk="0">
              <a:lnSpc>
                <a:spcPct val="170000"/>
              </a:lnSpc>
            </a:pPr>
            <a:r>
              <a:rPr kumimoji="1" lang="zh-CN" altLang="en-US" sz="2400" dirty="0">
                <a:latin typeface="+mn-lt"/>
                <a:ea typeface="+mn-ea"/>
              </a:rPr>
              <a:t>其中，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表示确定性成分或者其他外生变量，令其是一个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的估计系数矩阵，而 </a:t>
            </a:r>
            <a:r>
              <a:rPr kumimoji="1" lang="en-US" altLang="zh-CN" sz="2400" dirty="0">
                <a:latin typeface="+mn-lt"/>
                <a:ea typeface="+mn-ea"/>
              </a:rPr>
              <a:t>    </a:t>
            </a:r>
            <a:r>
              <a:rPr kumimoji="1" lang="zh-CN" altLang="en-US" sz="2400" dirty="0">
                <a:latin typeface="+mn-lt"/>
                <a:ea typeface="+mn-ea"/>
              </a:rPr>
              <a:t>表示一个</a:t>
            </a:r>
          </a:p>
          <a:p>
            <a:pPr marL="0" indent="0" latinLnBrk="0">
              <a:lnSpc>
                <a:spcPct val="170000"/>
              </a:lnSpc>
            </a:pPr>
            <a:r>
              <a:rPr kumimoji="1" lang="zh-CN" altLang="en-US" sz="2400" dirty="0" smtClean="0">
                <a:latin typeface="+mn-lt"/>
                <a:ea typeface="+mn-ea"/>
              </a:rPr>
              <a:t>的</a:t>
            </a:r>
            <a:r>
              <a:rPr kumimoji="1" lang="zh-CN" altLang="en-US" sz="2400" dirty="0">
                <a:latin typeface="+mn-lt"/>
                <a:ea typeface="+mn-ea"/>
                <a:sym typeface="+mn-ea"/>
              </a:rPr>
              <a:t>估计系数矩阵，</a:t>
            </a:r>
            <a:r>
              <a:rPr kumimoji="1" lang="en-US" altLang="zh-CN" sz="2400" dirty="0">
                <a:latin typeface="+mn-lt"/>
                <a:ea typeface="+mn-ea"/>
                <a:sym typeface="+mn-ea"/>
              </a:rPr>
              <a:t>   </a:t>
            </a:r>
            <a:r>
              <a:rPr kumimoji="1" lang="zh-CN" altLang="en-US" sz="2400" dirty="0">
                <a:latin typeface="+mn-lt"/>
                <a:ea typeface="+mn-ea"/>
                <a:sym typeface="+mn-ea"/>
              </a:rPr>
              <a:t>则为残差项。</a:t>
            </a:r>
            <a:endParaRPr kumimoji="1" lang="zh-CN" altLang="en-US" sz="2400" dirty="0">
              <a:latin typeface="+mn-lt"/>
              <a:ea typeface="+mn-ea"/>
            </a:endParaRPr>
          </a:p>
          <a:p>
            <a:endParaRPr lang="en-US" altLang="zh-CN" dirty="0"/>
          </a:p>
          <a:p>
            <a:endParaRPr lang="en-US" altLang="zh-CN" dirty="0"/>
          </a:p>
        </p:txBody>
      </p:sp>
      <p:graphicFrame>
        <p:nvGraphicFramePr>
          <p:cNvPr id="3" name="对象 2"/>
          <p:cNvGraphicFramePr/>
          <p:nvPr/>
        </p:nvGraphicFramePr>
        <p:xfrm>
          <a:off x="4509770" y="2490470"/>
          <a:ext cx="4357370" cy="988695"/>
        </p:xfrm>
        <a:graphic>
          <a:graphicData uri="http://schemas.openxmlformats.org/presentationml/2006/ole">
            <mc:AlternateContent xmlns:mc="http://schemas.openxmlformats.org/markup-compatibility/2006">
              <mc:Choice xmlns:v="urn:schemas-microsoft-com:vml" Requires="v">
                <p:oleObj spid="_x0000_s24981" r:id="rId3" imgW="3175000" imgH="891540" progId="Equation.DSMT4">
                  <p:embed/>
                </p:oleObj>
              </mc:Choice>
              <mc:Fallback>
                <p:oleObj r:id="rId3" imgW="3175000" imgH="891540" progId="Equation.DSMT4">
                  <p:embed/>
                  <p:pic>
                    <p:nvPicPr>
                      <p:cNvPr id="0" name="图片 3"/>
                      <p:cNvPicPr/>
                      <p:nvPr/>
                    </p:nvPicPr>
                    <p:blipFill>
                      <a:blip r:embed="rId4"/>
                      <a:stretch>
                        <a:fillRect/>
                      </a:stretch>
                    </p:blipFill>
                    <p:spPr>
                      <a:xfrm>
                        <a:off x="4509770" y="2490470"/>
                        <a:ext cx="4357370" cy="988695"/>
                      </a:xfrm>
                      <a:prstGeom prst="rect">
                        <a:avLst/>
                      </a:prstGeom>
                    </p:spPr>
                  </p:pic>
                </p:oleObj>
              </mc:Fallback>
            </mc:AlternateContent>
          </a:graphicData>
        </a:graphic>
      </p:graphicFrame>
      <p:graphicFrame>
        <p:nvGraphicFramePr>
          <p:cNvPr id="5" name="对象 -2147482403"/>
          <p:cNvGraphicFramePr>
            <a:graphicFrameLocks noChangeAspect="1"/>
          </p:cNvGraphicFramePr>
          <p:nvPr/>
        </p:nvGraphicFramePr>
        <p:xfrm>
          <a:off x="908050" y="3858260"/>
          <a:ext cx="2389018" cy="468000"/>
        </p:xfrm>
        <a:graphic>
          <a:graphicData uri="http://schemas.openxmlformats.org/presentationml/2006/ole">
            <mc:AlternateContent xmlns:mc="http://schemas.openxmlformats.org/markup-compatibility/2006">
              <mc:Choice xmlns:v="urn:schemas-microsoft-com:vml" Requires="v">
                <p:oleObj spid="_x0000_s24982" r:id="rId5" imgW="1168400" imgH="228600" progId="Equation.DSMT4">
                  <p:embed/>
                </p:oleObj>
              </mc:Choice>
              <mc:Fallback>
                <p:oleObj r:id="rId5" imgW="1168400" imgH="228600" progId="Equation.DSMT4">
                  <p:embed/>
                  <p:pic>
                    <p:nvPicPr>
                      <p:cNvPr id="0" name="图片 3075"/>
                      <p:cNvPicPr/>
                      <p:nvPr/>
                    </p:nvPicPr>
                    <p:blipFill>
                      <a:blip r:embed="rId6"/>
                      <a:stretch>
                        <a:fillRect/>
                      </a:stretch>
                    </p:blipFill>
                    <p:spPr>
                      <a:xfrm>
                        <a:off x="908050" y="3858260"/>
                        <a:ext cx="2389018" cy="468000"/>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293870" y="3930650"/>
          <a:ext cx="643647" cy="345600"/>
        </p:xfrm>
        <a:graphic>
          <a:graphicData uri="http://schemas.openxmlformats.org/presentationml/2006/ole">
            <mc:AlternateContent xmlns:mc="http://schemas.openxmlformats.org/markup-compatibility/2006">
              <mc:Choice xmlns:v="urn:schemas-microsoft-com:vml" Requires="v">
                <p:oleObj spid="_x0000_s24983" r:id="rId7" imgW="330200" imgH="177800" progId="Equation.DSMT4">
                  <p:embed/>
                </p:oleObj>
              </mc:Choice>
              <mc:Fallback>
                <p:oleObj r:id="rId7" imgW="330200" imgH="177800" progId="Equation.DSMT4">
                  <p:embed/>
                  <p:pic>
                    <p:nvPicPr>
                      <p:cNvPr id="0" name="图片 4"/>
                      <p:cNvPicPr/>
                      <p:nvPr/>
                    </p:nvPicPr>
                    <p:blipFill>
                      <a:blip r:embed="rId8"/>
                      <a:stretch>
                        <a:fillRect/>
                      </a:stretch>
                    </p:blipFill>
                    <p:spPr>
                      <a:xfrm>
                        <a:off x="4293870" y="3930650"/>
                        <a:ext cx="643647" cy="345600"/>
                      </a:xfrm>
                      <a:prstGeom prst="rect">
                        <a:avLst/>
                      </a:prstGeom>
                      <a:noFill/>
                      <a:ln w="38100">
                        <a:noFill/>
                        <a:miter/>
                      </a:ln>
                    </p:spPr>
                  </p:pic>
                </p:oleObj>
              </mc:Fallback>
            </mc:AlternateContent>
          </a:graphicData>
        </a:graphic>
      </p:graphicFrame>
      <p:graphicFrame>
        <p:nvGraphicFramePr>
          <p:cNvPr id="8" name="对象 -2147482401"/>
          <p:cNvGraphicFramePr>
            <a:graphicFrameLocks noChangeAspect="1"/>
          </p:cNvGraphicFramePr>
          <p:nvPr/>
        </p:nvGraphicFramePr>
        <p:xfrm>
          <a:off x="6022975" y="3858260"/>
          <a:ext cx="374650" cy="485140"/>
        </p:xfrm>
        <a:graphic>
          <a:graphicData uri="http://schemas.openxmlformats.org/presentationml/2006/ole">
            <mc:AlternateContent xmlns:mc="http://schemas.openxmlformats.org/markup-compatibility/2006">
              <mc:Choice xmlns:v="urn:schemas-microsoft-com:vml" Requires="v">
                <p:oleObj spid="_x0000_s24984" r:id="rId9" imgW="177800" imgH="228600" progId="Equation.DSMT4">
                  <p:embed/>
                </p:oleObj>
              </mc:Choice>
              <mc:Fallback>
                <p:oleObj r:id="rId9" imgW="177800" imgH="228600" progId="Equation.DSMT4">
                  <p:embed/>
                  <p:pic>
                    <p:nvPicPr>
                      <p:cNvPr id="0" name="图片 5"/>
                      <p:cNvPicPr/>
                      <p:nvPr/>
                    </p:nvPicPr>
                    <p:blipFill>
                      <a:blip r:embed="rId10"/>
                      <a:stretch>
                        <a:fillRect/>
                      </a:stretch>
                    </p:blipFill>
                    <p:spPr>
                      <a:xfrm>
                        <a:off x="6022975" y="3858260"/>
                        <a:ext cx="374650" cy="485140"/>
                      </a:xfrm>
                      <a:prstGeom prst="rect">
                        <a:avLst/>
                      </a:prstGeom>
                      <a:noFill/>
                      <a:ln w="38100">
                        <a:noFill/>
                        <a:miter/>
                      </a:ln>
                    </p:spPr>
                  </p:pic>
                </p:oleObj>
              </mc:Fallback>
            </mc:AlternateContent>
          </a:graphicData>
        </a:graphic>
      </p:graphicFrame>
      <p:graphicFrame>
        <p:nvGraphicFramePr>
          <p:cNvPr id="11" name="对象 -2147482400"/>
          <p:cNvGraphicFramePr>
            <a:graphicFrameLocks noChangeAspect="1"/>
          </p:cNvGraphicFramePr>
          <p:nvPr>
            <p:extLst>
              <p:ext uri="{D42A27DB-BD31-4B8C-83A1-F6EECF244321}">
                <p14:modId xmlns:p14="http://schemas.microsoft.com/office/powerpoint/2010/main" val="3407061282"/>
              </p:ext>
            </p:extLst>
          </p:nvPr>
        </p:nvGraphicFramePr>
        <p:xfrm>
          <a:off x="1053059" y="4437112"/>
          <a:ext cx="581025" cy="409575"/>
        </p:xfrm>
        <a:graphic>
          <a:graphicData uri="http://schemas.openxmlformats.org/presentationml/2006/ole">
            <mc:AlternateContent xmlns:mc="http://schemas.openxmlformats.org/markup-compatibility/2006">
              <mc:Choice xmlns:v="urn:schemas-microsoft-com:vml" Requires="v">
                <p:oleObj spid="_x0000_s24985" r:id="rId11" imgW="292100" imgH="203200" progId="Equation.DSMT4">
                  <p:embed/>
                </p:oleObj>
              </mc:Choice>
              <mc:Fallback>
                <p:oleObj r:id="rId11" imgW="292100" imgH="203200" progId="Equation.DSMT4">
                  <p:embed/>
                  <p:pic>
                    <p:nvPicPr>
                      <p:cNvPr id="0" name="图片 6"/>
                      <p:cNvPicPr/>
                      <p:nvPr/>
                    </p:nvPicPr>
                    <p:blipFill>
                      <a:blip r:embed="rId12"/>
                      <a:stretch>
                        <a:fillRect/>
                      </a:stretch>
                    </p:blipFill>
                    <p:spPr>
                      <a:xfrm>
                        <a:off x="1053059" y="4437112"/>
                        <a:ext cx="581025" cy="409575"/>
                      </a:xfrm>
                      <a:prstGeom prst="rect">
                        <a:avLst/>
                      </a:prstGeom>
                      <a:noFill/>
                      <a:ln w="38100">
                        <a:noFill/>
                        <a:miter/>
                      </a:ln>
                    </p:spPr>
                  </p:pic>
                </p:oleObj>
              </mc:Fallback>
            </mc:AlternateContent>
          </a:graphicData>
        </a:graphic>
      </p:graphicFrame>
      <p:graphicFrame>
        <p:nvGraphicFramePr>
          <p:cNvPr id="13" name="对象 -2147482399"/>
          <p:cNvGraphicFramePr>
            <a:graphicFrameLocks noChangeAspect="1"/>
          </p:cNvGraphicFramePr>
          <p:nvPr>
            <p:extLst>
              <p:ext uri="{D42A27DB-BD31-4B8C-83A1-F6EECF244321}">
                <p14:modId xmlns:p14="http://schemas.microsoft.com/office/powerpoint/2010/main" val="3654706478"/>
              </p:ext>
            </p:extLst>
          </p:nvPr>
        </p:nvGraphicFramePr>
        <p:xfrm>
          <a:off x="2709243" y="4437112"/>
          <a:ext cx="2237105" cy="508635"/>
        </p:xfrm>
        <a:graphic>
          <a:graphicData uri="http://schemas.openxmlformats.org/presentationml/2006/ole">
            <mc:AlternateContent xmlns:mc="http://schemas.openxmlformats.org/markup-compatibility/2006">
              <mc:Choice xmlns:v="urn:schemas-microsoft-com:vml" Requires="v">
                <p:oleObj spid="_x0000_s24986" r:id="rId13" imgW="1002665" imgH="228600" progId="Equation.DSMT4">
                  <p:embed/>
                </p:oleObj>
              </mc:Choice>
              <mc:Fallback>
                <p:oleObj r:id="rId13" imgW="1002665" imgH="228600" progId="Equation.DSMT4">
                  <p:embed/>
                  <p:pic>
                    <p:nvPicPr>
                      <p:cNvPr id="0" name="图片 7"/>
                      <p:cNvPicPr/>
                      <p:nvPr/>
                    </p:nvPicPr>
                    <p:blipFill>
                      <a:blip r:embed="rId14"/>
                      <a:stretch>
                        <a:fillRect/>
                      </a:stretch>
                    </p:blipFill>
                    <p:spPr>
                      <a:xfrm>
                        <a:off x="2709243" y="4437112"/>
                        <a:ext cx="2237105" cy="508635"/>
                      </a:xfrm>
                      <a:prstGeom prst="rect">
                        <a:avLst/>
                      </a:prstGeom>
                      <a:noFill/>
                      <a:ln w="38100">
                        <a:noFill/>
                        <a:miter/>
                      </a:ln>
                    </p:spPr>
                  </p:pic>
                </p:oleObj>
              </mc:Fallback>
            </mc:AlternateContent>
          </a:graphicData>
        </a:graphic>
      </p:graphicFrame>
      <p:graphicFrame>
        <p:nvGraphicFramePr>
          <p:cNvPr id="15" name="对象 -2147482398"/>
          <p:cNvGraphicFramePr>
            <a:graphicFrameLocks noChangeAspect="1"/>
          </p:cNvGraphicFramePr>
          <p:nvPr>
            <p:extLst>
              <p:ext uri="{D42A27DB-BD31-4B8C-83A1-F6EECF244321}">
                <p14:modId xmlns:p14="http://schemas.microsoft.com/office/powerpoint/2010/main" val="1248583944"/>
              </p:ext>
            </p:extLst>
          </p:nvPr>
        </p:nvGraphicFramePr>
        <p:xfrm>
          <a:off x="5967041" y="4581128"/>
          <a:ext cx="802640" cy="280670"/>
        </p:xfrm>
        <a:graphic>
          <a:graphicData uri="http://schemas.openxmlformats.org/presentationml/2006/ole">
            <mc:AlternateContent xmlns:mc="http://schemas.openxmlformats.org/markup-compatibility/2006">
              <mc:Choice xmlns:v="urn:schemas-microsoft-com:vml" Requires="v">
                <p:oleObj spid="_x0000_s24987" r:id="rId15" imgW="393700" imgH="139700" progId="Equation.DSMT4">
                  <p:embed/>
                </p:oleObj>
              </mc:Choice>
              <mc:Fallback>
                <p:oleObj r:id="rId15" imgW="393700" imgH="139700" progId="Equation.DSMT4">
                  <p:embed/>
                  <p:pic>
                    <p:nvPicPr>
                      <p:cNvPr id="0" name="图片 9"/>
                      <p:cNvPicPr/>
                      <p:nvPr/>
                    </p:nvPicPr>
                    <p:blipFill>
                      <a:blip r:embed="rId16"/>
                      <a:stretch>
                        <a:fillRect/>
                      </a:stretch>
                    </p:blipFill>
                    <p:spPr>
                      <a:xfrm>
                        <a:off x="5967041" y="4581128"/>
                        <a:ext cx="802640" cy="280670"/>
                      </a:xfrm>
                      <a:prstGeom prst="rect">
                        <a:avLst/>
                      </a:prstGeom>
                      <a:noFill/>
                      <a:ln w="38100">
                        <a:noFill/>
                        <a:miter/>
                      </a:ln>
                    </p:spPr>
                  </p:pic>
                </p:oleObj>
              </mc:Fallback>
            </mc:AlternateContent>
          </a:graphicData>
        </a:graphic>
      </p:graphicFrame>
      <p:graphicFrame>
        <p:nvGraphicFramePr>
          <p:cNvPr id="17" name="对象 -2147482397"/>
          <p:cNvGraphicFramePr>
            <a:graphicFrameLocks noChangeAspect="1"/>
          </p:cNvGraphicFramePr>
          <p:nvPr>
            <p:extLst>
              <p:ext uri="{D42A27DB-BD31-4B8C-83A1-F6EECF244321}">
                <p14:modId xmlns:p14="http://schemas.microsoft.com/office/powerpoint/2010/main" val="582068500"/>
              </p:ext>
            </p:extLst>
          </p:nvPr>
        </p:nvGraphicFramePr>
        <p:xfrm>
          <a:off x="9550003" y="4509120"/>
          <a:ext cx="336661" cy="324000"/>
        </p:xfrm>
        <a:graphic>
          <a:graphicData uri="http://schemas.openxmlformats.org/presentationml/2006/ole">
            <mc:AlternateContent xmlns:mc="http://schemas.openxmlformats.org/markup-compatibility/2006">
              <mc:Choice xmlns:v="urn:schemas-microsoft-com:vml" Requires="v">
                <p:oleObj spid="_x0000_s24988" r:id="rId17" imgW="177800" imgH="165100" progId="Equation.DSMT4">
                  <p:embed/>
                </p:oleObj>
              </mc:Choice>
              <mc:Fallback>
                <p:oleObj r:id="rId17" imgW="177800" imgH="165100" progId="Equation.DSMT4">
                  <p:embed/>
                  <p:pic>
                    <p:nvPicPr>
                      <p:cNvPr id="0" name="图片 10"/>
                      <p:cNvPicPr/>
                      <p:nvPr/>
                    </p:nvPicPr>
                    <p:blipFill>
                      <a:blip r:embed="rId18"/>
                      <a:stretch>
                        <a:fillRect/>
                      </a:stretch>
                    </p:blipFill>
                    <p:spPr>
                      <a:xfrm>
                        <a:off x="9550003" y="4509120"/>
                        <a:ext cx="336661" cy="324000"/>
                      </a:xfrm>
                      <a:prstGeom prst="rect">
                        <a:avLst/>
                      </a:prstGeom>
                      <a:noFill/>
                      <a:ln w="38100">
                        <a:noFill/>
                        <a:miter/>
                      </a:ln>
                    </p:spPr>
                  </p:pic>
                </p:oleObj>
              </mc:Fallback>
            </mc:AlternateContent>
          </a:graphicData>
        </a:graphic>
      </p:graphicFrame>
      <p:graphicFrame>
        <p:nvGraphicFramePr>
          <p:cNvPr id="19" name="对象 -2147482396"/>
          <p:cNvGraphicFramePr>
            <a:graphicFrameLocks noChangeAspect="1"/>
          </p:cNvGraphicFramePr>
          <p:nvPr>
            <p:extLst>
              <p:ext uri="{D42A27DB-BD31-4B8C-83A1-F6EECF244321}">
                <p14:modId xmlns:p14="http://schemas.microsoft.com/office/powerpoint/2010/main" val="1462303103"/>
              </p:ext>
            </p:extLst>
          </p:nvPr>
        </p:nvGraphicFramePr>
        <p:xfrm>
          <a:off x="11062171" y="4509120"/>
          <a:ext cx="771262" cy="360000"/>
        </p:xfrm>
        <a:graphic>
          <a:graphicData uri="http://schemas.openxmlformats.org/presentationml/2006/ole">
            <mc:AlternateContent xmlns:mc="http://schemas.openxmlformats.org/markup-compatibility/2006">
              <mc:Choice xmlns:v="urn:schemas-microsoft-com:vml" Requires="v">
                <p:oleObj spid="_x0000_s24989" r:id="rId19" imgW="355600" imgH="165100" progId="Equation.DSMT4">
                  <p:embed/>
                </p:oleObj>
              </mc:Choice>
              <mc:Fallback>
                <p:oleObj r:id="rId19" imgW="355600" imgH="165100" progId="Equation.DSMT4">
                  <p:embed/>
                  <p:pic>
                    <p:nvPicPr>
                      <p:cNvPr id="0" name="图片 11"/>
                      <p:cNvPicPr/>
                      <p:nvPr/>
                    </p:nvPicPr>
                    <p:blipFill>
                      <a:blip r:embed="rId20"/>
                      <a:stretch>
                        <a:fillRect/>
                      </a:stretch>
                    </p:blipFill>
                    <p:spPr>
                      <a:xfrm>
                        <a:off x="11062171" y="4509120"/>
                        <a:ext cx="771262" cy="360000"/>
                      </a:xfrm>
                      <a:prstGeom prst="rect">
                        <a:avLst/>
                      </a:prstGeom>
                      <a:noFill/>
                      <a:ln w="38100">
                        <a:noFill/>
                        <a:miter/>
                      </a:ln>
                    </p:spPr>
                  </p:pic>
                </p:oleObj>
              </mc:Fallback>
            </mc:AlternateContent>
          </a:graphicData>
        </a:graphic>
      </p:graphicFrame>
      <p:graphicFrame>
        <p:nvGraphicFramePr>
          <p:cNvPr id="21" name="对象 -2147482395"/>
          <p:cNvGraphicFramePr>
            <a:graphicFrameLocks noChangeAspect="1"/>
          </p:cNvGraphicFramePr>
          <p:nvPr>
            <p:extLst>
              <p:ext uri="{D42A27DB-BD31-4B8C-83A1-F6EECF244321}">
                <p14:modId xmlns:p14="http://schemas.microsoft.com/office/powerpoint/2010/main" val="3378154860"/>
              </p:ext>
            </p:extLst>
          </p:nvPr>
        </p:nvGraphicFramePr>
        <p:xfrm>
          <a:off x="2421211" y="5085184"/>
          <a:ext cx="322580" cy="483870"/>
        </p:xfrm>
        <a:graphic>
          <a:graphicData uri="http://schemas.openxmlformats.org/presentationml/2006/ole">
            <mc:AlternateContent xmlns:mc="http://schemas.openxmlformats.org/markup-compatibility/2006">
              <mc:Choice xmlns:v="urn:schemas-microsoft-com:vml" Requires="v">
                <p:oleObj spid="_x0000_s24990" r:id="rId21" imgW="152400" imgH="228600" progId="Equation.DSMT4">
                  <p:embed/>
                </p:oleObj>
              </mc:Choice>
              <mc:Fallback>
                <p:oleObj r:id="rId21" imgW="152400" imgH="228600" progId="Equation.DSMT4">
                  <p:embed/>
                  <p:pic>
                    <p:nvPicPr>
                      <p:cNvPr id="0" name="图片 12"/>
                      <p:cNvPicPr/>
                      <p:nvPr/>
                    </p:nvPicPr>
                    <p:blipFill>
                      <a:blip r:embed="rId22"/>
                      <a:stretch>
                        <a:fillRect/>
                      </a:stretch>
                    </p:blipFill>
                    <p:spPr>
                      <a:xfrm>
                        <a:off x="2421211" y="5085184"/>
                        <a:ext cx="322580" cy="483870"/>
                      </a:xfrm>
                      <a:prstGeom prst="rect">
                        <a:avLst/>
                      </a:prstGeom>
                      <a:noFill/>
                      <a:ln w="38100">
                        <a:noFill/>
                        <a:miter/>
                      </a:ln>
                    </p:spPr>
                  </p:pic>
                </p:oleObj>
              </mc:Fallback>
            </mc:AlternateContent>
          </a:graphicData>
        </a:graphic>
      </p:graphicFrame>
      <p:graphicFrame>
        <p:nvGraphicFramePr>
          <p:cNvPr id="23" name="对象 -2147482407"/>
          <p:cNvGraphicFramePr>
            <a:graphicFrameLocks noChangeAspect="1"/>
          </p:cNvGraphicFramePr>
          <p:nvPr/>
        </p:nvGraphicFramePr>
        <p:xfrm>
          <a:off x="3138805" y="2129790"/>
          <a:ext cx="325120" cy="349250"/>
        </p:xfrm>
        <a:graphic>
          <a:graphicData uri="http://schemas.openxmlformats.org/presentationml/2006/ole">
            <mc:AlternateContent xmlns:mc="http://schemas.openxmlformats.org/markup-compatibility/2006">
              <mc:Choice xmlns:v="urn:schemas-microsoft-com:vml" Requires="v">
                <p:oleObj spid="_x0000_s24991" r:id="rId23" imgW="127000" imgH="139700" progId="Equation.DSMT4">
                  <p:embed/>
                </p:oleObj>
              </mc:Choice>
              <mc:Fallback>
                <p:oleObj r:id="rId23" imgW="127000" imgH="139700" progId="Equation.DSMT4">
                  <p:embed/>
                  <p:pic>
                    <p:nvPicPr>
                      <p:cNvPr id="0" name="图片 13"/>
                      <p:cNvPicPr/>
                      <p:nvPr/>
                    </p:nvPicPr>
                    <p:blipFill>
                      <a:blip r:embed="rId24"/>
                      <a:stretch>
                        <a:fillRect/>
                      </a:stretch>
                    </p:blipFill>
                    <p:spPr>
                      <a:xfrm>
                        <a:off x="3138805" y="2129790"/>
                        <a:ext cx="325120" cy="349250"/>
                      </a:xfrm>
                      <a:prstGeom prst="rect">
                        <a:avLst/>
                      </a:prstGeom>
                      <a:noFill/>
                      <a:ln w="38100">
                        <a:noFill/>
                        <a:miter/>
                      </a:ln>
                    </p:spPr>
                  </p:pic>
                </p:oleObj>
              </mc:Fallback>
            </mc:AlternateContent>
          </a:graphicData>
        </a:graphic>
      </p:graphicFrame>
      <p:graphicFrame>
        <p:nvGraphicFramePr>
          <p:cNvPr id="25" name="对象 -2147482406"/>
          <p:cNvGraphicFramePr>
            <a:graphicFrameLocks noChangeAspect="1"/>
          </p:cNvGraphicFramePr>
          <p:nvPr/>
        </p:nvGraphicFramePr>
        <p:xfrm>
          <a:off x="5878195" y="2094230"/>
          <a:ext cx="1191260" cy="384810"/>
        </p:xfrm>
        <a:graphic>
          <a:graphicData uri="http://schemas.openxmlformats.org/presentationml/2006/ole">
            <mc:AlternateContent xmlns:mc="http://schemas.openxmlformats.org/markup-compatibility/2006">
              <mc:Choice xmlns:v="urn:schemas-microsoft-com:vml" Requires="v">
                <p:oleObj spid="_x0000_s24992" r:id="rId25" imgW="469900" imgH="152400" progId="Equation.DSMT4">
                  <p:embed/>
                </p:oleObj>
              </mc:Choice>
              <mc:Fallback>
                <p:oleObj r:id="rId25" imgW="469900" imgH="152400" progId="Equation.DSMT4">
                  <p:embed/>
                  <p:pic>
                    <p:nvPicPr>
                      <p:cNvPr id="0" name="图片 14"/>
                      <p:cNvPicPr/>
                      <p:nvPr/>
                    </p:nvPicPr>
                    <p:blipFill>
                      <a:blip r:embed="rId26"/>
                      <a:stretch>
                        <a:fillRect/>
                      </a:stretch>
                    </p:blipFill>
                    <p:spPr>
                      <a:xfrm>
                        <a:off x="5878195" y="2094230"/>
                        <a:ext cx="1191260" cy="384810"/>
                      </a:xfrm>
                      <a:prstGeom prst="rect">
                        <a:avLst/>
                      </a:prstGeom>
                      <a:noFill/>
                      <a:ln w="38100">
                        <a:noFill/>
                        <a:miter/>
                      </a:ln>
                    </p:spPr>
                  </p:pic>
                </p:oleObj>
              </mc:Fallback>
            </mc:AlternateContent>
          </a:graphicData>
        </a:graphic>
      </p:graphicFrame>
      <p:graphicFrame>
        <p:nvGraphicFramePr>
          <p:cNvPr id="27" name="对象 -2147482405"/>
          <p:cNvGraphicFramePr>
            <a:graphicFrameLocks noChangeAspect="1"/>
          </p:cNvGraphicFramePr>
          <p:nvPr/>
        </p:nvGraphicFramePr>
        <p:xfrm>
          <a:off x="8182610" y="2080260"/>
          <a:ext cx="343089" cy="378000"/>
        </p:xfrm>
        <a:graphic>
          <a:graphicData uri="http://schemas.openxmlformats.org/presentationml/2006/ole">
            <mc:AlternateContent xmlns:mc="http://schemas.openxmlformats.org/markup-compatibility/2006">
              <mc:Choice xmlns:v="urn:schemas-microsoft-com:vml" Requires="v">
                <p:oleObj spid="_x0000_s24993" r:id="rId27" imgW="139700" imgH="152400" progId="Equation.DSMT4">
                  <p:embed/>
                </p:oleObj>
              </mc:Choice>
              <mc:Fallback>
                <p:oleObj r:id="rId27" imgW="139700" imgH="152400" progId="Equation.DSMT4">
                  <p:embed/>
                  <p:pic>
                    <p:nvPicPr>
                      <p:cNvPr id="0" name="图片 15"/>
                      <p:cNvPicPr/>
                      <p:nvPr/>
                    </p:nvPicPr>
                    <p:blipFill>
                      <a:blip r:embed="rId28"/>
                      <a:stretch>
                        <a:fillRect/>
                      </a:stretch>
                    </p:blipFill>
                    <p:spPr>
                      <a:xfrm>
                        <a:off x="8182610" y="2080260"/>
                        <a:ext cx="343089" cy="378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02011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sz="2400" dirty="0">
                <a:latin typeface="+mn-ea"/>
                <a:ea typeface="+mn-ea"/>
                <a:cs typeface="+mn-ea"/>
              </a:rPr>
              <a:t>模型设定具有三个重要假设：</a:t>
            </a:r>
          </a:p>
          <a:p>
            <a:pPr marL="0" indent="0" latinLnBrk="0">
              <a:lnSpc>
                <a:spcPct val="170000"/>
              </a:lnSpc>
            </a:pPr>
            <a:r>
              <a:rPr kumimoji="1" lang="zh-CN" sz="2200" dirty="0">
                <a:latin typeface="+mn-ea"/>
                <a:ea typeface="+mn-ea"/>
                <a:cs typeface="+mn-ea"/>
              </a:rPr>
              <a:t>（</a:t>
            </a:r>
            <a:r>
              <a:rPr kumimoji="1" lang="en-US" altLang="zh-CN" sz="2200" dirty="0">
                <a:latin typeface="+mn-ea"/>
                <a:ea typeface="+mn-ea"/>
                <a:cs typeface="+mn-ea"/>
              </a:rPr>
              <a:t>1</a:t>
            </a:r>
            <a:r>
              <a:rPr kumimoji="1" lang="zh-CN" sz="2200" dirty="0">
                <a:latin typeface="+mn-ea"/>
                <a:ea typeface="+mn-ea"/>
                <a:cs typeface="+mn-ea"/>
              </a:rPr>
              <a:t>）</a:t>
            </a:r>
            <a:r>
              <a:rPr kumimoji="1" sz="2400" dirty="0">
                <a:latin typeface="宋体" panose="02010600030101010101" pitchFamily="2" charset="-122"/>
                <a:cs typeface="宋体" panose="02010600030101010101" pitchFamily="2" charset="-122"/>
              </a:rPr>
              <a:t>满足经典模型假定</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，是一个</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的正定矩阵。</a:t>
            </a:r>
            <a:endParaRPr kumimoji="1"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2</a:t>
            </a:r>
            <a:r>
              <a:rPr lang="zh-CN" altLang="en-US" sz="2400" dirty="0">
                <a:latin typeface="+mn-ea"/>
                <a:ea typeface="+mn-ea"/>
                <a:cs typeface="+mn-ea"/>
              </a:rPr>
              <a:t>）模型中，</a:t>
            </a:r>
            <a:r>
              <a:rPr lang="en-US" altLang="zh-CN" sz="2400" dirty="0">
                <a:latin typeface="+mn-ea"/>
                <a:ea typeface="+mn-ea"/>
                <a:cs typeface="+mn-ea"/>
              </a:rPr>
              <a:t>            </a:t>
            </a:r>
            <a:r>
              <a:rPr lang="zh-CN" altLang="en-US" sz="2400" dirty="0">
                <a:latin typeface="+mn-ea"/>
                <a:ea typeface="+mn-ea"/>
                <a:cs typeface="+mn-ea"/>
              </a:rPr>
              <a:t>的所有根都落入单位圆外。</a:t>
            </a: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3</a:t>
            </a:r>
            <a:r>
              <a:rPr lang="zh-CN" altLang="en-US" sz="2400" dirty="0">
                <a:latin typeface="+mn-ea"/>
                <a:ea typeface="+mn-ea"/>
                <a:cs typeface="+mn-ea"/>
              </a:rPr>
              <a:t>）</a:t>
            </a:r>
            <a:r>
              <a:rPr lang="en-US" altLang="zh-CN" sz="2400" dirty="0">
                <a:latin typeface="+mn-ea"/>
                <a:ea typeface="+mn-ea"/>
                <a:cs typeface="+mn-ea"/>
              </a:rPr>
              <a:t>           </a:t>
            </a:r>
            <a:r>
              <a:rPr lang="zh-CN" altLang="en-US" sz="2400" dirty="0">
                <a:latin typeface="+mn-ea"/>
                <a:ea typeface="+mn-ea"/>
                <a:cs typeface="+mn-ea"/>
              </a:rPr>
              <a:t>以及</a:t>
            </a:r>
            <a:r>
              <a:rPr lang="en-US" altLang="zh-CN" sz="2400" dirty="0">
                <a:latin typeface="+mn-ea"/>
                <a:ea typeface="+mn-ea"/>
                <a:cs typeface="+mn-ea"/>
              </a:rPr>
              <a:t>   之间不存在完全多重共线性。</a:t>
            </a:r>
          </a:p>
          <a:p>
            <a:pPr marL="0" indent="0" latinLnBrk="0">
              <a:lnSpc>
                <a:spcPct val="170000"/>
              </a:lnSpc>
            </a:pPr>
            <a:r>
              <a:rPr lang="zh-CN" altLang="en-US" sz="2400" dirty="0">
                <a:latin typeface="+mn-ea"/>
                <a:ea typeface="+mn-ea"/>
                <a:cs typeface="+mn-ea"/>
              </a:rPr>
              <a:t>因此对（</a:t>
            </a:r>
            <a:r>
              <a:rPr lang="en-US" altLang="zh-CN" sz="2400" dirty="0">
                <a:latin typeface="+mn-ea"/>
                <a:ea typeface="+mn-ea"/>
                <a:cs typeface="+mn-ea"/>
              </a:rPr>
              <a:t>1</a:t>
            </a:r>
            <a:r>
              <a:rPr lang="zh-CN" altLang="en-US" sz="2400" dirty="0">
                <a:latin typeface="+mn-ea"/>
                <a:ea typeface="+mn-ea"/>
                <a:cs typeface="+mn-ea"/>
              </a:rPr>
              <a:t>）式进行变换可以改写为：</a:t>
            </a:r>
          </a:p>
          <a:p>
            <a:pPr marL="0" indent="0" algn="r" latinLnBrk="0">
              <a:lnSpc>
                <a:spcPct val="170000"/>
              </a:lnSpc>
            </a:pPr>
            <a:r>
              <a:rPr kumimoji="1" lang="en-US" altLang="zh-CN" sz="2400" dirty="0" smtClean="0">
                <a:latin typeface="+mn-lt"/>
                <a:ea typeface="+mn-ea"/>
                <a:sym typeface="+mn-ea"/>
              </a:rPr>
              <a:t>(3-46)</a:t>
            </a:r>
            <a:endParaRPr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由此，可以进一步求得：</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3-47</a:t>
            </a:r>
            <a:r>
              <a:rPr kumimoji="1" lang="en-US" altLang="zh-CN" sz="2400" dirty="0" smtClean="0">
                <a:latin typeface="+mn-lt"/>
                <a:ea typeface="+mn-ea"/>
                <a:sym typeface="+mn-ea"/>
              </a:rPr>
              <a:t>)</a:t>
            </a:r>
            <a:endParaRPr lang="zh-CN" altLang="en-US" sz="2400" dirty="0">
              <a:latin typeface="+mn-ea"/>
              <a:ea typeface="+mn-ea"/>
              <a:cs typeface="+mn-ea"/>
            </a:endParaRPr>
          </a:p>
          <a:p>
            <a:endParaRPr lang="en-US" altLang="zh-CN" dirty="0"/>
          </a:p>
        </p:txBody>
      </p:sp>
      <p:graphicFrame>
        <p:nvGraphicFramePr>
          <p:cNvPr id="3" name="对象 -2147482394"/>
          <p:cNvGraphicFramePr>
            <a:graphicFrameLocks noChangeAspect="1"/>
          </p:cNvGraphicFramePr>
          <p:nvPr/>
        </p:nvGraphicFramePr>
        <p:xfrm>
          <a:off x="3285490" y="1485250"/>
          <a:ext cx="1131570" cy="424180"/>
        </p:xfrm>
        <a:graphic>
          <a:graphicData uri="http://schemas.openxmlformats.org/presentationml/2006/ole">
            <mc:AlternateContent xmlns:mc="http://schemas.openxmlformats.org/markup-compatibility/2006">
              <mc:Choice xmlns:v="urn:schemas-microsoft-com:vml" Requires="v">
                <p:oleObj spid="_x0000_s25912" r:id="rId3" imgW="609600" imgH="228600" progId="Equation.DSMT4">
                  <p:embed/>
                </p:oleObj>
              </mc:Choice>
              <mc:Fallback>
                <p:oleObj r:id="rId3" imgW="609600" imgH="228600" progId="Equation.DSMT4">
                  <p:embed/>
                  <p:pic>
                    <p:nvPicPr>
                      <p:cNvPr id="0" name="图片 28"/>
                      <p:cNvPicPr/>
                      <p:nvPr/>
                    </p:nvPicPr>
                    <p:blipFill>
                      <a:blip r:embed="rId4"/>
                      <a:stretch>
                        <a:fillRect/>
                      </a:stretch>
                    </p:blipFill>
                    <p:spPr>
                      <a:xfrm>
                        <a:off x="3285490" y="1485250"/>
                        <a:ext cx="1131570" cy="424180"/>
                      </a:xfrm>
                      <a:prstGeom prst="rect">
                        <a:avLst/>
                      </a:prstGeom>
                      <a:noFill/>
                      <a:ln w="38100">
                        <a:noFill/>
                        <a:miter/>
                      </a:ln>
                    </p:spPr>
                  </p:pic>
                </p:oleObj>
              </mc:Fallback>
            </mc:AlternateContent>
          </a:graphicData>
        </a:graphic>
      </p:graphicFrame>
      <p:graphicFrame>
        <p:nvGraphicFramePr>
          <p:cNvPr id="4" name="对象 -2147482393"/>
          <p:cNvGraphicFramePr>
            <a:graphicFrameLocks noChangeAspect="1"/>
          </p:cNvGraphicFramePr>
          <p:nvPr/>
        </p:nvGraphicFramePr>
        <p:xfrm>
          <a:off x="4653280" y="1484630"/>
          <a:ext cx="1344439" cy="424800"/>
        </p:xfrm>
        <a:graphic>
          <a:graphicData uri="http://schemas.openxmlformats.org/presentationml/2006/ole">
            <mc:AlternateContent xmlns:mc="http://schemas.openxmlformats.org/markup-compatibility/2006">
              <mc:Choice xmlns:v="urn:schemas-microsoft-com:vml" Requires="v">
                <p:oleObj spid="_x0000_s25913" r:id="rId5" imgW="723900" imgH="228600" progId="Equation.DSMT4">
                  <p:embed/>
                </p:oleObj>
              </mc:Choice>
              <mc:Fallback>
                <p:oleObj r:id="rId5" imgW="723900" imgH="228600" progId="Equation.DSMT4">
                  <p:embed/>
                  <p:pic>
                    <p:nvPicPr>
                      <p:cNvPr id="0" name="图片 29"/>
                      <p:cNvPicPr/>
                      <p:nvPr/>
                    </p:nvPicPr>
                    <p:blipFill>
                      <a:blip r:embed="rId6"/>
                      <a:stretch>
                        <a:fillRect/>
                      </a:stretch>
                    </p:blipFill>
                    <p:spPr>
                      <a:xfrm>
                        <a:off x="4653280" y="1484630"/>
                        <a:ext cx="1344439" cy="424800"/>
                      </a:xfrm>
                      <a:prstGeom prst="rect">
                        <a:avLst/>
                      </a:prstGeom>
                      <a:noFill/>
                      <a:ln w="38100">
                        <a:noFill/>
                        <a:miter/>
                      </a:ln>
                    </p:spPr>
                  </p:pic>
                </p:oleObj>
              </mc:Fallback>
            </mc:AlternateContent>
          </a:graphicData>
        </a:graphic>
      </p:graphicFrame>
      <p:graphicFrame>
        <p:nvGraphicFramePr>
          <p:cNvPr id="5" name="对象 -2147482392"/>
          <p:cNvGraphicFramePr>
            <a:graphicFrameLocks noChangeAspect="1"/>
          </p:cNvGraphicFramePr>
          <p:nvPr/>
        </p:nvGraphicFramePr>
        <p:xfrm>
          <a:off x="6957695" y="1450340"/>
          <a:ext cx="1179195" cy="514350"/>
        </p:xfrm>
        <a:graphic>
          <a:graphicData uri="http://schemas.openxmlformats.org/presentationml/2006/ole">
            <mc:AlternateContent xmlns:mc="http://schemas.openxmlformats.org/markup-compatibility/2006">
              <mc:Choice xmlns:v="urn:schemas-microsoft-com:vml" Requires="v">
                <p:oleObj spid="_x0000_s25914" r:id="rId7" imgW="558800" imgH="241300" progId="Equation.DSMT4">
                  <p:embed/>
                </p:oleObj>
              </mc:Choice>
              <mc:Fallback>
                <p:oleObj r:id="rId7" imgW="558800" imgH="241300" progId="Equation.DSMT4">
                  <p:embed/>
                  <p:pic>
                    <p:nvPicPr>
                      <p:cNvPr id="0" name="图片 30"/>
                      <p:cNvPicPr/>
                      <p:nvPr/>
                    </p:nvPicPr>
                    <p:blipFill>
                      <a:blip r:embed="rId8"/>
                      <a:stretch>
                        <a:fillRect/>
                      </a:stretch>
                    </p:blipFill>
                    <p:spPr>
                      <a:xfrm>
                        <a:off x="6957695" y="1450340"/>
                        <a:ext cx="1179195" cy="514350"/>
                      </a:xfrm>
                      <a:prstGeom prst="rect">
                        <a:avLst/>
                      </a:prstGeom>
                      <a:noFill/>
                      <a:ln w="38100">
                        <a:noFill/>
                        <a:miter/>
                      </a:ln>
                    </p:spPr>
                  </p:pic>
                </p:oleObj>
              </mc:Fallback>
            </mc:AlternateContent>
          </a:graphicData>
        </a:graphic>
      </p:graphicFrame>
      <p:graphicFrame>
        <p:nvGraphicFramePr>
          <p:cNvPr id="6" name="对象 -2147482391"/>
          <p:cNvGraphicFramePr>
            <a:graphicFrameLocks noChangeAspect="1"/>
          </p:cNvGraphicFramePr>
          <p:nvPr/>
        </p:nvGraphicFramePr>
        <p:xfrm>
          <a:off x="8326120" y="1484630"/>
          <a:ext cx="1638300" cy="377825"/>
        </p:xfrm>
        <a:graphic>
          <a:graphicData uri="http://schemas.openxmlformats.org/presentationml/2006/ole">
            <mc:AlternateContent xmlns:mc="http://schemas.openxmlformats.org/markup-compatibility/2006">
              <mc:Choice xmlns:v="urn:schemas-microsoft-com:vml" Requires="v">
                <p:oleObj spid="_x0000_s25915" r:id="rId9" imgW="888365" imgH="203200" progId="Equation.DSMT4">
                  <p:embed/>
                </p:oleObj>
              </mc:Choice>
              <mc:Fallback>
                <p:oleObj r:id="rId9" imgW="888365" imgH="203200" progId="Equation.DSMT4">
                  <p:embed/>
                  <p:pic>
                    <p:nvPicPr>
                      <p:cNvPr id="0" name="图片 31"/>
                      <p:cNvPicPr/>
                      <p:nvPr/>
                    </p:nvPicPr>
                    <p:blipFill>
                      <a:blip r:embed="rId10"/>
                      <a:stretch>
                        <a:fillRect/>
                      </a:stretch>
                    </p:blipFill>
                    <p:spPr>
                      <a:xfrm>
                        <a:off x="8326120" y="1484630"/>
                        <a:ext cx="1638300" cy="377825"/>
                      </a:xfrm>
                      <a:prstGeom prst="rect">
                        <a:avLst/>
                      </a:prstGeom>
                      <a:noFill/>
                      <a:ln w="38100">
                        <a:noFill/>
                        <a:miter/>
                      </a:ln>
                    </p:spPr>
                  </p:pic>
                </p:oleObj>
              </mc:Fallback>
            </mc:AlternateContent>
          </a:graphicData>
        </a:graphic>
      </p:graphicFrame>
      <p:graphicFrame>
        <p:nvGraphicFramePr>
          <p:cNvPr id="7" name="对象 -2147482390"/>
          <p:cNvGraphicFramePr>
            <a:graphicFrameLocks noChangeAspect="1"/>
          </p:cNvGraphicFramePr>
          <p:nvPr/>
        </p:nvGraphicFramePr>
        <p:xfrm>
          <a:off x="11207115" y="1559560"/>
          <a:ext cx="739140" cy="259080"/>
        </p:xfrm>
        <a:graphic>
          <a:graphicData uri="http://schemas.openxmlformats.org/presentationml/2006/ole">
            <mc:AlternateContent xmlns:mc="http://schemas.openxmlformats.org/markup-compatibility/2006">
              <mc:Choice xmlns:v="urn:schemas-microsoft-com:vml" Requires="v">
                <p:oleObj spid="_x0000_s25916" r:id="rId11" imgW="393700" imgH="139700" progId="Equation.DSMT4">
                  <p:embed/>
                </p:oleObj>
              </mc:Choice>
              <mc:Fallback>
                <p:oleObj r:id="rId11" imgW="393700" imgH="139700" progId="Equation.DSMT4">
                  <p:embed/>
                  <p:pic>
                    <p:nvPicPr>
                      <p:cNvPr id="0" name="图片 32"/>
                      <p:cNvPicPr/>
                      <p:nvPr/>
                    </p:nvPicPr>
                    <p:blipFill>
                      <a:blip r:embed="rId12"/>
                      <a:stretch>
                        <a:fillRect/>
                      </a:stretch>
                    </p:blipFill>
                    <p:spPr>
                      <a:xfrm>
                        <a:off x="11207115" y="1559560"/>
                        <a:ext cx="739140" cy="259080"/>
                      </a:xfrm>
                      <a:prstGeom prst="rect">
                        <a:avLst/>
                      </a:prstGeom>
                      <a:noFill/>
                      <a:ln w="38100">
                        <a:noFill/>
                        <a:miter/>
                      </a:ln>
                    </p:spPr>
                  </p:pic>
                </p:oleObj>
              </mc:Fallback>
            </mc:AlternateContent>
          </a:graphicData>
        </a:graphic>
      </p:graphicFrame>
      <p:graphicFrame>
        <p:nvGraphicFramePr>
          <p:cNvPr id="8" name="对象 -2147482389"/>
          <p:cNvGraphicFramePr>
            <a:graphicFrameLocks noChangeAspect="1"/>
          </p:cNvGraphicFramePr>
          <p:nvPr/>
        </p:nvGraphicFramePr>
        <p:xfrm>
          <a:off x="1989455" y="2536190"/>
          <a:ext cx="1885950" cy="857250"/>
        </p:xfrm>
        <a:graphic>
          <a:graphicData uri="http://schemas.openxmlformats.org/presentationml/2006/ole">
            <mc:AlternateContent xmlns:mc="http://schemas.openxmlformats.org/markup-compatibility/2006">
              <mc:Choice xmlns:v="urn:schemas-microsoft-com:vml" Requires="v">
                <p:oleObj spid="_x0000_s25917" r:id="rId13" imgW="1002665" imgH="457200" progId="Equation.DSMT4">
                  <p:embed/>
                </p:oleObj>
              </mc:Choice>
              <mc:Fallback>
                <p:oleObj r:id="rId13" imgW="1002665" imgH="457200" progId="Equation.DSMT4">
                  <p:embed/>
                  <p:pic>
                    <p:nvPicPr>
                      <p:cNvPr id="0" name="图片 33"/>
                      <p:cNvPicPr/>
                      <p:nvPr/>
                    </p:nvPicPr>
                    <p:blipFill>
                      <a:blip r:embed="rId14"/>
                      <a:stretch>
                        <a:fillRect/>
                      </a:stretch>
                    </p:blipFill>
                    <p:spPr>
                      <a:xfrm>
                        <a:off x="1989455" y="2536190"/>
                        <a:ext cx="1885950" cy="857250"/>
                      </a:xfrm>
                      <a:prstGeom prst="rect">
                        <a:avLst/>
                      </a:prstGeom>
                      <a:noFill/>
                      <a:ln w="38100">
                        <a:noFill/>
                        <a:miter/>
                      </a:ln>
                    </p:spPr>
                  </p:pic>
                </p:oleObj>
              </mc:Fallback>
            </mc:AlternateContent>
          </a:graphicData>
        </a:graphic>
      </p:graphicFrame>
      <p:graphicFrame>
        <p:nvGraphicFramePr>
          <p:cNvPr id="10" name="对象 -2147482388"/>
          <p:cNvGraphicFramePr>
            <a:graphicFrameLocks noChangeAspect="1"/>
          </p:cNvGraphicFramePr>
          <p:nvPr/>
        </p:nvGraphicFramePr>
        <p:xfrm>
          <a:off x="909320" y="3356610"/>
          <a:ext cx="1642110" cy="477520"/>
        </p:xfrm>
        <a:graphic>
          <a:graphicData uri="http://schemas.openxmlformats.org/presentationml/2006/ole">
            <mc:AlternateContent xmlns:mc="http://schemas.openxmlformats.org/markup-compatibility/2006">
              <mc:Choice xmlns:v="urn:schemas-microsoft-com:vml" Requires="v">
                <p:oleObj spid="_x0000_s25918" r:id="rId15" imgW="787400" imgH="228600" progId="Equation.DSMT4">
                  <p:embed/>
                </p:oleObj>
              </mc:Choice>
              <mc:Fallback>
                <p:oleObj r:id="rId15" imgW="787400" imgH="228600" progId="Equation.DSMT4">
                  <p:embed/>
                  <p:pic>
                    <p:nvPicPr>
                      <p:cNvPr id="0" name="图片 34"/>
                      <p:cNvPicPr/>
                      <p:nvPr/>
                    </p:nvPicPr>
                    <p:blipFill>
                      <a:blip r:embed="rId16"/>
                      <a:stretch>
                        <a:fillRect/>
                      </a:stretch>
                    </p:blipFill>
                    <p:spPr>
                      <a:xfrm>
                        <a:off x="909320" y="3356610"/>
                        <a:ext cx="1642110" cy="477520"/>
                      </a:xfrm>
                      <a:prstGeom prst="rect">
                        <a:avLst/>
                      </a:prstGeom>
                      <a:noFill/>
                      <a:ln w="38100">
                        <a:noFill/>
                        <a:miter/>
                      </a:ln>
                    </p:spPr>
                  </p:pic>
                </p:oleObj>
              </mc:Fallback>
            </mc:AlternateContent>
          </a:graphicData>
        </a:graphic>
      </p:graphicFrame>
      <p:graphicFrame>
        <p:nvGraphicFramePr>
          <p:cNvPr id="11" name="对象 -2147482387"/>
          <p:cNvGraphicFramePr>
            <a:graphicFrameLocks noChangeAspect="1"/>
          </p:cNvGraphicFramePr>
          <p:nvPr/>
        </p:nvGraphicFramePr>
        <p:xfrm>
          <a:off x="3213735" y="3356610"/>
          <a:ext cx="373380" cy="483870"/>
        </p:xfrm>
        <a:graphic>
          <a:graphicData uri="http://schemas.openxmlformats.org/presentationml/2006/ole">
            <mc:AlternateContent xmlns:mc="http://schemas.openxmlformats.org/markup-compatibility/2006">
              <mc:Choice xmlns:v="urn:schemas-microsoft-com:vml" Requires="v">
                <p:oleObj spid="_x0000_s25919" r:id="rId17" imgW="177800" imgH="228600" progId="Equation.DSMT4">
                  <p:embed/>
                </p:oleObj>
              </mc:Choice>
              <mc:Fallback>
                <p:oleObj r:id="rId17" imgW="177800" imgH="228600" progId="Equation.DSMT4">
                  <p:embed/>
                  <p:pic>
                    <p:nvPicPr>
                      <p:cNvPr id="0" name="图片 35"/>
                      <p:cNvPicPr/>
                      <p:nvPr/>
                    </p:nvPicPr>
                    <p:blipFill>
                      <a:blip r:embed="rId18"/>
                      <a:stretch>
                        <a:fillRect/>
                      </a:stretch>
                    </p:blipFill>
                    <p:spPr>
                      <a:xfrm>
                        <a:off x="3213735" y="3356610"/>
                        <a:ext cx="373380" cy="483870"/>
                      </a:xfrm>
                      <a:prstGeom prst="rect">
                        <a:avLst/>
                      </a:prstGeom>
                      <a:noFill/>
                      <a:ln w="38100">
                        <a:noFill/>
                        <a:miter/>
                      </a:ln>
                    </p:spPr>
                  </p:pic>
                </p:oleObj>
              </mc:Fallback>
            </mc:AlternateContent>
          </a:graphicData>
        </a:graphic>
      </p:graphicFrame>
      <p:graphicFrame>
        <p:nvGraphicFramePr>
          <p:cNvPr id="12" name="对象 -2147482386"/>
          <p:cNvGraphicFramePr>
            <a:graphicFrameLocks noChangeAspect="1"/>
          </p:cNvGraphicFramePr>
          <p:nvPr/>
        </p:nvGraphicFramePr>
        <p:xfrm>
          <a:off x="5589905" y="4291330"/>
          <a:ext cx="3555365" cy="992505"/>
        </p:xfrm>
        <a:graphic>
          <a:graphicData uri="http://schemas.openxmlformats.org/presentationml/2006/ole">
            <mc:AlternateContent xmlns:mc="http://schemas.openxmlformats.org/markup-compatibility/2006">
              <mc:Choice xmlns:v="urn:schemas-microsoft-com:vml" Requires="v">
                <p:oleObj spid="_x0000_s25920" r:id="rId19" imgW="1638300" imgH="457200" progId="Equation.DSMT4">
                  <p:embed/>
                </p:oleObj>
              </mc:Choice>
              <mc:Fallback>
                <p:oleObj r:id="rId19" imgW="1638300" imgH="457200" progId="Equation.DSMT4">
                  <p:embed/>
                  <p:pic>
                    <p:nvPicPr>
                      <p:cNvPr id="0" name="图片 36"/>
                      <p:cNvPicPr/>
                      <p:nvPr/>
                    </p:nvPicPr>
                    <p:blipFill>
                      <a:blip r:embed="rId20"/>
                      <a:stretch>
                        <a:fillRect/>
                      </a:stretch>
                    </p:blipFill>
                    <p:spPr>
                      <a:xfrm>
                        <a:off x="5589905" y="4291330"/>
                        <a:ext cx="3555365" cy="99250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3591560" y="5447665"/>
          <a:ext cx="5553710" cy="1022350"/>
        </p:xfrm>
        <a:graphic>
          <a:graphicData uri="http://schemas.openxmlformats.org/presentationml/2006/ole">
            <mc:AlternateContent xmlns:mc="http://schemas.openxmlformats.org/markup-compatibility/2006">
              <mc:Choice xmlns:v="urn:schemas-microsoft-com:vml" Requires="v">
                <p:oleObj spid="_x0000_s25921" r:id="rId21" imgW="2692400" imgH="495300" progId="Equation.DSMT4">
                  <p:embed/>
                </p:oleObj>
              </mc:Choice>
              <mc:Fallback>
                <p:oleObj r:id="rId21" imgW="2692400" imgH="495300" progId="Equation.DSMT4">
                  <p:embed/>
                  <p:pic>
                    <p:nvPicPr>
                      <p:cNvPr id="0" name="图片 37"/>
                      <p:cNvPicPr/>
                      <p:nvPr/>
                    </p:nvPicPr>
                    <p:blipFill>
                      <a:blip r:embed="rId22"/>
                      <a:stretch>
                        <a:fillRect/>
                      </a:stretch>
                    </p:blipFill>
                    <p:spPr>
                      <a:xfrm>
                        <a:off x="3591560" y="5447665"/>
                        <a:ext cx="5553710" cy="10223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43111"/>
          </a:xfrm>
          <a:prstGeom prst="rect">
            <a:avLst/>
          </a:prstGeom>
          <a:noFill/>
        </p:spPr>
        <p:txBody>
          <a:bodyPr wrap="square">
            <a:spAutoFit/>
          </a:bodyPr>
          <a:lstStyle/>
          <a:p>
            <a:pPr marL="0" indent="0" latinLnBrk="0">
              <a:lnSpc>
                <a:spcPct val="170000"/>
              </a:lnSpc>
            </a:pPr>
            <a:r>
              <a:rPr kumimoji="1" lang="en-US" altLang="zh-CN" sz="2200" dirty="0" smtClean="0">
                <a:latin typeface="+mn-lt"/>
                <a:ea typeface="+mn-ea"/>
                <a:sym typeface="+mn-ea"/>
              </a:rPr>
              <a:t>•</a:t>
            </a:r>
            <a:r>
              <a:rPr kumimoji="1" lang="en-US" altLang="zh-CN" sz="2400" dirty="0" smtClean="0">
                <a:latin typeface="+mn-lt"/>
                <a:ea typeface="+mn-ea"/>
                <a:sym typeface="+mn-ea"/>
              </a:rPr>
              <a:t>(</a:t>
            </a:r>
            <a:r>
              <a:rPr kumimoji="1" lang="en-US" altLang="zh-CN" sz="2400" dirty="0" smtClean="0">
                <a:sym typeface="+mn-ea"/>
              </a:rPr>
              <a:t>3-47</a:t>
            </a:r>
            <a:r>
              <a:rPr kumimoji="1" lang="en-US" altLang="zh-CN" sz="2400" dirty="0" smtClean="0">
                <a:latin typeface="+mn-lt"/>
                <a:ea typeface="+mn-ea"/>
                <a:sym typeface="+mn-ea"/>
              </a:rPr>
              <a:t>)</a:t>
            </a:r>
            <a:r>
              <a:rPr kumimoji="1" lang="zh-CN" sz="2400" dirty="0">
                <a:latin typeface="+mn-ea"/>
                <a:ea typeface="+mn-ea"/>
                <a:cs typeface="+mn-ea"/>
              </a:rPr>
              <a:t>式可以改写得到如下无限阶的移动平均模型表达式：</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3-48</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。令</a:t>
            </a:r>
            <a:r>
              <a:rPr kumimoji="1" lang="en-US" altLang="zh-CN" sz="2400" dirty="0">
                <a:latin typeface="+mn-ea"/>
                <a:ea typeface="+mn-ea"/>
                <a:cs typeface="+mn-ea"/>
              </a:rPr>
              <a:t>      </a:t>
            </a:r>
            <a:r>
              <a:rPr kumimoji="1" lang="zh-CN" altLang="en-US" sz="2400" dirty="0">
                <a:latin typeface="+mn-ea"/>
                <a:ea typeface="+mn-ea"/>
                <a:cs typeface="+mn-ea"/>
              </a:rPr>
              <a:t>，对于</a:t>
            </a:r>
            <a:r>
              <a:rPr kumimoji="1" lang="en-US" altLang="zh-CN" sz="2400" dirty="0">
                <a:latin typeface="+mn-ea"/>
                <a:ea typeface="+mn-ea"/>
                <a:cs typeface="+mn-ea"/>
              </a:rPr>
              <a:t>    </a:t>
            </a:r>
            <a:r>
              <a:rPr kumimoji="1" lang="zh-CN" altLang="en-US" sz="2400" dirty="0">
                <a:latin typeface="+mn-ea"/>
                <a:ea typeface="+mn-ea"/>
                <a:cs typeface="+mn-ea"/>
              </a:rPr>
              <a:t>时</a:t>
            </a:r>
            <a:r>
              <a:rPr kumimoji="1" lang="en-US" altLang="zh-CN" sz="2400" dirty="0">
                <a:latin typeface="+mn-ea"/>
                <a:ea typeface="+mn-ea"/>
                <a:cs typeface="+mn-ea"/>
              </a:rPr>
              <a:t>     </a:t>
            </a:r>
            <a:r>
              <a:rPr kumimoji="1" lang="zh-CN" altLang="en-US" sz="2400" dirty="0">
                <a:latin typeface="+mn-ea"/>
                <a:ea typeface="+mn-ea"/>
                <a:cs typeface="+mn-ea"/>
              </a:rPr>
              <a:t>，则</a:t>
            </a:r>
            <a:r>
              <a:rPr kumimoji="1" lang="en-US" altLang="zh-CN" sz="2400" dirty="0">
                <a:latin typeface="+mn-ea"/>
                <a:ea typeface="+mn-ea"/>
                <a:cs typeface="+mn-ea"/>
              </a:rPr>
              <a:t>  为递归关系系数的具体表达式为：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3-49</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脉冲响应函数</a:t>
            </a:r>
            <a:r>
              <a:rPr kumimoji="1" lang="zh-CN" sz="2400" dirty="0" smtClean="0">
                <a:latin typeface="+mn-ea"/>
                <a:ea typeface="+mn-ea"/>
                <a:cs typeface="+mn-ea"/>
              </a:rPr>
              <a:t>刻画在</a:t>
            </a:r>
            <a:r>
              <a:rPr kumimoji="1" lang="zh-CN" sz="2400" dirty="0">
                <a:latin typeface="+mn-ea"/>
                <a:ea typeface="+mn-ea"/>
                <a:cs typeface="+mn-ea"/>
              </a:rPr>
              <a:t>给定时候冲击导致未来内生变量的动态变化路径，故此由</a:t>
            </a:r>
            <a:r>
              <a:rPr kumimoji="1" lang="en-US" altLang="zh-CN" sz="2400" dirty="0" smtClean="0">
                <a:latin typeface="+mn-lt"/>
                <a:ea typeface="+mn-ea"/>
                <a:sym typeface="+mn-ea"/>
              </a:rPr>
              <a:t>(</a:t>
            </a:r>
            <a:r>
              <a:rPr kumimoji="1" lang="en-US" altLang="zh-CN" sz="2400" dirty="0" smtClean="0">
                <a:sym typeface="+mn-ea"/>
              </a:rPr>
              <a:t>3-48</a:t>
            </a:r>
            <a:r>
              <a:rPr kumimoji="1" lang="en-US" altLang="zh-CN" sz="2400" dirty="0" smtClean="0">
                <a:latin typeface="+mn-lt"/>
                <a:ea typeface="+mn-ea"/>
                <a:sym typeface="+mn-ea"/>
              </a:rPr>
              <a:t>)</a:t>
            </a:r>
            <a:r>
              <a:rPr kumimoji="1" lang="zh-CN" sz="2400" dirty="0">
                <a:latin typeface="+mn-ea"/>
                <a:ea typeface="+mn-ea"/>
                <a:cs typeface="+mn-ea"/>
              </a:rPr>
              <a:t>式可知，</a:t>
            </a:r>
            <a:r>
              <a:rPr kumimoji="1" lang="en-US" altLang="zh-CN" sz="2400" dirty="0">
                <a:latin typeface="+mn-ea"/>
                <a:ea typeface="+mn-ea"/>
                <a:cs typeface="+mn-ea"/>
              </a:rPr>
              <a:t> </a:t>
            </a:r>
            <a:r>
              <a:rPr kumimoji="1" lang="zh-CN" altLang="en-US" sz="2400" dirty="0">
                <a:latin typeface="+mn-ea"/>
                <a:ea typeface="+mn-ea"/>
                <a:cs typeface="+mn-ea"/>
              </a:rPr>
              <a:t>度量了</a:t>
            </a:r>
            <a:r>
              <a:rPr kumimoji="1" lang="en-US" altLang="zh-CN" sz="2400" dirty="0">
                <a:latin typeface="+mn-ea"/>
                <a:ea typeface="+mn-ea"/>
                <a:cs typeface="+mn-ea"/>
              </a:rPr>
              <a:t>  </a:t>
            </a:r>
            <a:r>
              <a:rPr kumimoji="1" lang="zh-CN" altLang="en-US" sz="2400" dirty="0">
                <a:latin typeface="+mn-ea"/>
                <a:ea typeface="+mn-ea"/>
                <a:cs typeface="+mn-ea"/>
              </a:rPr>
              <a:t>对</a:t>
            </a:r>
            <a:r>
              <a:rPr kumimoji="1" lang="en-US" altLang="zh-CN" sz="2400" dirty="0">
                <a:latin typeface="+mn-ea"/>
                <a:ea typeface="+mn-ea"/>
                <a:cs typeface="+mn-ea"/>
              </a:rPr>
              <a:t>    </a:t>
            </a:r>
            <a:r>
              <a:rPr kumimoji="1" lang="zh-CN" altLang="en-US" sz="2400" dirty="0">
                <a:latin typeface="+mn-ea"/>
                <a:ea typeface="+mn-ea"/>
                <a:cs typeface="+mn-ea"/>
              </a:rPr>
              <a:t>冲击的脉冲响应。设定到时间</a:t>
            </a:r>
            <a:r>
              <a:rPr kumimoji="1" lang="en-US" altLang="zh-CN" sz="2400" dirty="0">
                <a:latin typeface="+mn-ea"/>
                <a:ea typeface="+mn-ea"/>
                <a:cs typeface="+mn-ea"/>
              </a:rPr>
              <a:t>    为止，基于历史已知的非递减信息集    ，Koop等人（1996）提出在提前n期时变量  的脉冲响应函数为：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3-50</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384"/>
          <p:cNvGraphicFramePr>
            <a:graphicFrameLocks noChangeAspect="1"/>
          </p:cNvGraphicFramePr>
          <p:nvPr/>
        </p:nvGraphicFramePr>
        <p:xfrm>
          <a:off x="3573780" y="1183005"/>
          <a:ext cx="4860925" cy="943610"/>
        </p:xfrm>
        <a:graphic>
          <a:graphicData uri="http://schemas.openxmlformats.org/presentationml/2006/ole">
            <mc:AlternateContent xmlns:mc="http://schemas.openxmlformats.org/markup-compatibility/2006">
              <mc:Choice xmlns:v="urn:schemas-microsoft-com:vml" Requires="v">
                <p:oleObj spid="_x0000_s27060" r:id="rId3" imgW="2235200" imgH="431800" progId="Equation.DSMT4">
                  <p:embed/>
                </p:oleObj>
              </mc:Choice>
              <mc:Fallback>
                <p:oleObj r:id="rId3" imgW="2235200" imgH="431800" progId="Equation.DSMT4">
                  <p:embed/>
                  <p:pic>
                    <p:nvPicPr>
                      <p:cNvPr id="0" name="图片 3075"/>
                      <p:cNvPicPr/>
                      <p:nvPr/>
                    </p:nvPicPr>
                    <p:blipFill>
                      <a:blip r:embed="rId4"/>
                      <a:stretch>
                        <a:fillRect/>
                      </a:stretch>
                    </p:blipFill>
                    <p:spPr>
                      <a:xfrm>
                        <a:off x="3573780" y="1183005"/>
                        <a:ext cx="4860925" cy="943610"/>
                      </a:xfrm>
                      <a:prstGeom prst="rect">
                        <a:avLst/>
                      </a:prstGeom>
                      <a:noFill/>
                      <a:ln w="38100">
                        <a:noFill/>
                        <a:miter/>
                      </a:ln>
                    </p:spPr>
                  </p:pic>
                </p:oleObj>
              </mc:Fallback>
            </mc:AlternateContent>
          </a:graphicData>
        </a:graphic>
      </p:graphicFrame>
      <p:graphicFrame>
        <p:nvGraphicFramePr>
          <p:cNvPr id="4" name="对象 -2147482383"/>
          <p:cNvGraphicFramePr>
            <a:graphicFrameLocks noChangeAspect="1"/>
          </p:cNvGraphicFramePr>
          <p:nvPr/>
        </p:nvGraphicFramePr>
        <p:xfrm>
          <a:off x="908685" y="2085975"/>
          <a:ext cx="1073785" cy="412115"/>
        </p:xfrm>
        <a:graphic>
          <a:graphicData uri="http://schemas.openxmlformats.org/presentationml/2006/ole">
            <mc:AlternateContent xmlns:mc="http://schemas.openxmlformats.org/markup-compatibility/2006">
              <mc:Choice xmlns:v="urn:schemas-microsoft-com:vml" Requires="v">
                <p:oleObj spid="_x0000_s27061" r:id="rId5" imgW="596900" imgH="228600" progId="Equation.DSMT4">
                  <p:embed/>
                </p:oleObj>
              </mc:Choice>
              <mc:Fallback>
                <p:oleObj r:id="rId5" imgW="596900" imgH="228600" progId="Equation.DSMT4">
                  <p:embed/>
                  <p:pic>
                    <p:nvPicPr>
                      <p:cNvPr id="0" name="图片 13"/>
                      <p:cNvPicPr/>
                      <p:nvPr/>
                    </p:nvPicPr>
                    <p:blipFill>
                      <a:blip r:embed="rId6"/>
                      <a:stretch>
                        <a:fillRect/>
                      </a:stretch>
                    </p:blipFill>
                    <p:spPr>
                      <a:xfrm>
                        <a:off x="908685" y="2085975"/>
                        <a:ext cx="1073785" cy="412115"/>
                      </a:xfrm>
                      <a:prstGeom prst="rect">
                        <a:avLst/>
                      </a:prstGeom>
                      <a:noFill/>
                      <a:ln w="38100">
                        <a:noFill/>
                        <a:miter/>
                      </a:ln>
                    </p:spPr>
                  </p:pic>
                </p:oleObj>
              </mc:Fallback>
            </mc:AlternateContent>
          </a:graphicData>
        </a:graphic>
      </p:graphicFrame>
      <p:graphicFrame>
        <p:nvGraphicFramePr>
          <p:cNvPr id="5" name="对象 -2147482382"/>
          <p:cNvGraphicFramePr>
            <a:graphicFrameLocks noChangeAspect="1"/>
          </p:cNvGraphicFramePr>
          <p:nvPr/>
        </p:nvGraphicFramePr>
        <p:xfrm>
          <a:off x="2566035" y="2085340"/>
          <a:ext cx="946785" cy="449580"/>
        </p:xfrm>
        <a:graphic>
          <a:graphicData uri="http://schemas.openxmlformats.org/presentationml/2006/ole">
            <mc:AlternateContent xmlns:mc="http://schemas.openxmlformats.org/markup-compatibility/2006">
              <mc:Choice xmlns:v="urn:schemas-microsoft-com:vml" Requires="v">
                <p:oleObj spid="_x0000_s27062" r:id="rId7" imgW="482600" imgH="228600" progId="Equation.DSMT4">
                  <p:embed/>
                </p:oleObj>
              </mc:Choice>
              <mc:Fallback>
                <p:oleObj r:id="rId7" imgW="482600" imgH="228600" progId="Equation.DSMT4">
                  <p:embed/>
                  <p:pic>
                    <p:nvPicPr>
                      <p:cNvPr id="0" name="图片 14"/>
                      <p:cNvPicPr/>
                      <p:nvPr/>
                    </p:nvPicPr>
                    <p:blipFill>
                      <a:blip r:embed="rId8"/>
                      <a:stretch>
                        <a:fillRect/>
                      </a:stretch>
                    </p:blipFill>
                    <p:spPr>
                      <a:xfrm>
                        <a:off x="2566035" y="2085340"/>
                        <a:ext cx="946785" cy="449580"/>
                      </a:xfrm>
                      <a:prstGeom prst="rect">
                        <a:avLst/>
                      </a:prstGeom>
                      <a:noFill/>
                      <a:ln w="38100">
                        <a:noFill/>
                        <a:miter/>
                      </a:ln>
                    </p:spPr>
                  </p:pic>
                </p:oleObj>
              </mc:Fallback>
            </mc:AlternateContent>
          </a:graphicData>
        </a:graphic>
      </p:graphicFrame>
      <p:graphicFrame>
        <p:nvGraphicFramePr>
          <p:cNvPr id="6" name="对象 -2147482381"/>
          <p:cNvGraphicFramePr>
            <a:graphicFrameLocks noChangeAspect="1"/>
          </p:cNvGraphicFramePr>
          <p:nvPr/>
        </p:nvGraphicFramePr>
        <p:xfrm>
          <a:off x="4366260" y="2132965"/>
          <a:ext cx="617977" cy="342000"/>
        </p:xfrm>
        <a:graphic>
          <a:graphicData uri="http://schemas.openxmlformats.org/presentationml/2006/ole">
            <mc:AlternateContent xmlns:mc="http://schemas.openxmlformats.org/markup-compatibility/2006">
              <mc:Choice xmlns:v="urn:schemas-microsoft-com:vml" Requires="v">
                <p:oleObj spid="_x0000_s27063" r:id="rId9" imgW="316865" imgH="177800" progId="Equation.DSMT4">
                  <p:embed/>
                </p:oleObj>
              </mc:Choice>
              <mc:Fallback>
                <p:oleObj r:id="rId9" imgW="316865" imgH="177800" progId="Equation.DSMT4">
                  <p:embed/>
                  <p:pic>
                    <p:nvPicPr>
                      <p:cNvPr id="0" name="图片 15"/>
                      <p:cNvPicPr/>
                      <p:nvPr/>
                    </p:nvPicPr>
                    <p:blipFill>
                      <a:blip r:embed="rId10"/>
                      <a:stretch>
                        <a:fillRect/>
                      </a:stretch>
                    </p:blipFill>
                    <p:spPr>
                      <a:xfrm>
                        <a:off x="4366260" y="2132965"/>
                        <a:ext cx="617977" cy="342000"/>
                      </a:xfrm>
                      <a:prstGeom prst="rect">
                        <a:avLst/>
                      </a:prstGeom>
                      <a:noFill/>
                      <a:ln w="38100">
                        <a:noFill/>
                        <a:miter/>
                      </a:ln>
                    </p:spPr>
                  </p:pic>
                </p:oleObj>
              </mc:Fallback>
            </mc:AlternateContent>
          </a:graphicData>
        </a:graphic>
      </p:graphicFrame>
      <p:graphicFrame>
        <p:nvGraphicFramePr>
          <p:cNvPr id="7" name="对象 -2147482380"/>
          <p:cNvGraphicFramePr>
            <a:graphicFrameLocks noChangeAspect="1"/>
          </p:cNvGraphicFramePr>
          <p:nvPr/>
        </p:nvGraphicFramePr>
        <p:xfrm>
          <a:off x="5302250" y="2126615"/>
          <a:ext cx="764930" cy="432000"/>
        </p:xfrm>
        <a:graphic>
          <a:graphicData uri="http://schemas.openxmlformats.org/presentationml/2006/ole">
            <mc:AlternateContent xmlns:mc="http://schemas.openxmlformats.org/markup-compatibility/2006">
              <mc:Choice xmlns:v="urn:schemas-microsoft-com:vml" Requires="v">
                <p:oleObj spid="_x0000_s27064" r:id="rId11" imgW="406400" imgH="228600" progId="Equation.DSMT4">
                  <p:embed/>
                </p:oleObj>
              </mc:Choice>
              <mc:Fallback>
                <p:oleObj r:id="rId11" imgW="406400" imgH="228600" progId="Equation.DSMT4">
                  <p:embed/>
                  <p:pic>
                    <p:nvPicPr>
                      <p:cNvPr id="0" name="图片 16"/>
                      <p:cNvPicPr/>
                      <p:nvPr/>
                    </p:nvPicPr>
                    <p:blipFill>
                      <a:blip r:embed="rId12"/>
                      <a:stretch>
                        <a:fillRect/>
                      </a:stretch>
                    </p:blipFill>
                    <p:spPr>
                      <a:xfrm>
                        <a:off x="5302250" y="2126615"/>
                        <a:ext cx="764930" cy="432000"/>
                      </a:xfrm>
                      <a:prstGeom prst="rect">
                        <a:avLst/>
                      </a:prstGeom>
                      <a:noFill/>
                      <a:ln w="38100">
                        <a:noFill/>
                        <a:miter/>
                      </a:ln>
                    </p:spPr>
                  </p:pic>
                </p:oleObj>
              </mc:Fallback>
            </mc:AlternateContent>
          </a:graphicData>
        </a:graphic>
      </p:graphicFrame>
      <p:graphicFrame>
        <p:nvGraphicFramePr>
          <p:cNvPr id="8" name="对象 -2147482379"/>
          <p:cNvGraphicFramePr>
            <a:graphicFrameLocks noChangeAspect="1"/>
          </p:cNvGraphicFramePr>
          <p:nvPr/>
        </p:nvGraphicFramePr>
        <p:xfrm>
          <a:off x="6670040" y="2104390"/>
          <a:ext cx="314325" cy="430530"/>
        </p:xfrm>
        <a:graphic>
          <a:graphicData uri="http://schemas.openxmlformats.org/presentationml/2006/ole">
            <mc:AlternateContent xmlns:mc="http://schemas.openxmlformats.org/markup-compatibility/2006">
              <mc:Choice xmlns:v="urn:schemas-microsoft-com:vml" Requires="v">
                <p:oleObj spid="_x0000_s27065" r:id="rId13" imgW="165100" imgH="228600" progId="Equation.DSMT4">
                  <p:embed/>
                </p:oleObj>
              </mc:Choice>
              <mc:Fallback>
                <p:oleObj r:id="rId13" imgW="165100" imgH="228600" progId="Equation.DSMT4">
                  <p:embed/>
                  <p:pic>
                    <p:nvPicPr>
                      <p:cNvPr id="0" name="图片 17"/>
                      <p:cNvPicPr/>
                      <p:nvPr/>
                    </p:nvPicPr>
                    <p:blipFill>
                      <a:blip r:embed="rId14"/>
                      <a:stretch>
                        <a:fillRect/>
                      </a:stretch>
                    </p:blipFill>
                    <p:spPr>
                      <a:xfrm>
                        <a:off x="6670040" y="2104390"/>
                        <a:ext cx="314325" cy="43053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3178515" y="2708910"/>
          <a:ext cx="5829891" cy="536400"/>
        </p:xfrm>
        <a:graphic>
          <a:graphicData uri="http://schemas.openxmlformats.org/presentationml/2006/ole">
            <mc:AlternateContent xmlns:mc="http://schemas.openxmlformats.org/markup-compatibility/2006">
              <mc:Choice xmlns:v="urn:schemas-microsoft-com:vml" Requires="v">
                <p:oleObj spid="_x0000_s27066" r:id="rId15" imgW="2641600" imgH="241300" progId="Equation.DSMT4">
                  <p:embed/>
                </p:oleObj>
              </mc:Choice>
              <mc:Fallback>
                <p:oleObj r:id="rId15" imgW="2641600" imgH="241300" progId="Equation.DSMT4">
                  <p:embed/>
                  <p:pic>
                    <p:nvPicPr>
                      <p:cNvPr id="0" name="图片 18"/>
                      <p:cNvPicPr/>
                      <p:nvPr/>
                    </p:nvPicPr>
                    <p:blipFill>
                      <a:blip r:embed="rId16"/>
                      <a:stretch>
                        <a:fillRect/>
                      </a:stretch>
                    </p:blipFill>
                    <p:spPr>
                      <a:xfrm>
                        <a:off x="3178515" y="2708910"/>
                        <a:ext cx="5829891" cy="536400"/>
                      </a:xfrm>
                      <a:prstGeom prst="rect">
                        <a:avLst/>
                      </a:prstGeom>
                      <a:noFill/>
                      <a:ln w="38100">
                        <a:noFill/>
                        <a:miter/>
                      </a:ln>
                    </p:spPr>
                  </p:pic>
                </p:oleObj>
              </mc:Fallback>
            </mc:AlternateContent>
          </a:graphicData>
        </a:graphic>
      </p:graphicFrame>
      <p:graphicFrame>
        <p:nvGraphicFramePr>
          <p:cNvPr id="20" name="对象 -2147482379"/>
          <p:cNvGraphicFramePr>
            <a:graphicFrameLocks noChangeAspect="1"/>
          </p:cNvGraphicFramePr>
          <p:nvPr/>
        </p:nvGraphicFramePr>
        <p:xfrm>
          <a:off x="835660" y="3933190"/>
          <a:ext cx="328295" cy="450215"/>
        </p:xfrm>
        <a:graphic>
          <a:graphicData uri="http://schemas.openxmlformats.org/presentationml/2006/ole">
            <mc:AlternateContent xmlns:mc="http://schemas.openxmlformats.org/markup-compatibility/2006">
              <mc:Choice xmlns:v="urn:schemas-microsoft-com:vml" Requires="v">
                <p:oleObj spid="_x0000_s27067" r:id="rId17" imgW="165100" imgH="228600" progId="Equation.DSMT4">
                  <p:embed/>
                </p:oleObj>
              </mc:Choice>
              <mc:Fallback>
                <p:oleObj r:id="rId17" imgW="165100" imgH="228600" progId="Equation.DSMT4">
                  <p:embed/>
                  <p:pic>
                    <p:nvPicPr>
                      <p:cNvPr id="0" name="图片 17"/>
                      <p:cNvPicPr/>
                      <p:nvPr/>
                    </p:nvPicPr>
                    <p:blipFill>
                      <a:blip r:embed="rId14"/>
                      <a:stretch>
                        <a:fillRect/>
                      </a:stretch>
                    </p:blipFill>
                    <p:spPr>
                      <a:xfrm>
                        <a:off x="835660" y="3933190"/>
                        <a:ext cx="328295" cy="450215"/>
                      </a:xfrm>
                      <a:prstGeom prst="rect">
                        <a:avLst/>
                      </a:prstGeom>
                      <a:noFill/>
                      <a:ln w="38100">
                        <a:noFill/>
                        <a:miter/>
                      </a:ln>
                    </p:spPr>
                  </p:pic>
                </p:oleObj>
              </mc:Fallback>
            </mc:AlternateContent>
          </a:graphicData>
        </a:graphic>
      </p:graphicFrame>
      <p:graphicFrame>
        <p:nvGraphicFramePr>
          <p:cNvPr id="11" name="对象 -2147482376"/>
          <p:cNvGraphicFramePr>
            <a:graphicFrameLocks noChangeAspect="1"/>
          </p:cNvGraphicFramePr>
          <p:nvPr/>
        </p:nvGraphicFramePr>
        <p:xfrm>
          <a:off x="2131695" y="3938905"/>
          <a:ext cx="282787" cy="468000"/>
        </p:xfrm>
        <a:graphic>
          <a:graphicData uri="http://schemas.openxmlformats.org/presentationml/2006/ole">
            <mc:AlternateContent xmlns:mc="http://schemas.openxmlformats.org/markup-compatibility/2006">
              <mc:Choice xmlns:v="urn:schemas-microsoft-com:vml" Requires="v">
                <p:oleObj spid="_x0000_s27068" r:id="rId18" imgW="139700" imgH="228600" progId="Equation.DSMT4">
                  <p:embed/>
                </p:oleObj>
              </mc:Choice>
              <mc:Fallback>
                <p:oleObj r:id="rId18" imgW="139700" imgH="228600" progId="Equation.DSMT4">
                  <p:embed/>
                  <p:pic>
                    <p:nvPicPr>
                      <p:cNvPr id="0" name="图片 21"/>
                      <p:cNvPicPr/>
                      <p:nvPr/>
                    </p:nvPicPr>
                    <p:blipFill>
                      <a:blip r:embed="rId19"/>
                      <a:stretch>
                        <a:fillRect/>
                      </a:stretch>
                    </p:blipFill>
                    <p:spPr>
                      <a:xfrm>
                        <a:off x="2131695" y="3938905"/>
                        <a:ext cx="282787" cy="468000"/>
                      </a:xfrm>
                      <a:prstGeom prst="rect">
                        <a:avLst/>
                      </a:prstGeom>
                      <a:noFill/>
                      <a:ln w="38100">
                        <a:noFill/>
                        <a:miter/>
                      </a:ln>
                    </p:spPr>
                  </p:pic>
                </p:oleObj>
              </mc:Fallback>
            </mc:AlternateContent>
          </a:graphicData>
        </a:graphic>
      </p:graphicFrame>
      <p:graphicFrame>
        <p:nvGraphicFramePr>
          <p:cNvPr id="12" name="对象 -2147482281"/>
          <p:cNvGraphicFramePr>
            <a:graphicFrameLocks noChangeAspect="1"/>
          </p:cNvGraphicFramePr>
          <p:nvPr/>
        </p:nvGraphicFramePr>
        <p:xfrm>
          <a:off x="2708275" y="3869690"/>
          <a:ext cx="532765" cy="532765"/>
        </p:xfrm>
        <a:graphic>
          <a:graphicData uri="http://schemas.openxmlformats.org/presentationml/2006/ole">
            <mc:AlternateContent xmlns:mc="http://schemas.openxmlformats.org/markup-compatibility/2006">
              <mc:Choice xmlns:v="urn:schemas-microsoft-com:vml" Requires="v">
                <p:oleObj spid="_x0000_s27069" r:id="rId20" imgW="228600" imgH="228600" progId="Equation.DSMT4">
                  <p:embed/>
                </p:oleObj>
              </mc:Choice>
              <mc:Fallback>
                <p:oleObj r:id="rId20" imgW="228600" imgH="228600" progId="Equation.DSMT4">
                  <p:embed/>
                  <p:pic>
                    <p:nvPicPr>
                      <p:cNvPr id="0" name="图片 22"/>
                      <p:cNvPicPr/>
                      <p:nvPr/>
                    </p:nvPicPr>
                    <p:blipFill>
                      <a:blip r:embed="rId21"/>
                      <a:stretch>
                        <a:fillRect/>
                      </a:stretch>
                    </p:blipFill>
                    <p:spPr>
                      <a:xfrm>
                        <a:off x="2708275" y="3869690"/>
                        <a:ext cx="532765" cy="532765"/>
                      </a:xfrm>
                      <a:prstGeom prst="rect">
                        <a:avLst/>
                      </a:prstGeom>
                      <a:noFill/>
                      <a:ln w="38100">
                        <a:noFill/>
                        <a:miter/>
                      </a:ln>
                    </p:spPr>
                  </p:pic>
                </p:oleObj>
              </mc:Fallback>
            </mc:AlternateContent>
          </a:graphicData>
        </a:graphic>
      </p:graphicFrame>
      <p:graphicFrame>
        <p:nvGraphicFramePr>
          <p:cNvPr id="13" name="对象 -2147482374"/>
          <p:cNvGraphicFramePr>
            <a:graphicFrameLocks noChangeAspect="1"/>
          </p:cNvGraphicFramePr>
          <p:nvPr/>
        </p:nvGraphicFramePr>
        <p:xfrm>
          <a:off x="7316470" y="3992880"/>
          <a:ext cx="535940" cy="336550"/>
        </p:xfrm>
        <a:graphic>
          <a:graphicData uri="http://schemas.openxmlformats.org/presentationml/2006/ole">
            <mc:AlternateContent xmlns:mc="http://schemas.openxmlformats.org/markup-compatibility/2006">
              <mc:Choice xmlns:v="urn:schemas-microsoft-com:vml" Requires="v">
                <p:oleObj spid="_x0000_s27070" r:id="rId22" imgW="279400" imgH="177800" progId="Equation.DSMT4">
                  <p:embed/>
                </p:oleObj>
              </mc:Choice>
              <mc:Fallback>
                <p:oleObj r:id="rId22" imgW="279400" imgH="177800" progId="Equation.DSMT4">
                  <p:embed/>
                  <p:pic>
                    <p:nvPicPr>
                      <p:cNvPr id="0" name="图片 23"/>
                      <p:cNvPicPr/>
                      <p:nvPr/>
                    </p:nvPicPr>
                    <p:blipFill>
                      <a:blip r:embed="rId23"/>
                      <a:stretch>
                        <a:fillRect/>
                      </a:stretch>
                    </p:blipFill>
                    <p:spPr>
                      <a:xfrm>
                        <a:off x="7316470" y="3992880"/>
                        <a:ext cx="535940" cy="336550"/>
                      </a:xfrm>
                      <a:prstGeom prst="rect">
                        <a:avLst/>
                      </a:prstGeom>
                      <a:noFill/>
                      <a:ln w="38100">
                        <a:noFill/>
                        <a:miter/>
                      </a:ln>
                    </p:spPr>
                  </p:pic>
                </p:oleObj>
              </mc:Fallback>
            </mc:AlternateContent>
          </a:graphicData>
        </a:graphic>
      </p:graphicFrame>
      <p:graphicFrame>
        <p:nvGraphicFramePr>
          <p:cNvPr id="25" name="对象 -2147482373"/>
          <p:cNvGraphicFramePr>
            <a:graphicFrameLocks noChangeAspect="1"/>
          </p:cNvGraphicFramePr>
          <p:nvPr/>
        </p:nvGraphicFramePr>
        <p:xfrm>
          <a:off x="1052195" y="4528185"/>
          <a:ext cx="614680" cy="499110"/>
        </p:xfrm>
        <a:graphic>
          <a:graphicData uri="http://schemas.openxmlformats.org/presentationml/2006/ole">
            <mc:AlternateContent xmlns:mc="http://schemas.openxmlformats.org/markup-compatibility/2006">
              <mc:Choice xmlns:v="urn:schemas-microsoft-com:vml" Requires="v">
                <p:oleObj spid="_x0000_s27071" r:id="rId24" imgW="279400" imgH="228600" progId="Equation.DSMT4">
                  <p:embed/>
                </p:oleObj>
              </mc:Choice>
              <mc:Fallback>
                <p:oleObj r:id="rId24" imgW="279400" imgH="228600" progId="Equation.DSMT4">
                  <p:embed/>
                  <p:pic>
                    <p:nvPicPr>
                      <p:cNvPr id="0" name="图片 24"/>
                      <p:cNvPicPr/>
                      <p:nvPr/>
                    </p:nvPicPr>
                    <p:blipFill>
                      <a:blip r:embed="rId25"/>
                      <a:stretch>
                        <a:fillRect/>
                      </a:stretch>
                    </p:blipFill>
                    <p:spPr>
                      <a:xfrm>
                        <a:off x="1052195" y="4528185"/>
                        <a:ext cx="614680" cy="499110"/>
                      </a:xfrm>
                      <a:prstGeom prst="rect">
                        <a:avLst/>
                      </a:prstGeom>
                      <a:noFill/>
                      <a:ln w="38100">
                        <a:noFill/>
                        <a:miter/>
                      </a:ln>
                    </p:spPr>
                  </p:pic>
                </p:oleObj>
              </mc:Fallback>
            </mc:AlternateContent>
          </a:graphicData>
        </a:graphic>
      </p:graphicFrame>
      <p:graphicFrame>
        <p:nvGraphicFramePr>
          <p:cNvPr id="27" name="对象 -2147482376"/>
          <p:cNvGraphicFramePr>
            <a:graphicFrameLocks noChangeAspect="1"/>
          </p:cNvGraphicFramePr>
          <p:nvPr/>
        </p:nvGraphicFramePr>
        <p:xfrm>
          <a:off x="7282815" y="4599940"/>
          <a:ext cx="282787" cy="468000"/>
        </p:xfrm>
        <a:graphic>
          <a:graphicData uri="http://schemas.openxmlformats.org/presentationml/2006/ole">
            <mc:AlternateContent xmlns:mc="http://schemas.openxmlformats.org/markup-compatibility/2006">
              <mc:Choice xmlns:v="urn:schemas-microsoft-com:vml" Requires="v">
                <p:oleObj spid="_x0000_s27072" r:id="rId26" imgW="139700" imgH="228600" progId="Equation.DSMT4">
                  <p:embed/>
                </p:oleObj>
              </mc:Choice>
              <mc:Fallback>
                <p:oleObj r:id="rId26" imgW="139700" imgH="228600" progId="Equation.DSMT4">
                  <p:embed/>
                  <p:pic>
                    <p:nvPicPr>
                      <p:cNvPr id="0" name="图片 21"/>
                      <p:cNvPicPr/>
                      <p:nvPr/>
                    </p:nvPicPr>
                    <p:blipFill>
                      <a:blip r:embed="rId19"/>
                      <a:stretch>
                        <a:fillRect/>
                      </a:stretch>
                    </p:blipFill>
                    <p:spPr>
                      <a:xfrm>
                        <a:off x="7282815" y="4599940"/>
                        <a:ext cx="282787" cy="468000"/>
                      </a:xfrm>
                      <a:prstGeom prst="rect">
                        <a:avLst/>
                      </a:prstGeom>
                      <a:noFill/>
                      <a:ln w="38100">
                        <a:noFill/>
                        <a:miter/>
                      </a:ln>
                    </p:spPr>
                  </p:pic>
                </p:oleObj>
              </mc:Fallback>
            </mc:AlternateContent>
          </a:graphicData>
        </a:graphic>
      </p:graphicFrame>
      <p:graphicFrame>
        <p:nvGraphicFramePr>
          <p:cNvPr id="29" name="对象 -2147482371"/>
          <p:cNvGraphicFramePr>
            <a:graphicFrameLocks noChangeAspect="1"/>
          </p:cNvGraphicFramePr>
          <p:nvPr/>
        </p:nvGraphicFramePr>
        <p:xfrm>
          <a:off x="2555875" y="5148580"/>
          <a:ext cx="7075170" cy="634365"/>
        </p:xfrm>
        <a:graphic>
          <a:graphicData uri="http://schemas.openxmlformats.org/presentationml/2006/ole">
            <mc:AlternateContent xmlns:mc="http://schemas.openxmlformats.org/markup-compatibility/2006">
              <mc:Choice xmlns:v="urn:schemas-microsoft-com:vml" Requires="v">
                <p:oleObj spid="_x0000_s27073" r:id="rId27" imgW="3136900" imgH="279400" progId="Equation.DSMT4">
                  <p:embed/>
                </p:oleObj>
              </mc:Choice>
              <mc:Fallback>
                <p:oleObj r:id="rId27" imgW="3136900" imgH="279400" progId="Equation.DSMT4">
                  <p:embed/>
                  <p:pic>
                    <p:nvPicPr>
                      <p:cNvPr id="0" name="图片 27"/>
                      <p:cNvPicPr/>
                      <p:nvPr/>
                    </p:nvPicPr>
                    <p:blipFill>
                      <a:blip r:embed="rId28"/>
                      <a:stretch>
                        <a:fillRect/>
                      </a:stretch>
                    </p:blipFill>
                    <p:spPr>
                      <a:xfrm>
                        <a:off x="2555875" y="5148580"/>
                        <a:ext cx="7075170" cy="634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1409993"/>
            <a:ext cx="11926267" cy="4487382"/>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altLang="en-US" sz="2400" dirty="0">
                <a:latin typeface="+mn-lt"/>
                <a:ea typeface="+mn-ea"/>
                <a:sym typeface="+mn-ea"/>
              </a:rPr>
              <a:t>联立</a:t>
            </a:r>
            <a:r>
              <a:rPr kumimoji="1" lang="en-US" altLang="zh-CN" sz="2400" dirty="0" smtClean="0">
                <a:latin typeface="+mn-lt"/>
                <a:ea typeface="+mn-ea"/>
                <a:sym typeface="+mn-ea"/>
              </a:rPr>
              <a:t>(</a:t>
            </a:r>
            <a:r>
              <a:rPr kumimoji="1" lang="en-US" altLang="zh-CN" sz="2400" dirty="0" smtClean="0">
                <a:sym typeface="+mn-ea"/>
              </a:rPr>
              <a:t>3-48</a:t>
            </a:r>
            <a:r>
              <a:rPr kumimoji="1" lang="en-US" altLang="zh-CN" sz="2400" dirty="0" smtClean="0">
                <a:latin typeface="+mn-lt"/>
                <a:ea typeface="+mn-ea"/>
                <a:sym typeface="+mn-ea"/>
              </a:rPr>
              <a:t>)</a:t>
            </a:r>
            <a:r>
              <a:rPr kumimoji="1" lang="zh-CN" sz="2400" dirty="0">
                <a:latin typeface="+mn-ea"/>
                <a:ea typeface="+mn-ea"/>
                <a:cs typeface="+mn-ea"/>
              </a:rPr>
              <a:t>式和</a:t>
            </a:r>
            <a:r>
              <a:rPr kumimoji="1" lang="en-US" altLang="zh-CN" sz="2400" dirty="0" smtClean="0">
                <a:latin typeface="+mn-lt"/>
                <a:ea typeface="+mn-ea"/>
                <a:sym typeface="+mn-ea"/>
              </a:rPr>
              <a:t>(</a:t>
            </a:r>
            <a:r>
              <a:rPr kumimoji="1" lang="en-US" altLang="zh-CN" sz="2400" dirty="0" smtClean="0">
                <a:sym typeface="+mn-ea"/>
              </a:rPr>
              <a:t>3-50</a:t>
            </a:r>
            <a:r>
              <a:rPr kumimoji="1" lang="en-US" altLang="zh-CN" sz="2400" dirty="0" smtClean="0">
                <a:latin typeface="+mn-lt"/>
                <a:ea typeface="+mn-ea"/>
                <a:sym typeface="+mn-ea"/>
              </a:rPr>
              <a:t>)</a:t>
            </a:r>
            <a:r>
              <a:rPr kumimoji="1" lang="zh-CN" sz="2400" dirty="0">
                <a:latin typeface="+mn-ea"/>
                <a:ea typeface="+mn-ea"/>
                <a:cs typeface="+mn-ea"/>
                <a:sym typeface="+mn-ea"/>
              </a:rPr>
              <a:t>式，可知</a:t>
            </a:r>
            <a:r>
              <a:rPr kumimoji="1" lang="en-US" altLang="zh-CN" sz="2400" dirty="0">
                <a:latin typeface="+mn-ea"/>
                <a:ea typeface="+mn-ea"/>
                <a:cs typeface="+mn-ea"/>
                <a:sym typeface="+mn-ea"/>
              </a:rPr>
              <a:t>                  ，该公式与信息集    </a:t>
            </a:r>
            <a:r>
              <a:rPr kumimoji="1" lang="zh-CN" altLang="en-US" sz="2400" dirty="0">
                <a:latin typeface="+mn-ea"/>
                <a:ea typeface="+mn-ea"/>
                <a:cs typeface="+mn-ea"/>
                <a:sym typeface="+mn-ea"/>
              </a:rPr>
              <a:t>无关，但是，却取决于冲击因素</a:t>
            </a:r>
            <a:r>
              <a:rPr kumimoji="1" lang="en-US" altLang="zh-CN" sz="2400" dirty="0">
                <a:latin typeface="+mn-ea"/>
                <a:ea typeface="+mn-ea"/>
                <a:cs typeface="+mn-ea"/>
                <a:sym typeface="+mn-ea"/>
              </a:rPr>
              <a:t>  </a:t>
            </a:r>
            <a:r>
              <a:rPr kumimoji="1" lang="zh-CN" altLang="en-US" sz="2400" dirty="0">
                <a:latin typeface="+mn-ea"/>
                <a:ea typeface="+mn-ea"/>
                <a:cs typeface="+mn-ea"/>
                <a:sym typeface="+mn-ea"/>
              </a:rPr>
              <a:t>。故此，选择合适的</a:t>
            </a:r>
            <a:r>
              <a:rPr kumimoji="1" lang="en-US" altLang="zh-CN" sz="2400" dirty="0">
                <a:latin typeface="+mn-ea"/>
                <a:ea typeface="+mn-ea"/>
                <a:cs typeface="+mn-ea"/>
                <a:sym typeface="+mn-ea"/>
              </a:rPr>
              <a:t>  </a:t>
            </a:r>
            <a:r>
              <a:rPr kumimoji="1" lang="zh-CN" altLang="en-US" sz="2400" dirty="0">
                <a:latin typeface="+mn-ea"/>
                <a:ea typeface="+mn-ea"/>
                <a:cs typeface="+mn-ea"/>
                <a:sym typeface="+mn-ea"/>
              </a:rPr>
              <a:t>是脉冲响应函数的核心内容。特别是，由于</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的元素通常是相关的，因此，</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的一个分量改变将会影响</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的其他分量，由此也会为脉冲响应函数的估计带来困难。</a:t>
            </a:r>
          </a:p>
          <a:p>
            <a:pPr marL="0" indent="0" latinLnBrk="0">
              <a:lnSpc>
                <a:spcPct val="170000"/>
              </a:lnSpc>
            </a:pPr>
            <a:r>
              <a:rPr kumimoji="1" lang="zh-CN" altLang="en-US" sz="2400" dirty="0">
                <a:latin typeface="+mn-ea"/>
                <a:ea typeface="+mn-ea"/>
                <a:cs typeface="+mn-ea"/>
                <a:sym typeface="+mn-ea"/>
              </a:rPr>
              <a:t>因此，为了解决该问题，Sims（1980）提出具体解决方案，即采用Cholesky分解对新息进行变换，使新息的变量变为不相关，由此也解决</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的选择问题</a:t>
            </a:r>
            <a:r>
              <a:rPr kumimoji="1" lang="zh-CN" altLang="en-US" sz="2400" dirty="0" smtClean="0">
                <a:latin typeface="+mn-ea"/>
                <a:ea typeface="+mn-ea"/>
                <a:cs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279"/>
          <p:cNvGraphicFramePr>
            <a:graphicFrameLocks noChangeAspect="1"/>
          </p:cNvGraphicFramePr>
          <p:nvPr>
            <p:extLst>
              <p:ext uri="{D42A27DB-BD31-4B8C-83A1-F6EECF244321}">
                <p14:modId xmlns:p14="http://schemas.microsoft.com/office/powerpoint/2010/main" val="3938880316"/>
              </p:ext>
            </p:extLst>
          </p:nvPr>
        </p:nvGraphicFramePr>
        <p:xfrm>
          <a:off x="4293419" y="1556792"/>
          <a:ext cx="2743200" cy="525145"/>
        </p:xfrm>
        <a:graphic>
          <a:graphicData uri="http://schemas.openxmlformats.org/presentationml/2006/ole">
            <mc:AlternateContent xmlns:mc="http://schemas.openxmlformats.org/markup-compatibility/2006">
              <mc:Choice xmlns:v="urn:schemas-microsoft-com:vml" Requires="v">
                <p:oleObj spid="_x0000_s27898" r:id="rId3" imgW="1320165" imgH="254000" progId="Equation.DSMT4">
                  <p:embed/>
                </p:oleObj>
              </mc:Choice>
              <mc:Fallback>
                <p:oleObj r:id="rId3" imgW="1320165" imgH="254000" progId="Equation.DSMT4">
                  <p:embed/>
                  <p:pic>
                    <p:nvPicPr>
                      <p:cNvPr id="0" name="图片 30"/>
                      <p:cNvPicPr/>
                      <p:nvPr/>
                    </p:nvPicPr>
                    <p:blipFill>
                      <a:blip r:embed="rId4"/>
                      <a:stretch>
                        <a:fillRect/>
                      </a:stretch>
                    </p:blipFill>
                    <p:spPr>
                      <a:xfrm>
                        <a:off x="4293419" y="1556792"/>
                        <a:ext cx="2743200" cy="525145"/>
                      </a:xfrm>
                      <a:prstGeom prst="rect">
                        <a:avLst/>
                      </a:prstGeom>
                      <a:noFill/>
                      <a:ln w="38100">
                        <a:noFill/>
                        <a:miter/>
                      </a:ln>
                    </p:spPr>
                  </p:pic>
                </p:oleObj>
              </mc:Fallback>
            </mc:AlternateContent>
          </a:graphicData>
        </a:graphic>
      </p:graphicFrame>
      <p:graphicFrame>
        <p:nvGraphicFramePr>
          <p:cNvPr id="32" name="对象 -2147482373"/>
          <p:cNvGraphicFramePr>
            <a:graphicFrameLocks noChangeAspect="1"/>
          </p:cNvGraphicFramePr>
          <p:nvPr>
            <p:extLst>
              <p:ext uri="{D42A27DB-BD31-4B8C-83A1-F6EECF244321}">
                <p14:modId xmlns:p14="http://schemas.microsoft.com/office/powerpoint/2010/main" val="514413495"/>
              </p:ext>
            </p:extLst>
          </p:nvPr>
        </p:nvGraphicFramePr>
        <p:xfrm>
          <a:off x="9550003" y="1556792"/>
          <a:ext cx="614680" cy="499110"/>
        </p:xfrm>
        <a:graphic>
          <a:graphicData uri="http://schemas.openxmlformats.org/presentationml/2006/ole">
            <mc:AlternateContent xmlns:mc="http://schemas.openxmlformats.org/markup-compatibility/2006">
              <mc:Choice xmlns:v="urn:schemas-microsoft-com:vml" Requires="v">
                <p:oleObj spid="_x0000_s27899" r:id="rId5" imgW="279400" imgH="228600" progId="Equation.DSMT4">
                  <p:embed/>
                </p:oleObj>
              </mc:Choice>
              <mc:Fallback>
                <p:oleObj r:id="rId5" imgW="279400" imgH="228600" progId="Equation.DSMT4">
                  <p:embed/>
                  <p:pic>
                    <p:nvPicPr>
                      <p:cNvPr id="0" name="图片 24"/>
                      <p:cNvPicPr/>
                      <p:nvPr/>
                    </p:nvPicPr>
                    <p:blipFill>
                      <a:blip r:embed="rId6"/>
                      <a:stretch>
                        <a:fillRect/>
                      </a:stretch>
                    </p:blipFill>
                    <p:spPr>
                      <a:xfrm>
                        <a:off x="9550003" y="1556792"/>
                        <a:ext cx="614680" cy="499110"/>
                      </a:xfrm>
                      <a:prstGeom prst="rect">
                        <a:avLst/>
                      </a:prstGeom>
                      <a:noFill/>
                      <a:ln w="38100">
                        <a:noFill/>
                        <a:miter/>
                      </a:ln>
                    </p:spPr>
                  </p:pic>
                </p:oleObj>
              </mc:Fallback>
            </mc:AlternateContent>
          </a:graphicData>
        </a:graphic>
      </p:graphicFrame>
      <p:graphicFrame>
        <p:nvGraphicFramePr>
          <p:cNvPr id="4" name="对象 -2147482368"/>
          <p:cNvGraphicFramePr>
            <a:graphicFrameLocks noChangeAspect="1"/>
          </p:cNvGraphicFramePr>
          <p:nvPr>
            <p:extLst>
              <p:ext uri="{D42A27DB-BD31-4B8C-83A1-F6EECF244321}">
                <p14:modId xmlns:p14="http://schemas.microsoft.com/office/powerpoint/2010/main" val="762940624"/>
              </p:ext>
            </p:extLst>
          </p:nvPr>
        </p:nvGraphicFramePr>
        <p:xfrm>
          <a:off x="2853259" y="2276872"/>
          <a:ext cx="310065" cy="396000"/>
        </p:xfrm>
        <a:graphic>
          <a:graphicData uri="http://schemas.openxmlformats.org/presentationml/2006/ole">
            <mc:AlternateContent xmlns:mc="http://schemas.openxmlformats.org/markup-compatibility/2006">
              <mc:Choice xmlns:v="urn:schemas-microsoft-com:vml" Requires="v">
                <p:oleObj spid="_x0000_s27900" r:id="rId7" imgW="139700" imgH="177800" progId="Equation.DSMT4">
                  <p:embed/>
                </p:oleObj>
              </mc:Choice>
              <mc:Fallback>
                <p:oleObj r:id="rId7" imgW="139700" imgH="177800" progId="Equation.DSMT4">
                  <p:embed/>
                  <p:pic>
                    <p:nvPicPr>
                      <p:cNvPr id="0" name="图片 33"/>
                      <p:cNvPicPr/>
                      <p:nvPr/>
                    </p:nvPicPr>
                    <p:blipFill>
                      <a:blip r:embed="rId8"/>
                      <a:stretch>
                        <a:fillRect/>
                      </a:stretch>
                    </p:blipFill>
                    <p:spPr>
                      <a:xfrm>
                        <a:off x="2853259" y="2276872"/>
                        <a:ext cx="310065" cy="396000"/>
                      </a:xfrm>
                      <a:prstGeom prst="rect">
                        <a:avLst/>
                      </a:prstGeom>
                      <a:noFill/>
                      <a:ln w="38100">
                        <a:noFill/>
                        <a:miter/>
                      </a:ln>
                    </p:spPr>
                  </p:pic>
                </p:oleObj>
              </mc:Fallback>
            </mc:AlternateContent>
          </a:graphicData>
        </a:graphic>
      </p:graphicFrame>
      <p:graphicFrame>
        <p:nvGraphicFramePr>
          <p:cNvPr id="35" name="对象 -2147482368"/>
          <p:cNvGraphicFramePr>
            <a:graphicFrameLocks noChangeAspect="1"/>
          </p:cNvGraphicFramePr>
          <p:nvPr>
            <p:extLst>
              <p:ext uri="{D42A27DB-BD31-4B8C-83A1-F6EECF244321}">
                <p14:modId xmlns:p14="http://schemas.microsoft.com/office/powerpoint/2010/main" val="1518832941"/>
              </p:ext>
            </p:extLst>
          </p:nvPr>
        </p:nvGraphicFramePr>
        <p:xfrm>
          <a:off x="5877595" y="2276872"/>
          <a:ext cx="310065" cy="396000"/>
        </p:xfrm>
        <a:graphic>
          <a:graphicData uri="http://schemas.openxmlformats.org/presentationml/2006/ole">
            <mc:AlternateContent xmlns:mc="http://schemas.openxmlformats.org/markup-compatibility/2006">
              <mc:Choice xmlns:v="urn:schemas-microsoft-com:vml" Requires="v">
                <p:oleObj spid="_x0000_s27901" r:id="rId9" imgW="139700" imgH="177800" progId="Equation.DSMT4">
                  <p:embed/>
                </p:oleObj>
              </mc:Choice>
              <mc:Fallback>
                <p:oleObj r:id="rId9" imgW="139700" imgH="177800" progId="Equation.DSMT4">
                  <p:embed/>
                  <p:pic>
                    <p:nvPicPr>
                      <p:cNvPr id="0" name="图片 33"/>
                      <p:cNvPicPr/>
                      <p:nvPr/>
                    </p:nvPicPr>
                    <p:blipFill>
                      <a:blip r:embed="rId8"/>
                      <a:stretch>
                        <a:fillRect/>
                      </a:stretch>
                    </p:blipFill>
                    <p:spPr>
                      <a:xfrm>
                        <a:off x="5877595" y="2276872"/>
                        <a:ext cx="310065" cy="396000"/>
                      </a:xfrm>
                      <a:prstGeom prst="rect">
                        <a:avLst/>
                      </a:prstGeom>
                      <a:noFill/>
                      <a:ln w="38100">
                        <a:noFill/>
                        <a:miter/>
                      </a:ln>
                    </p:spPr>
                  </p:pic>
                </p:oleObj>
              </mc:Fallback>
            </mc:AlternateContent>
          </a:graphicData>
        </a:graphic>
      </p:graphicFrame>
      <p:graphicFrame>
        <p:nvGraphicFramePr>
          <p:cNvPr id="5" name="对象 -2147482366"/>
          <p:cNvGraphicFramePr>
            <a:graphicFrameLocks noChangeAspect="1"/>
          </p:cNvGraphicFramePr>
          <p:nvPr>
            <p:extLst>
              <p:ext uri="{D42A27DB-BD31-4B8C-83A1-F6EECF244321}">
                <p14:modId xmlns:p14="http://schemas.microsoft.com/office/powerpoint/2010/main" val="2073402276"/>
              </p:ext>
            </p:extLst>
          </p:nvPr>
        </p:nvGraphicFramePr>
        <p:xfrm>
          <a:off x="404987" y="2780928"/>
          <a:ext cx="326218" cy="489600"/>
        </p:xfrm>
        <a:graphic>
          <a:graphicData uri="http://schemas.openxmlformats.org/presentationml/2006/ole">
            <mc:AlternateContent xmlns:mc="http://schemas.openxmlformats.org/markup-compatibility/2006">
              <mc:Choice xmlns:v="urn:schemas-microsoft-com:vml" Requires="v">
                <p:oleObj spid="_x0000_s27902" r:id="rId10" imgW="152400" imgH="228600" progId="Equation.DSMT4">
                  <p:embed/>
                </p:oleObj>
              </mc:Choice>
              <mc:Fallback>
                <p:oleObj r:id="rId10" imgW="152400" imgH="228600" progId="Equation.DSMT4">
                  <p:embed/>
                  <p:pic>
                    <p:nvPicPr>
                      <p:cNvPr id="0" name="图片 36"/>
                      <p:cNvPicPr/>
                      <p:nvPr/>
                    </p:nvPicPr>
                    <p:blipFill>
                      <a:blip r:embed="rId11"/>
                      <a:stretch>
                        <a:fillRect/>
                      </a:stretch>
                    </p:blipFill>
                    <p:spPr>
                      <a:xfrm>
                        <a:off x="404987" y="2780928"/>
                        <a:ext cx="326218" cy="489600"/>
                      </a:xfrm>
                      <a:prstGeom prst="rect">
                        <a:avLst/>
                      </a:prstGeom>
                      <a:noFill/>
                      <a:ln w="38100">
                        <a:noFill/>
                        <a:miter/>
                      </a:ln>
                    </p:spPr>
                  </p:pic>
                </p:oleObj>
              </mc:Fallback>
            </mc:AlternateContent>
          </a:graphicData>
        </a:graphic>
      </p:graphicFrame>
      <p:graphicFrame>
        <p:nvGraphicFramePr>
          <p:cNvPr id="38" name="对象 -2147482366"/>
          <p:cNvGraphicFramePr>
            <a:graphicFrameLocks noChangeAspect="1"/>
          </p:cNvGraphicFramePr>
          <p:nvPr>
            <p:extLst>
              <p:ext uri="{D42A27DB-BD31-4B8C-83A1-F6EECF244321}">
                <p14:modId xmlns:p14="http://schemas.microsoft.com/office/powerpoint/2010/main" val="3005635475"/>
              </p:ext>
            </p:extLst>
          </p:nvPr>
        </p:nvGraphicFramePr>
        <p:xfrm>
          <a:off x="4509443" y="2795384"/>
          <a:ext cx="326218" cy="489600"/>
        </p:xfrm>
        <a:graphic>
          <a:graphicData uri="http://schemas.openxmlformats.org/presentationml/2006/ole">
            <mc:AlternateContent xmlns:mc="http://schemas.openxmlformats.org/markup-compatibility/2006">
              <mc:Choice xmlns:v="urn:schemas-microsoft-com:vml" Requires="v">
                <p:oleObj spid="_x0000_s27903" r:id="rId12" imgW="152400" imgH="228600" progId="Equation.DSMT4">
                  <p:embed/>
                </p:oleObj>
              </mc:Choice>
              <mc:Fallback>
                <p:oleObj r:id="rId12" imgW="152400" imgH="228600" progId="Equation.DSMT4">
                  <p:embed/>
                  <p:pic>
                    <p:nvPicPr>
                      <p:cNvPr id="0" name="图片 36"/>
                      <p:cNvPicPr/>
                      <p:nvPr/>
                    </p:nvPicPr>
                    <p:blipFill>
                      <a:blip r:embed="rId11"/>
                      <a:stretch>
                        <a:fillRect/>
                      </a:stretch>
                    </p:blipFill>
                    <p:spPr>
                      <a:xfrm>
                        <a:off x="4509443" y="2795384"/>
                        <a:ext cx="326218" cy="489600"/>
                      </a:xfrm>
                      <a:prstGeom prst="rect">
                        <a:avLst/>
                      </a:prstGeom>
                      <a:noFill/>
                      <a:ln w="38100">
                        <a:noFill/>
                        <a:miter/>
                      </a:ln>
                    </p:spPr>
                  </p:pic>
                </p:oleObj>
              </mc:Fallback>
            </mc:AlternateContent>
          </a:graphicData>
        </a:graphic>
      </p:graphicFrame>
      <p:graphicFrame>
        <p:nvGraphicFramePr>
          <p:cNvPr id="40" name="对象 -2147482366"/>
          <p:cNvGraphicFramePr>
            <a:graphicFrameLocks noChangeAspect="1"/>
          </p:cNvGraphicFramePr>
          <p:nvPr>
            <p:extLst>
              <p:ext uri="{D42A27DB-BD31-4B8C-83A1-F6EECF244321}">
                <p14:modId xmlns:p14="http://schemas.microsoft.com/office/powerpoint/2010/main" val="308131369"/>
              </p:ext>
            </p:extLst>
          </p:nvPr>
        </p:nvGraphicFramePr>
        <p:xfrm>
          <a:off x="8181851" y="2780928"/>
          <a:ext cx="326218" cy="489600"/>
        </p:xfrm>
        <a:graphic>
          <a:graphicData uri="http://schemas.openxmlformats.org/presentationml/2006/ole">
            <mc:AlternateContent xmlns:mc="http://schemas.openxmlformats.org/markup-compatibility/2006">
              <mc:Choice xmlns:v="urn:schemas-microsoft-com:vml" Requires="v">
                <p:oleObj spid="_x0000_s27904" r:id="rId13" imgW="152400" imgH="228600" progId="Equation.DSMT4">
                  <p:embed/>
                </p:oleObj>
              </mc:Choice>
              <mc:Fallback>
                <p:oleObj r:id="rId13" imgW="152400" imgH="228600" progId="Equation.DSMT4">
                  <p:embed/>
                  <p:pic>
                    <p:nvPicPr>
                      <p:cNvPr id="0" name="图片 36"/>
                      <p:cNvPicPr/>
                      <p:nvPr/>
                    </p:nvPicPr>
                    <p:blipFill>
                      <a:blip r:embed="rId11"/>
                      <a:stretch>
                        <a:fillRect/>
                      </a:stretch>
                    </p:blipFill>
                    <p:spPr>
                      <a:xfrm>
                        <a:off x="8181851" y="2780928"/>
                        <a:ext cx="326218" cy="489600"/>
                      </a:xfrm>
                      <a:prstGeom prst="rect">
                        <a:avLst/>
                      </a:prstGeom>
                      <a:noFill/>
                      <a:ln w="38100">
                        <a:noFill/>
                        <a:miter/>
                      </a:ln>
                    </p:spPr>
                  </p:pic>
                </p:oleObj>
              </mc:Fallback>
            </mc:AlternateContent>
          </a:graphicData>
        </a:graphic>
      </p:graphicFrame>
      <p:graphicFrame>
        <p:nvGraphicFramePr>
          <p:cNvPr id="42" name="对象 -2147482368"/>
          <p:cNvGraphicFramePr>
            <a:graphicFrameLocks noChangeAspect="1"/>
          </p:cNvGraphicFramePr>
          <p:nvPr/>
        </p:nvGraphicFramePr>
        <p:xfrm>
          <a:off x="6813550" y="4793615"/>
          <a:ext cx="310065" cy="396000"/>
        </p:xfrm>
        <a:graphic>
          <a:graphicData uri="http://schemas.openxmlformats.org/presentationml/2006/ole">
            <mc:AlternateContent xmlns:mc="http://schemas.openxmlformats.org/markup-compatibility/2006">
              <mc:Choice xmlns:v="urn:schemas-microsoft-com:vml" Requires="v">
                <p:oleObj spid="_x0000_s27905" r:id="rId14" imgW="139700" imgH="177800" progId="Equation.DSMT4">
                  <p:embed/>
                </p:oleObj>
              </mc:Choice>
              <mc:Fallback>
                <p:oleObj r:id="rId14" imgW="139700" imgH="177800" progId="Equation.DSMT4">
                  <p:embed/>
                  <p:pic>
                    <p:nvPicPr>
                      <p:cNvPr id="0" name="图片 33"/>
                      <p:cNvPicPr/>
                      <p:nvPr/>
                    </p:nvPicPr>
                    <p:blipFill>
                      <a:blip r:embed="rId8"/>
                      <a:stretch>
                        <a:fillRect/>
                      </a:stretch>
                    </p:blipFill>
                    <p:spPr>
                      <a:xfrm>
                        <a:off x="6813550" y="4793615"/>
                        <a:ext cx="310065" cy="396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447645"/>
          </a:xfrm>
          <a:prstGeom prst="rect">
            <a:avLst/>
          </a:prstGeom>
          <a:noFill/>
        </p:spPr>
        <p:txBody>
          <a:bodyPr wrap="square">
            <a:spAutoFit/>
          </a:bodyPr>
          <a:lstStyle/>
          <a:p>
            <a:pPr marL="0" indent="0" latinLnBrk="0">
              <a:lnSpc>
                <a:spcPct val="180000"/>
              </a:lnSpc>
            </a:pPr>
            <a:r>
              <a:rPr kumimoji="1" lang="en-US" altLang="zh-CN" sz="2400" dirty="0">
                <a:latin typeface="+mn-lt"/>
                <a:ea typeface="+mn-ea"/>
                <a:sym typeface="+mn-ea"/>
              </a:rPr>
              <a:t>•</a:t>
            </a:r>
            <a:r>
              <a:rPr kumimoji="1" lang="zh-CN" altLang="en-US" sz="2400" dirty="0">
                <a:latin typeface="+mn-lt"/>
                <a:ea typeface="+mn-ea"/>
                <a:sym typeface="+mn-ea"/>
              </a:rPr>
              <a:t>按Cholesky分解的具体逻辑，定义</a:t>
            </a:r>
            <a:r>
              <a:rPr kumimoji="1" lang="en-US" altLang="zh-CN" sz="2400" dirty="0">
                <a:latin typeface="+mn-lt"/>
                <a:ea typeface="+mn-ea"/>
                <a:sym typeface="+mn-ea"/>
              </a:rPr>
              <a:t>               </a:t>
            </a:r>
            <a:r>
              <a:rPr kumimoji="1" lang="zh-CN" altLang="en-US" sz="2400" dirty="0">
                <a:latin typeface="+mn-lt"/>
                <a:ea typeface="+mn-ea"/>
                <a:sym typeface="+mn-ea"/>
              </a:rPr>
              <a:t>，此时，</a:t>
            </a:r>
            <a:r>
              <a:rPr kumimoji="1" lang="en-US" altLang="zh-CN" sz="2400" dirty="0" smtClean="0">
                <a:latin typeface="+mn-lt"/>
                <a:ea typeface="+mn-ea"/>
                <a:sym typeface="+mn-ea"/>
              </a:rPr>
              <a:t>(</a:t>
            </a:r>
            <a:r>
              <a:rPr kumimoji="1" lang="en-US" altLang="zh-CN" sz="2400" dirty="0" smtClean="0">
                <a:sym typeface="+mn-ea"/>
              </a:rPr>
              <a:t>3-48</a:t>
            </a:r>
            <a:r>
              <a:rPr kumimoji="1" lang="en-US" altLang="zh-CN" sz="2400" dirty="0" smtClean="0">
                <a:latin typeface="+mn-lt"/>
                <a:ea typeface="+mn-ea"/>
                <a:sym typeface="+mn-ea"/>
              </a:rPr>
              <a:t>)</a:t>
            </a:r>
            <a:r>
              <a:rPr kumimoji="1" lang="zh-CN" altLang="en-US" sz="2400" dirty="0">
                <a:latin typeface="+mn-lt"/>
                <a:ea typeface="+mn-ea"/>
                <a:sym typeface="+mn-ea"/>
              </a:rPr>
              <a:t>式可以重新表述为</a:t>
            </a:r>
            <a:r>
              <a:rPr kumimoji="1" lang="zh-CN" sz="2400" dirty="0">
                <a:latin typeface="+mn-ea"/>
                <a:ea typeface="+mn-ea"/>
                <a:cs typeface="+mn-ea"/>
              </a:rPr>
              <a:t>：</a:t>
            </a:r>
          </a:p>
          <a:p>
            <a:pPr marL="0" indent="0" algn="r" latinLnBrk="0">
              <a:lnSpc>
                <a:spcPct val="180000"/>
              </a:lnSpc>
            </a:pPr>
            <a:r>
              <a:rPr kumimoji="1" lang="en-US" altLang="zh-CN" sz="2400" dirty="0" smtClean="0">
                <a:latin typeface="+mn-lt"/>
                <a:ea typeface="+mn-ea"/>
                <a:sym typeface="+mn-ea"/>
              </a:rPr>
              <a:t>(</a:t>
            </a:r>
            <a:r>
              <a:rPr kumimoji="1" lang="en-US" altLang="zh-CN" sz="2400" dirty="0" smtClean="0">
                <a:sym typeface="+mn-ea"/>
              </a:rPr>
              <a:t>3-51</a:t>
            </a:r>
            <a:r>
              <a:rPr kumimoji="1" lang="en-US" altLang="zh-CN" sz="2400" dirty="0" smtClean="0">
                <a:latin typeface="+mn-lt"/>
                <a:ea typeface="+mn-ea"/>
                <a:sym typeface="+mn-ea"/>
              </a:rPr>
              <a:t>)</a:t>
            </a:r>
            <a:endParaRPr kumimoji="1" lang="en-US" altLang="zh-CN" sz="2400" dirty="0">
              <a:latin typeface="+mn-lt"/>
              <a:ea typeface="+mn-ea"/>
              <a:sym typeface="+mn-ea"/>
            </a:endParaRPr>
          </a:p>
          <a:p>
            <a:pPr marL="0" indent="0" latinLnBrk="0">
              <a:lnSpc>
                <a:spcPct val="70000"/>
              </a:lnSpc>
            </a:pP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是正交的，而且，满足</a:t>
            </a:r>
            <a:r>
              <a:rPr kumimoji="1" lang="en-US" altLang="zh-CN" sz="2400" dirty="0">
                <a:latin typeface="+mn-ea"/>
                <a:ea typeface="+mn-ea"/>
                <a:cs typeface="+mn-ea"/>
              </a:rPr>
              <a:t>           </a:t>
            </a:r>
            <a:r>
              <a:rPr kumimoji="1" lang="zh-CN" altLang="en-US" sz="2400" dirty="0">
                <a:latin typeface="+mn-ea"/>
                <a:ea typeface="+mn-ea"/>
                <a:cs typeface="+mn-ea"/>
              </a:rPr>
              <a:t>，此时</a:t>
            </a:r>
            <a:r>
              <a:rPr kumimoji="1" lang="en-US" altLang="zh-CN" sz="2400" dirty="0">
                <a:latin typeface="+mn-ea"/>
                <a:ea typeface="+mn-ea"/>
                <a:cs typeface="+mn-ea"/>
              </a:rPr>
              <a:t>        </a:t>
            </a:r>
            <a:r>
              <a:rPr kumimoji="1" lang="zh-CN" altLang="en-US" sz="2400" dirty="0">
                <a:latin typeface="+mn-ea"/>
                <a:ea typeface="+mn-ea"/>
                <a:cs typeface="+mn-ea"/>
              </a:rPr>
              <a:t>。因此，令</a:t>
            </a:r>
            <a:r>
              <a:rPr kumimoji="1" lang="en-US" altLang="zh-CN" sz="2400" dirty="0">
                <a:latin typeface="+mn-ea"/>
                <a:ea typeface="+mn-ea"/>
                <a:cs typeface="+mn-ea"/>
              </a:rPr>
              <a:t>     ，则</a:t>
            </a:r>
          </a:p>
          <a:p>
            <a:pPr marL="0" indent="0" latinLnBrk="0">
              <a:lnSpc>
                <a:spcPct val="170000"/>
              </a:lnSpc>
            </a:pPr>
            <a:r>
              <a:rPr kumimoji="1" lang="en-US" altLang="zh-CN" sz="2400" dirty="0">
                <a:latin typeface="+mn-ea"/>
                <a:ea typeface="+mn-ea"/>
                <a:cs typeface="+mn-ea"/>
              </a:rPr>
              <a:t>                        ,由此可得变量    </a:t>
            </a:r>
            <a:r>
              <a:rPr kumimoji="1" lang="zh-CN" altLang="en-US" sz="2400" dirty="0">
                <a:latin typeface="+mn-ea"/>
                <a:ea typeface="+mn-ea"/>
                <a:cs typeface="+mn-ea"/>
              </a:rPr>
              <a:t>对</a:t>
            </a:r>
            <a:r>
              <a:rPr kumimoji="1" lang="en-US" altLang="zh-CN" sz="2400" dirty="0">
                <a:latin typeface="+mn-ea"/>
                <a:ea typeface="+mn-ea"/>
                <a:cs typeface="+mn-ea"/>
              </a:rPr>
              <a:t>j</a:t>
            </a:r>
            <a:r>
              <a:rPr kumimoji="1" lang="zh-CN" altLang="en-US" sz="2400" dirty="0">
                <a:latin typeface="+mn-ea"/>
                <a:ea typeface="+mn-ea"/>
                <a:cs typeface="+mn-ea"/>
              </a:rPr>
              <a:t>方程的一单位冲击的正交脉冲响应函数为：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3-52</a:t>
            </a:r>
            <a:r>
              <a:rPr kumimoji="1" lang="en-US" altLang="zh-CN" sz="2400" dirty="0" smtClean="0">
                <a:latin typeface="+mn-lt"/>
                <a:ea typeface="+mn-ea"/>
                <a:sym typeface="+mn-ea"/>
              </a:rPr>
              <a:t>)</a:t>
            </a:r>
            <a:endParaRPr kumimoji="1" lang="en-US" altLang="zh-CN" sz="2400" dirty="0">
              <a:latin typeface="+mn-lt"/>
              <a:ea typeface="+mn-ea"/>
              <a:sym typeface="+mn-ea"/>
            </a:endParaRPr>
          </a:p>
          <a:p>
            <a:pPr marL="0" indent="0" latinLnBrk="0">
              <a:lnSpc>
                <a:spcPct val="170000"/>
              </a:lnSpc>
            </a:pPr>
            <a:r>
              <a:rPr kumimoji="1" lang="en-US" altLang="zh-CN" sz="2400" dirty="0">
                <a:latin typeface="+mn-ea"/>
                <a:ea typeface="+mn-ea"/>
                <a:cs typeface="+mn-ea"/>
              </a:rPr>
              <a:t>其中，  表示     阶的选择性单位向量，即第j行等于1其他行均为0的向量。在实际估计过程中，可以进一步将正交的新息  标准化，使  的方差等于1</a:t>
            </a:r>
            <a:r>
              <a:rPr kumimoji="1" lang="en-US" altLang="zh-CN" sz="2400" dirty="0" smtClean="0">
                <a:latin typeface="+mn-ea"/>
                <a:ea typeface="+mn-ea"/>
                <a:cs typeface="+mn-ea"/>
              </a:rPr>
              <a:t>。</a:t>
            </a:r>
            <a:endParaRPr kumimoji="1" lang="zh-CN" sz="2400" dirty="0">
              <a:latin typeface="+mn-ea"/>
              <a:ea typeface="+mn-ea"/>
              <a:cs typeface="+mn-ea"/>
            </a:endParaRPr>
          </a:p>
        </p:txBody>
      </p:sp>
      <p:graphicFrame>
        <p:nvGraphicFramePr>
          <p:cNvPr id="3" name="对象 -2147482362"/>
          <p:cNvGraphicFramePr>
            <a:graphicFrameLocks noChangeAspect="1"/>
          </p:cNvGraphicFramePr>
          <p:nvPr/>
        </p:nvGraphicFramePr>
        <p:xfrm>
          <a:off x="4784090" y="941705"/>
          <a:ext cx="1067435" cy="345440"/>
        </p:xfrm>
        <a:graphic>
          <a:graphicData uri="http://schemas.openxmlformats.org/presentationml/2006/ole">
            <mc:AlternateContent xmlns:mc="http://schemas.openxmlformats.org/markup-compatibility/2006">
              <mc:Choice xmlns:v="urn:schemas-microsoft-com:vml" Requires="v">
                <p:oleObj spid="_x0000_s29077" r:id="rId3" imgW="469900" imgH="152400" progId="Equation.DSMT4">
                  <p:embed/>
                </p:oleObj>
              </mc:Choice>
              <mc:Fallback>
                <p:oleObj r:id="rId3" imgW="469900" imgH="152400" progId="Equation.DSMT4">
                  <p:embed/>
                  <p:pic>
                    <p:nvPicPr>
                      <p:cNvPr id="0" name="图片 30"/>
                      <p:cNvPicPr/>
                      <p:nvPr/>
                    </p:nvPicPr>
                    <p:blipFill>
                      <a:blip r:embed="rId4"/>
                      <a:stretch>
                        <a:fillRect/>
                      </a:stretch>
                    </p:blipFill>
                    <p:spPr>
                      <a:xfrm>
                        <a:off x="4784090" y="941705"/>
                        <a:ext cx="1067435" cy="345440"/>
                      </a:xfrm>
                      <a:prstGeom prst="rect">
                        <a:avLst/>
                      </a:prstGeom>
                      <a:noFill/>
                      <a:ln w="38100">
                        <a:noFill/>
                        <a:miter/>
                      </a:ln>
                    </p:spPr>
                  </p:pic>
                </p:oleObj>
              </mc:Fallback>
            </mc:AlternateContent>
          </a:graphicData>
        </a:graphic>
      </p:graphicFrame>
      <p:graphicFrame>
        <p:nvGraphicFramePr>
          <p:cNvPr id="4" name="对象 -2147482359"/>
          <p:cNvGraphicFramePr>
            <a:graphicFrameLocks noChangeAspect="1"/>
          </p:cNvGraphicFramePr>
          <p:nvPr/>
        </p:nvGraphicFramePr>
        <p:xfrm>
          <a:off x="1009015" y="1304925"/>
          <a:ext cx="9744075" cy="975995"/>
        </p:xfrm>
        <a:graphic>
          <a:graphicData uri="http://schemas.openxmlformats.org/presentationml/2006/ole">
            <mc:AlternateContent xmlns:mc="http://schemas.openxmlformats.org/markup-compatibility/2006">
              <mc:Choice xmlns:v="urn:schemas-microsoft-com:vml" Requires="v">
                <p:oleObj spid="_x0000_s29078" r:id="rId5" imgW="4330700" imgH="431800" progId="Equation.DSMT4">
                  <p:embed/>
                </p:oleObj>
              </mc:Choice>
              <mc:Fallback>
                <p:oleObj r:id="rId5" imgW="4330700" imgH="431800" progId="Equation.DSMT4">
                  <p:embed/>
                  <p:pic>
                    <p:nvPicPr>
                      <p:cNvPr id="0" name="图片 31"/>
                      <p:cNvPicPr/>
                      <p:nvPr/>
                    </p:nvPicPr>
                    <p:blipFill>
                      <a:blip r:embed="rId6"/>
                      <a:stretch>
                        <a:fillRect/>
                      </a:stretch>
                    </p:blipFill>
                    <p:spPr>
                      <a:xfrm>
                        <a:off x="1009015" y="1304925"/>
                        <a:ext cx="9744075" cy="975995"/>
                      </a:xfrm>
                      <a:prstGeom prst="rect">
                        <a:avLst/>
                      </a:prstGeom>
                      <a:noFill/>
                      <a:ln w="38100">
                        <a:noFill/>
                        <a:miter/>
                      </a:ln>
                    </p:spPr>
                  </p:pic>
                </p:oleObj>
              </mc:Fallback>
            </mc:AlternateContent>
          </a:graphicData>
        </a:graphic>
      </p:graphicFrame>
      <p:graphicFrame>
        <p:nvGraphicFramePr>
          <p:cNvPr id="5" name="对象 -2147482358"/>
          <p:cNvGraphicFramePr>
            <a:graphicFrameLocks noChangeAspect="1"/>
          </p:cNvGraphicFramePr>
          <p:nvPr/>
        </p:nvGraphicFramePr>
        <p:xfrm>
          <a:off x="902335" y="2390140"/>
          <a:ext cx="1200321" cy="468000"/>
        </p:xfrm>
        <a:graphic>
          <a:graphicData uri="http://schemas.openxmlformats.org/presentationml/2006/ole">
            <mc:AlternateContent xmlns:mc="http://schemas.openxmlformats.org/markup-compatibility/2006">
              <mc:Choice xmlns:v="urn:schemas-microsoft-com:vml" Requires="v">
                <p:oleObj spid="_x0000_s29079" r:id="rId7" imgW="622300" imgH="241300" progId="Equation.DSMT4">
                  <p:embed/>
                </p:oleObj>
              </mc:Choice>
              <mc:Fallback>
                <p:oleObj r:id="rId7" imgW="622300" imgH="241300" progId="Equation.DSMT4">
                  <p:embed/>
                  <p:pic>
                    <p:nvPicPr>
                      <p:cNvPr id="0" name="图片 32"/>
                      <p:cNvPicPr/>
                      <p:nvPr/>
                    </p:nvPicPr>
                    <p:blipFill>
                      <a:blip r:embed="rId8"/>
                      <a:stretch>
                        <a:fillRect/>
                      </a:stretch>
                    </p:blipFill>
                    <p:spPr>
                      <a:xfrm>
                        <a:off x="902335" y="2390140"/>
                        <a:ext cx="1200321" cy="468000"/>
                      </a:xfrm>
                      <a:prstGeom prst="rect">
                        <a:avLst/>
                      </a:prstGeom>
                      <a:noFill/>
                      <a:ln w="38100">
                        <a:noFill/>
                        <a:miter/>
                      </a:ln>
                    </p:spPr>
                  </p:pic>
                </p:oleObj>
              </mc:Fallback>
            </mc:AlternateContent>
          </a:graphicData>
        </a:graphic>
      </p:graphicFrame>
      <p:graphicFrame>
        <p:nvGraphicFramePr>
          <p:cNvPr id="6" name="对象 -2147482357"/>
          <p:cNvGraphicFramePr>
            <a:graphicFrameLocks noChangeAspect="1"/>
          </p:cNvGraphicFramePr>
          <p:nvPr/>
        </p:nvGraphicFramePr>
        <p:xfrm>
          <a:off x="5157470" y="2419350"/>
          <a:ext cx="1646555" cy="497205"/>
        </p:xfrm>
        <a:graphic>
          <a:graphicData uri="http://schemas.openxmlformats.org/presentationml/2006/ole">
            <mc:AlternateContent xmlns:mc="http://schemas.openxmlformats.org/markup-compatibility/2006">
              <mc:Choice xmlns:v="urn:schemas-microsoft-com:vml" Requires="v">
                <p:oleObj spid="_x0000_s29080" r:id="rId9" imgW="711200" imgH="215900" progId="Equation.DSMT4">
                  <p:embed/>
                </p:oleObj>
              </mc:Choice>
              <mc:Fallback>
                <p:oleObj r:id="rId9" imgW="711200" imgH="215900" progId="Equation.DSMT4">
                  <p:embed/>
                  <p:pic>
                    <p:nvPicPr>
                      <p:cNvPr id="0" name="图片 33"/>
                      <p:cNvPicPr/>
                      <p:nvPr/>
                    </p:nvPicPr>
                    <p:blipFill>
                      <a:blip r:embed="rId10"/>
                      <a:stretch>
                        <a:fillRect/>
                      </a:stretch>
                    </p:blipFill>
                    <p:spPr>
                      <a:xfrm>
                        <a:off x="5157470" y="2419350"/>
                        <a:ext cx="1646555" cy="497205"/>
                      </a:xfrm>
                      <a:prstGeom prst="rect">
                        <a:avLst/>
                      </a:prstGeom>
                      <a:noFill/>
                      <a:ln w="38100">
                        <a:noFill/>
                        <a:miter/>
                      </a:ln>
                    </p:spPr>
                  </p:pic>
                </p:oleObj>
              </mc:Fallback>
            </mc:AlternateContent>
          </a:graphicData>
        </a:graphic>
      </p:graphicFrame>
      <p:graphicFrame>
        <p:nvGraphicFramePr>
          <p:cNvPr id="7" name="对象 -2147482356"/>
          <p:cNvGraphicFramePr>
            <a:graphicFrameLocks noChangeAspect="1"/>
          </p:cNvGraphicFramePr>
          <p:nvPr>
            <p:extLst>
              <p:ext uri="{D42A27DB-BD31-4B8C-83A1-F6EECF244321}">
                <p14:modId xmlns:p14="http://schemas.microsoft.com/office/powerpoint/2010/main" val="202171952"/>
              </p:ext>
            </p:extLst>
          </p:nvPr>
        </p:nvGraphicFramePr>
        <p:xfrm>
          <a:off x="7854950" y="2419350"/>
          <a:ext cx="1081088" cy="477838"/>
        </p:xfrm>
        <a:graphic>
          <a:graphicData uri="http://schemas.openxmlformats.org/presentationml/2006/ole">
            <mc:AlternateContent xmlns:mc="http://schemas.openxmlformats.org/markup-compatibility/2006">
              <mc:Choice xmlns:v="urn:schemas-microsoft-com:vml" Requires="v">
                <p:oleObj spid="_x0000_s29081" name="Equation" r:id="rId11" imgW="520560" imgH="228600" progId="Equation.DSMT4">
                  <p:embed/>
                </p:oleObj>
              </mc:Choice>
              <mc:Fallback>
                <p:oleObj name="Equation" r:id="rId11" imgW="520560" imgH="228600" progId="Equation.DSMT4">
                  <p:embed/>
                  <p:pic>
                    <p:nvPicPr>
                      <p:cNvPr id="0" name="图片 34"/>
                      <p:cNvPicPr/>
                      <p:nvPr/>
                    </p:nvPicPr>
                    <p:blipFill>
                      <a:blip r:embed="rId12"/>
                      <a:stretch>
                        <a:fillRect/>
                      </a:stretch>
                    </p:blipFill>
                    <p:spPr>
                      <a:xfrm>
                        <a:off x="7854950" y="2419350"/>
                        <a:ext cx="1081088" cy="477838"/>
                      </a:xfrm>
                      <a:prstGeom prst="rect">
                        <a:avLst/>
                      </a:prstGeom>
                      <a:noFill/>
                      <a:ln w="38100">
                        <a:noFill/>
                        <a:miter/>
                      </a:ln>
                    </p:spPr>
                  </p:pic>
                </p:oleObj>
              </mc:Fallback>
            </mc:AlternateContent>
          </a:graphicData>
        </a:graphic>
      </p:graphicFrame>
      <p:graphicFrame>
        <p:nvGraphicFramePr>
          <p:cNvPr id="8" name="对象 -2147482278"/>
          <p:cNvGraphicFramePr>
            <a:graphicFrameLocks noChangeAspect="1"/>
          </p:cNvGraphicFramePr>
          <p:nvPr/>
        </p:nvGraphicFramePr>
        <p:xfrm>
          <a:off x="10485755" y="2432685"/>
          <a:ext cx="815714" cy="468000"/>
        </p:xfrm>
        <a:graphic>
          <a:graphicData uri="http://schemas.openxmlformats.org/presentationml/2006/ole">
            <mc:AlternateContent xmlns:mc="http://schemas.openxmlformats.org/markup-compatibility/2006">
              <mc:Choice xmlns:v="urn:schemas-microsoft-com:vml" Requires="v">
                <p:oleObj spid="_x0000_s29082" r:id="rId13" imgW="355600" imgH="203200" progId="Equation.DSMT4">
                  <p:embed/>
                </p:oleObj>
              </mc:Choice>
              <mc:Fallback>
                <p:oleObj r:id="rId13" imgW="355600" imgH="203200" progId="Equation.DSMT4">
                  <p:embed/>
                  <p:pic>
                    <p:nvPicPr>
                      <p:cNvPr id="0" name="图片 35"/>
                      <p:cNvPicPr/>
                      <p:nvPr/>
                    </p:nvPicPr>
                    <p:blipFill>
                      <a:blip r:embed="rId14"/>
                      <a:stretch>
                        <a:fillRect/>
                      </a:stretch>
                    </p:blipFill>
                    <p:spPr>
                      <a:xfrm>
                        <a:off x="10485755" y="2432685"/>
                        <a:ext cx="815714" cy="468000"/>
                      </a:xfrm>
                      <a:prstGeom prst="rect">
                        <a:avLst/>
                      </a:prstGeom>
                      <a:noFill/>
                      <a:ln w="38100">
                        <a:noFill/>
                        <a:miter/>
                      </a:ln>
                    </p:spPr>
                  </p:pic>
                </p:oleObj>
              </mc:Fallback>
            </mc:AlternateContent>
          </a:graphicData>
        </a:graphic>
      </p:graphicFrame>
      <p:graphicFrame>
        <p:nvGraphicFramePr>
          <p:cNvPr id="10" name="对象 -2147482354"/>
          <p:cNvGraphicFramePr>
            <a:graphicFrameLocks noChangeAspect="1"/>
          </p:cNvGraphicFramePr>
          <p:nvPr>
            <p:extLst>
              <p:ext uri="{D42A27DB-BD31-4B8C-83A1-F6EECF244321}">
                <p14:modId xmlns:p14="http://schemas.microsoft.com/office/powerpoint/2010/main" val="2915325832"/>
              </p:ext>
            </p:extLst>
          </p:nvPr>
        </p:nvGraphicFramePr>
        <p:xfrm>
          <a:off x="217488" y="2986088"/>
          <a:ext cx="3459162" cy="515937"/>
        </p:xfrm>
        <a:graphic>
          <a:graphicData uri="http://schemas.openxmlformats.org/presentationml/2006/ole">
            <mc:AlternateContent xmlns:mc="http://schemas.openxmlformats.org/markup-compatibility/2006">
              <mc:Choice xmlns:v="urn:schemas-microsoft-com:vml" Requires="v">
                <p:oleObj spid="_x0000_s29083" name="Equation" r:id="rId15" imgW="1536480" imgH="228600" progId="Equation.DSMT4">
                  <p:embed/>
                </p:oleObj>
              </mc:Choice>
              <mc:Fallback>
                <p:oleObj name="Equation" r:id="rId15" imgW="1536480" imgH="228600" progId="Equation.DSMT4">
                  <p:embed/>
                  <p:pic>
                    <p:nvPicPr>
                      <p:cNvPr id="0" name="图片 36"/>
                      <p:cNvPicPr/>
                      <p:nvPr/>
                    </p:nvPicPr>
                    <p:blipFill>
                      <a:blip r:embed="rId16"/>
                      <a:stretch>
                        <a:fillRect/>
                      </a:stretch>
                    </p:blipFill>
                    <p:spPr>
                      <a:xfrm>
                        <a:off x="217488" y="2986088"/>
                        <a:ext cx="3459162" cy="515937"/>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5805170" y="3025775"/>
          <a:ext cx="530860" cy="476885"/>
        </p:xfrm>
        <a:graphic>
          <a:graphicData uri="http://schemas.openxmlformats.org/presentationml/2006/ole">
            <mc:AlternateContent xmlns:mc="http://schemas.openxmlformats.org/markup-compatibility/2006">
              <mc:Choice xmlns:v="urn:schemas-microsoft-com:vml" Requires="v">
                <p:oleObj spid="_x0000_s29084" r:id="rId17" imgW="228600" imgH="203200" progId="Equation.DSMT4">
                  <p:embed/>
                </p:oleObj>
              </mc:Choice>
              <mc:Fallback>
                <p:oleObj r:id="rId17" imgW="228600" imgH="203200" progId="Equation.DSMT4">
                  <p:embed/>
                  <p:pic>
                    <p:nvPicPr>
                      <p:cNvPr id="0" name="图片 39"/>
                      <p:cNvPicPr/>
                      <p:nvPr/>
                    </p:nvPicPr>
                    <p:blipFill>
                      <a:blip r:embed="rId18"/>
                      <a:stretch>
                        <a:fillRect/>
                      </a:stretch>
                    </p:blipFill>
                    <p:spPr>
                      <a:xfrm>
                        <a:off x="5805170" y="3025775"/>
                        <a:ext cx="530860" cy="476885"/>
                      </a:xfrm>
                      <a:prstGeom prst="rect">
                        <a:avLst/>
                      </a:prstGeom>
                      <a:noFill/>
                      <a:ln w="38100">
                        <a:noFill/>
                        <a:miter/>
                      </a:ln>
                    </p:spPr>
                  </p:pic>
                </p:oleObj>
              </mc:Fallback>
            </mc:AlternateContent>
          </a:graphicData>
        </a:graphic>
      </p:graphicFrame>
      <p:graphicFrame>
        <p:nvGraphicFramePr>
          <p:cNvPr id="11" name="对象 -2147482352"/>
          <p:cNvGraphicFramePr>
            <a:graphicFrameLocks noChangeAspect="1"/>
          </p:cNvGraphicFramePr>
          <p:nvPr/>
        </p:nvGraphicFramePr>
        <p:xfrm>
          <a:off x="4985068" y="4162425"/>
          <a:ext cx="2216785" cy="643255"/>
        </p:xfrm>
        <a:graphic>
          <a:graphicData uri="http://schemas.openxmlformats.org/presentationml/2006/ole">
            <mc:AlternateContent xmlns:mc="http://schemas.openxmlformats.org/markup-compatibility/2006">
              <mc:Choice xmlns:v="urn:schemas-microsoft-com:vml" Requires="v">
                <p:oleObj spid="_x0000_s29085" r:id="rId19" imgW="838200" imgH="241300" progId="Equation.DSMT4">
                  <p:embed/>
                </p:oleObj>
              </mc:Choice>
              <mc:Fallback>
                <p:oleObj r:id="rId19" imgW="838200" imgH="241300" progId="Equation.DSMT4">
                  <p:embed/>
                  <p:pic>
                    <p:nvPicPr>
                      <p:cNvPr id="0" name="图片 40"/>
                      <p:cNvPicPr/>
                      <p:nvPr/>
                    </p:nvPicPr>
                    <p:blipFill>
                      <a:blip r:embed="rId20"/>
                      <a:stretch>
                        <a:fillRect/>
                      </a:stretch>
                    </p:blipFill>
                    <p:spPr>
                      <a:xfrm>
                        <a:off x="4985068" y="4162425"/>
                        <a:ext cx="2216785" cy="643255"/>
                      </a:xfrm>
                      <a:prstGeom prst="rect">
                        <a:avLst/>
                      </a:prstGeom>
                      <a:noFill/>
                      <a:ln w="38100">
                        <a:noFill/>
                        <a:miter/>
                      </a:ln>
                    </p:spPr>
                  </p:pic>
                </p:oleObj>
              </mc:Fallback>
            </mc:AlternateContent>
          </a:graphicData>
        </a:graphic>
      </p:graphicFrame>
      <p:graphicFrame>
        <p:nvGraphicFramePr>
          <p:cNvPr id="12" name="对象 -2147482277"/>
          <p:cNvGraphicFramePr>
            <a:graphicFrameLocks noChangeAspect="1"/>
          </p:cNvGraphicFramePr>
          <p:nvPr/>
        </p:nvGraphicFramePr>
        <p:xfrm>
          <a:off x="937260" y="4850765"/>
          <a:ext cx="386715" cy="638810"/>
        </p:xfrm>
        <a:graphic>
          <a:graphicData uri="http://schemas.openxmlformats.org/presentationml/2006/ole">
            <mc:AlternateContent xmlns:mc="http://schemas.openxmlformats.org/markup-compatibility/2006">
              <mc:Choice xmlns:v="urn:schemas-microsoft-com:vml" Requires="v">
                <p:oleObj spid="_x0000_s29086" r:id="rId21" imgW="139700" imgH="228600" progId="Equation.DSMT4">
                  <p:embed/>
                </p:oleObj>
              </mc:Choice>
              <mc:Fallback>
                <p:oleObj r:id="rId21" imgW="139700" imgH="228600" progId="Equation.DSMT4">
                  <p:embed/>
                  <p:pic>
                    <p:nvPicPr>
                      <p:cNvPr id="0" name="图片 41"/>
                      <p:cNvPicPr/>
                      <p:nvPr/>
                    </p:nvPicPr>
                    <p:blipFill>
                      <a:blip r:embed="rId22"/>
                      <a:stretch>
                        <a:fillRect/>
                      </a:stretch>
                    </p:blipFill>
                    <p:spPr>
                      <a:xfrm>
                        <a:off x="937260" y="4850765"/>
                        <a:ext cx="386715" cy="638810"/>
                      </a:xfrm>
                      <a:prstGeom prst="rect">
                        <a:avLst/>
                      </a:prstGeom>
                      <a:noFill/>
                      <a:ln w="38100">
                        <a:noFill/>
                        <a:miter/>
                      </a:ln>
                    </p:spPr>
                  </p:pic>
                </p:oleObj>
              </mc:Fallback>
            </mc:AlternateContent>
          </a:graphicData>
        </a:graphic>
      </p:graphicFrame>
      <p:graphicFrame>
        <p:nvGraphicFramePr>
          <p:cNvPr id="13" name="对象 -2147482350"/>
          <p:cNvGraphicFramePr>
            <a:graphicFrameLocks noChangeAspect="1"/>
          </p:cNvGraphicFramePr>
          <p:nvPr/>
        </p:nvGraphicFramePr>
        <p:xfrm>
          <a:off x="1988820" y="4959350"/>
          <a:ext cx="704850" cy="386080"/>
        </p:xfrm>
        <a:graphic>
          <a:graphicData uri="http://schemas.openxmlformats.org/presentationml/2006/ole">
            <mc:AlternateContent xmlns:mc="http://schemas.openxmlformats.org/markup-compatibility/2006">
              <mc:Choice xmlns:v="urn:schemas-microsoft-com:vml" Requires="v">
                <p:oleObj spid="_x0000_s29087" r:id="rId23" imgW="304800" imgH="165100" progId="Equation.DSMT4">
                  <p:embed/>
                </p:oleObj>
              </mc:Choice>
              <mc:Fallback>
                <p:oleObj r:id="rId23" imgW="304800" imgH="165100" progId="Equation.DSMT4">
                  <p:embed/>
                  <p:pic>
                    <p:nvPicPr>
                      <p:cNvPr id="0" name="图片 42"/>
                      <p:cNvPicPr/>
                      <p:nvPr/>
                    </p:nvPicPr>
                    <p:blipFill>
                      <a:blip r:embed="rId24"/>
                      <a:stretch>
                        <a:fillRect/>
                      </a:stretch>
                    </p:blipFill>
                    <p:spPr>
                      <a:xfrm>
                        <a:off x="1988820" y="4959350"/>
                        <a:ext cx="704850" cy="386080"/>
                      </a:xfrm>
                      <a:prstGeom prst="rect">
                        <a:avLst/>
                      </a:prstGeom>
                      <a:noFill/>
                      <a:ln w="38100">
                        <a:noFill/>
                        <a:miter/>
                      </a:ln>
                    </p:spPr>
                  </p:pic>
                </p:oleObj>
              </mc:Fallback>
            </mc:AlternateContent>
          </a:graphicData>
        </a:graphic>
      </p:graphicFrame>
      <p:graphicFrame>
        <p:nvGraphicFramePr>
          <p:cNvPr id="14" name="对象 -2147482349"/>
          <p:cNvGraphicFramePr>
            <a:graphicFrameLocks noChangeAspect="1"/>
          </p:cNvGraphicFramePr>
          <p:nvPr/>
        </p:nvGraphicFramePr>
        <p:xfrm>
          <a:off x="5013325" y="5492750"/>
          <a:ext cx="322580" cy="483870"/>
        </p:xfrm>
        <a:graphic>
          <a:graphicData uri="http://schemas.openxmlformats.org/presentationml/2006/ole">
            <mc:AlternateContent xmlns:mc="http://schemas.openxmlformats.org/markup-compatibility/2006">
              <mc:Choice xmlns:v="urn:schemas-microsoft-com:vml" Requires="v">
                <p:oleObj spid="_x0000_s29088" r:id="rId25" imgW="152400" imgH="228600" progId="Equation.DSMT4">
                  <p:embed/>
                </p:oleObj>
              </mc:Choice>
              <mc:Fallback>
                <p:oleObj r:id="rId25" imgW="152400" imgH="228600" progId="Equation.DSMT4">
                  <p:embed/>
                  <p:pic>
                    <p:nvPicPr>
                      <p:cNvPr id="0" name="图片 43"/>
                      <p:cNvPicPr/>
                      <p:nvPr/>
                    </p:nvPicPr>
                    <p:blipFill>
                      <a:blip r:embed="rId26"/>
                      <a:stretch>
                        <a:fillRect/>
                      </a:stretch>
                    </p:blipFill>
                    <p:spPr>
                      <a:xfrm>
                        <a:off x="5013325" y="5492750"/>
                        <a:ext cx="322580" cy="483870"/>
                      </a:xfrm>
                      <a:prstGeom prst="rect">
                        <a:avLst/>
                      </a:prstGeom>
                      <a:noFill/>
                      <a:ln w="38100">
                        <a:noFill/>
                        <a:miter/>
                      </a:ln>
                    </p:spPr>
                  </p:pic>
                </p:oleObj>
              </mc:Fallback>
            </mc:AlternateContent>
          </a:graphicData>
        </a:graphic>
      </p:graphicFrame>
      <p:graphicFrame>
        <p:nvGraphicFramePr>
          <p:cNvPr id="48" name="对象 -2147482349"/>
          <p:cNvGraphicFramePr>
            <a:graphicFrameLocks noChangeAspect="1"/>
          </p:cNvGraphicFramePr>
          <p:nvPr/>
        </p:nvGraphicFramePr>
        <p:xfrm>
          <a:off x="6804025" y="5492750"/>
          <a:ext cx="322580" cy="483870"/>
        </p:xfrm>
        <a:graphic>
          <a:graphicData uri="http://schemas.openxmlformats.org/presentationml/2006/ole">
            <mc:AlternateContent xmlns:mc="http://schemas.openxmlformats.org/markup-compatibility/2006">
              <mc:Choice xmlns:v="urn:schemas-microsoft-com:vml" Requires="v">
                <p:oleObj spid="_x0000_s29089" r:id="rId27" imgW="152400" imgH="228600" progId="Equation.DSMT4">
                  <p:embed/>
                </p:oleObj>
              </mc:Choice>
              <mc:Fallback>
                <p:oleObj r:id="rId27" imgW="152400" imgH="228600" progId="Equation.DSMT4">
                  <p:embed/>
                  <p:pic>
                    <p:nvPicPr>
                      <p:cNvPr id="0" name="图片 43"/>
                      <p:cNvPicPr/>
                      <p:nvPr/>
                    </p:nvPicPr>
                    <p:blipFill>
                      <a:blip r:embed="rId26"/>
                      <a:stretch>
                        <a:fillRect/>
                      </a:stretch>
                    </p:blipFill>
                    <p:spPr>
                      <a:xfrm>
                        <a:off x="6804025" y="5492750"/>
                        <a:ext cx="322580" cy="4838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1812" y="1553503"/>
            <a:ext cx="11926267" cy="4487382"/>
          </a:xfrm>
          <a:prstGeom prst="rect">
            <a:avLst/>
          </a:prstGeom>
          <a:noFill/>
        </p:spPr>
        <p:txBody>
          <a:bodyPr wrap="square">
            <a:spAutoFit/>
          </a:bodyPr>
          <a:lstStyle/>
          <a:p>
            <a:pPr marL="0" indent="0" latinLnBrk="0">
              <a:lnSpc>
                <a:spcPct val="170000"/>
              </a:lnSpc>
            </a:pP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虽然Cholesky分解提供了一个估计脉冲响应函数的简便方法，但是其最大缺点是脉冲响应结果严重依赖于变量排序。现有多数研究的解决方法是按照变量的可能排序分别估计得到脉冲响应函数，并求出均值作为最终估计值，然而对于高维数据，由于变量个数太多将导致上述估计思路难以实现（Pesaran and Shin，1998），这也是基于Cholesky分解得到脉冲响应函数估计方法的最大缺点。</a:t>
            </a:r>
            <a:endParaRPr kumimoji="1" sz="2400" dirty="0">
              <a:ea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11524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本部分介绍Pesaran和Shin（1998）提出的广义脉冲响应函数来克服Choleskey脉冲响应函数的缺点问题。</a:t>
            </a:r>
            <a:r>
              <a:rPr kumimoji="1" lang="zh-CN" altLang="en-US" sz="2400" dirty="0">
                <a:latin typeface="+mn-lt"/>
                <a:ea typeface="+mn-ea"/>
              </a:rPr>
              <a:t>对于前面第三节的</a:t>
            </a:r>
            <a:r>
              <a:rPr kumimoji="1" lang="en-US" altLang="zh-CN" sz="2400" dirty="0">
                <a:latin typeface="+mn-lt"/>
                <a:ea typeface="+mn-ea"/>
              </a:rPr>
              <a:t>                                                     </a:t>
            </a:r>
            <a:r>
              <a:rPr kumimoji="1" lang="zh-CN" altLang="en-US" sz="2400" dirty="0">
                <a:latin typeface="+mn-lt"/>
                <a:ea typeface="+mn-ea"/>
              </a:rPr>
              <a:t>式，并不是冲击</a:t>
            </a:r>
            <a:r>
              <a:rPr kumimoji="1" lang="en-US" altLang="zh-CN" sz="2400" dirty="0">
                <a:latin typeface="+mn-lt"/>
                <a:ea typeface="+mn-ea"/>
              </a:rPr>
              <a:t>     </a:t>
            </a:r>
            <a:r>
              <a:rPr kumimoji="1" lang="zh-CN" altLang="en-US" sz="2400" dirty="0">
                <a:latin typeface="+mn-lt"/>
                <a:ea typeface="+mn-ea"/>
              </a:rPr>
              <a:t>的所有元素，可以选择只冲击一个元素，比如它的第j元素，并使用假定的或历史观察到的误差分布来整合其他冲击的影响，此时可得：</a:t>
            </a:r>
            <a:r>
              <a:rPr kumimoji="1" lang="en-US" altLang="zh-CN" sz="2400" dirty="0">
                <a:latin typeface="+mn-lt"/>
                <a:ea typeface="+mn-ea"/>
              </a:rPr>
              <a:t>   </a:t>
            </a:r>
          </a:p>
          <a:p>
            <a:pPr algn="r">
              <a:lnSpc>
                <a:spcPct val="170000"/>
              </a:lnSpc>
            </a:pPr>
            <a:r>
              <a:rPr kumimoji="1" lang="en-US" altLang="zh-CN" sz="2400" dirty="0" smtClean="0">
                <a:latin typeface="+mn-lt"/>
                <a:ea typeface="+mn-ea"/>
                <a:sym typeface="+mn-ea"/>
              </a:rPr>
              <a:t>(</a:t>
            </a:r>
            <a:r>
              <a:rPr kumimoji="1" lang="en-US" altLang="zh-CN" sz="2400" dirty="0" smtClean="0">
                <a:sym typeface="+mn-ea"/>
              </a:rPr>
              <a:t>3-53</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r>
              <a:rPr kumimoji="1" lang="en-US" altLang="zh-CN" sz="2400" dirty="0">
                <a:latin typeface="+mn-lt"/>
                <a:ea typeface="+mn-ea"/>
              </a:rPr>
              <a:t>其中，   </a:t>
            </a:r>
            <a:r>
              <a:rPr kumimoji="1" lang="zh-CN" altLang="en-US" sz="2400" dirty="0">
                <a:latin typeface="+mn-lt"/>
                <a:ea typeface="+mn-ea"/>
              </a:rPr>
              <a:t>满足多变量正态分布。借鉴Koop等（1996）的设定可以得到：</a:t>
            </a:r>
          </a:p>
          <a:p>
            <a:pPr algn="r">
              <a:lnSpc>
                <a:spcPct val="170000"/>
              </a:lnSpc>
            </a:pPr>
            <a:r>
              <a:rPr kumimoji="1" lang="en-US" altLang="zh-CN" sz="2400" dirty="0" smtClean="0">
                <a:latin typeface="+mn-lt"/>
                <a:ea typeface="+mn-ea"/>
                <a:sym typeface="+mn-ea"/>
              </a:rPr>
              <a:t>(</a:t>
            </a:r>
            <a:r>
              <a:rPr kumimoji="1" lang="en-US" altLang="zh-CN" sz="2400" dirty="0" smtClean="0">
                <a:sym typeface="+mn-ea"/>
              </a:rPr>
              <a:t>3-54</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endParaRPr kumimoji="1" lang="en-US" altLang="zh-CN" sz="2400" dirty="0">
              <a:latin typeface="+mn-lt"/>
              <a:ea typeface="+mn-ea"/>
            </a:endParaRPr>
          </a:p>
        </p:txBody>
      </p:sp>
      <p:graphicFrame>
        <p:nvGraphicFramePr>
          <p:cNvPr id="3" name="对象 -2147482467"/>
          <p:cNvGraphicFramePr>
            <a:graphicFrameLocks noChangeAspect="1"/>
          </p:cNvGraphicFramePr>
          <p:nvPr/>
        </p:nvGraphicFramePr>
        <p:xfrm>
          <a:off x="5006975" y="1458595"/>
          <a:ext cx="3556000" cy="478155"/>
        </p:xfrm>
        <a:graphic>
          <a:graphicData uri="http://schemas.openxmlformats.org/presentationml/2006/ole">
            <mc:AlternateContent xmlns:mc="http://schemas.openxmlformats.org/markup-compatibility/2006">
              <mc:Choice xmlns:v="urn:schemas-microsoft-com:vml" Requires="v">
                <p:oleObj spid="_x0000_s29853" r:id="rId3" imgW="1701800" imgH="228600" progId="Equation.DSMT4">
                  <p:embed/>
                </p:oleObj>
              </mc:Choice>
              <mc:Fallback>
                <p:oleObj r:id="rId3" imgW="1701800" imgH="228600" progId="Equation.DSMT4">
                  <p:embed/>
                  <p:pic>
                    <p:nvPicPr>
                      <p:cNvPr id="0" name="图片 28"/>
                      <p:cNvPicPr/>
                      <p:nvPr/>
                    </p:nvPicPr>
                    <p:blipFill>
                      <a:blip r:embed="rId4"/>
                      <a:stretch>
                        <a:fillRect/>
                      </a:stretch>
                    </p:blipFill>
                    <p:spPr>
                      <a:xfrm>
                        <a:off x="5006975" y="1458595"/>
                        <a:ext cx="3556000" cy="478155"/>
                      </a:xfrm>
                      <a:prstGeom prst="rect">
                        <a:avLst/>
                      </a:prstGeom>
                      <a:noFill/>
                      <a:ln w="38100">
                        <a:noFill/>
                        <a:miter/>
                      </a:ln>
                    </p:spPr>
                  </p:pic>
                </p:oleObj>
              </mc:Fallback>
            </mc:AlternateContent>
          </a:graphicData>
        </a:graphic>
      </p:graphicFrame>
      <p:graphicFrame>
        <p:nvGraphicFramePr>
          <p:cNvPr id="4" name="对象 -2147482347"/>
          <p:cNvGraphicFramePr>
            <a:graphicFrameLocks noChangeAspect="1"/>
          </p:cNvGraphicFramePr>
          <p:nvPr/>
        </p:nvGraphicFramePr>
        <p:xfrm>
          <a:off x="10773410" y="1427480"/>
          <a:ext cx="343535" cy="509270"/>
        </p:xfrm>
        <a:graphic>
          <a:graphicData uri="http://schemas.openxmlformats.org/presentationml/2006/ole">
            <mc:AlternateContent xmlns:mc="http://schemas.openxmlformats.org/markup-compatibility/2006">
              <mc:Choice xmlns:v="urn:schemas-microsoft-com:vml" Requires="v">
                <p:oleObj spid="_x0000_s29854" r:id="rId5" imgW="139700" imgH="203200" progId="Equation.DSMT4">
                  <p:embed/>
                </p:oleObj>
              </mc:Choice>
              <mc:Fallback>
                <p:oleObj r:id="rId5" imgW="139700" imgH="203200" progId="Equation.DSMT4">
                  <p:embed/>
                  <p:pic>
                    <p:nvPicPr>
                      <p:cNvPr id="0" name="图片 29"/>
                      <p:cNvPicPr/>
                      <p:nvPr/>
                    </p:nvPicPr>
                    <p:blipFill>
                      <a:blip r:embed="rId6"/>
                      <a:stretch>
                        <a:fillRect/>
                      </a:stretch>
                    </p:blipFill>
                    <p:spPr>
                      <a:xfrm>
                        <a:off x="10773410" y="1427480"/>
                        <a:ext cx="343535" cy="509270"/>
                      </a:xfrm>
                      <a:prstGeom prst="rect">
                        <a:avLst/>
                      </a:prstGeom>
                      <a:noFill/>
                      <a:ln w="38100">
                        <a:noFill/>
                        <a:miter/>
                      </a:ln>
                    </p:spPr>
                  </p:pic>
                </p:oleObj>
              </mc:Fallback>
            </mc:AlternateContent>
          </a:graphicData>
        </a:graphic>
      </p:graphicFrame>
      <p:graphicFrame>
        <p:nvGraphicFramePr>
          <p:cNvPr id="5" name="对象 -2147482346"/>
          <p:cNvGraphicFramePr>
            <a:graphicFrameLocks noChangeAspect="1"/>
          </p:cNvGraphicFramePr>
          <p:nvPr/>
        </p:nvGraphicFramePr>
        <p:xfrm>
          <a:off x="2043430" y="3296920"/>
          <a:ext cx="8100060" cy="584200"/>
        </p:xfrm>
        <a:graphic>
          <a:graphicData uri="http://schemas.openxmlformats.org/presentationml/2006/ole">
            <mc:AlternateContent xmlns:mc="http://schemas.openxmlformats.org/markup-compatibility/2006">
              <mc:Choice xmlns:v="urn:schemas-microsoft-com:vml" Requires="v">
                <p:oleObj spid="_x0000_s29855" r:id="rId7" imgW="3505200" imgH="254000" progId="Equation.DSMT4">
                  <p:embed/>
                </p:oleObj>
              </mc:Choice>
              <mc:Fallback>
                <p:oleObj r:id="rId7" imgW="3505200" imgH="254000" progId="Equation.DSMT4">
                  <p:embed/>
                  <p:pic>
                    <p:nvPicPr>
                      <p:cNvPr id="0" name="图片 30"/>
                      <p:cNvPicPr/>
                      <p:nvPr/>
                    </p:nvPicPr>
                    <p:blipFill>
                      <a:blip r:embed="rId8"/>
                      <a:stretch>
                        <a:fillRect/>
                      </a:stretch>
                    </p:blipFill>
                    <p:spPr>
                      <a:xfrm>
                        <a:off x="2043430" y="3296920"/>
                        <a:ext cx="8100060" cy="584200"/>
                      </a:xfrm>
                      <a:prstGeom prst="rect">
                        <a:avLst/>
                      </a:prstGeom>
                      <a:noFill/>
                      <a:ln w="38100">
                        <a:noFill/>
                        <a:miter/>
                      </a:ln>
                    </p:spPr>
                  </p:pic>
                </p:oleObj>
              </mc:Fallback>
            </mc:AlternateContent>
          </a:graphicData>
        </a:graphic>
      </p:graphicFrame>
      <p:graphicFrame>
        <p:nvGraphicFramePr>
          <p:cNvPr id="34" name="对象 -2147482347"/>
          <p:cNvGraphicFramePr>
            <a:graphicFrameLocks noChangeAspect="1"/>
          </p:cNvGraphicFramePr>
          <p:nvPr/>
        </p:nvGraphicFramePr>
        <p:xfrm>
          <a:off x="861060" y="3881120"/>
          <a:ext cx="343535" cy="509270"/>
        </p:xfrm>
        <a:graphic>
          <a:graphicData uri="http://schemas.openxmlformats.org/presentationml/2006/ole">
            <mc:AlternateContent xmlns:mc="http://schemas.openxmlformats.org/markup-compatibility/2006">
              <mc:Choice xmlns:v="urn:schemas-microsoft-com:vml" Requires="v">
                <p:oleObj spid="_x0000_s29856" r:id="rId9" imgW="139700" imgH="203200" progId="Equation.DSMT4">
                  <p:embed/>
                </p:oleObj>
              </mc:Choice>
              <mc:Fallback>
                <p:oleObj r:id="rId9" imgW="139700" imgH="203200" progId="Equation.DSMT4">
                  <p:embed/>
                  <p:pic>
                    <p:nvPicPr>
                      <p:cNvPr id="0" name="图片 29"/>
                      <p:cNvPicPr/>
                      <p:nvPr/>
                    </p:nvPicPr>
                    <p:blipFill>
                      <a:blip r:embed="rId6"/>
                      <a:stretch>
                        <a:fillRect/>
                      </a:stretch>
                    </p:blipFill>
                    <p:spPr>
                      <a:xfrm>
                        <a:off x="861060" y="3881120"/>
                        <a:ext cx="343535" cy="509270"/>
                      </a:xfrm>
                      <a:prstGeom prst="rect">
                        <a:avLst/>
                      </a:prstGeom>
                      <a:noFill/>
                      <a:ln w="38100">
                        <a:noFill/>
                        <a:miter/>
                      </a:ln>
                    </p:spPr>
                  </p:pic>
                </p:oleObj>
              </mc:Fallback>
            </mc:AlternateContent>
          </a:graphicData>
        </a:graphic>
      </p:graphicFrame>
      <p:graphicFrame>
        <p:nvGraphicFramePr>
          <p:cNvPr id="6" name="对象 -2147482344"/>
          <p:cNvGraphicFramePr>
            <a:graphicFrameLocks noChangeAspect="1"/>
          </p:cNvGraphicFramePr>
          <p:nvPr/>
        </p:nvGraphicFramePr>
        <p:xfrm>
          <a:off x="2920683" y="4437380"/>
          <a:ext cx="6345555" cy="699135"/>
        </p:xfrm>
        <a:graphic>
          <a:graphicData uri="http://schemas.openxmlformats.org/presentationml/2006/ole">
            <mc:AlternateContent xmlns:mc="http://schemas.openxmlformats.org/markup-compatibility/2006">
              <mc:Choice xmlns:v="urn:schemas-microsoft-com:vml" Requires="v">
                <p:oleObj spid="_x0000_s29857" r:id="rId10" imgW="2768600" imgH="304800" progId="Equation.DSMT4">
                  <p:embed/>
                </p:oleObj>
              </mc:Choice>
              <mc:Fallback>
                <p:oleObj r:id="rId10" imgW="2768600" imgH="304800" progId="Equation.DSMT4">
                  <p:embed/>
                  <p:pic>
                    <p:nvPicPr>
                      <p:cNvPr id="0" name="图片 35"/>
                      <p:cNvPicPr/>
                      <p:nvPr/>
                    </p:nvPicPr>
                    <p:blipFill>
                      <a:blip r:embed="rId11"/>
                      <a:stretch>
                        <a:fillRect/>
                      </a:stretch>
                    </p:blipFill>
                    <p:spPr>
                      <a:xfrm>
                        <a:off x="2920683" y="4437380"/>
                        <a:ext cx="6345555" cy="6991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向量自回归模型介绍</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向量自回归模型（</a:t>
            </a:r>
            <a:r>
              <a:rPr kumimoji="1" lang="en-US" altLang="zh-CN" sz="2800" dirty="0">
                <a:latin typeface="Times New Roman" panose="02020603050405020304" pitchFamily="18" charset="0"/>
                <a:ea typeface="+mn-ea"/>
              </a:rPr>
              <a:t>Vector Auto-regressive</a:t>
            </a:r>
            <a:r>
              <a:rPr kumimoji="1" lang="zh-CN" altLang="en-US" sz="2800" dirty="0">
                <a:latin typeface="Times New Roman" panose="02020603050405020304" pitchFamily="18" charset="0"/>
                <a:ea typeface="+mn-ea"/>
              </a:rPr>
              <a:t>，简记为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）是资产收益率多元建模时最常用的模型。此模型有诸多优点，比如不带有任何事先约束条件，而且估计相对容易，不论采用最小二乘法还是极大似然法，都可以得到封闭解。</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是将每一个因变量的滞后期作为解释变量构建了多元模型系统，从而将单变量自回归模型推广到由多元时间序列变量组成的向量自回归模型。</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419868453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743111"/>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故此，</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变量对第j条方程在t时刻一个冲击的广义脉冲响应函数为：</a:t>
            </a:r>
            <a:r>
              <a:rPr kumimoji="1" lang="en-US" altLang="zh-CN" sz="2400" dirty="0">
                <a:latin typeface="+mn-lt"/>
                <a:ea typeface="+mn-ea"/>
              </a:rPr>
              <a:t> </a:t>
            </a:r>
          </a:p>
          <a:p>
            <a:pPr algn="r">
              <a:lnSpc>
                <a:spcPct val="170000"/>
              </a:lnSpc>
            </a:pPr>
            <a:r>
              <a:rPr kumimoji="1" lang="en-US" altLang="zh-CN" sz="2400" dirty="0" smtClean="0">
                <a:latin typeface="+mn-lt"/>
                <a:ea typeface="+mn-ea"/>
                <a:sym typeface="+mn-ea"/>
              </a:rPr>
              <a:t>(</a:t>
            </a:r>
            <a:r>
              <a:rPr kumimoji="1" lang="en-US" altLang="zh-CN" sz="2400" dirty="0" smtClean="0">
                <a:sym typeface="+mn-ea"/>
              </a:rPr>
              <a:t>3-55</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宋体" panose="02010600030101010101" pitchFamily="2" charset="-122"/>
                <a:cs typeface="宋体" panose="02010600030101010101" pitchFamily="2" charset="-122"/>
              </a:rPr>
              <a:t>        ，则可得到一个标准化冲击  的广义脉冲响应函数为： </a:t>
            </a:r>
          </a:p>
          <a:p>
            <a:pPr algn="r">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smtClean="0">
                <a:latin typeface="+mn-lt"/>
                <a:ea typeface="+mn-ea"/>
                <a:sym typeface="+mn-ea"/>
              </a:rPr>
              <a:t>(</a:t>
            </a:r>
            <a:r>
              <a:rPr kumimoji="1" lang="en-US" altLang="zh-CN" sz="2400" dirty="0" smtClean="0">
                <a:sym typeface="+mn-ea"/>
              </a:rPr>
              <a:t>3-56</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a:lnSpc>
                <a:spcPct val="170000"/>
              </a:lnSpc>
            </a:pPr>
            <a:r>
              <a:rPr kumimoji="1" lang="en-US" altLang="zh-CN" sz="2400" dirty="0">
                <a:latin typeface="宋体" panose="02010600030101010101" pitchFamily="2" charset="-122"/>
                <a:cs typeface="宋体" panose="02010600030101010101" pitchFamily="2" charset="-122"/>
              </a:rPr>
              <a:t>上式度量了t+n时刻变量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t</a:t>
            </a:r>
            <a:r>
              <a:rPr kumimoji="1" lang="zh-CN" altLang="en-US" sz="2400" dirty="0">
                <a:latin typeface="宋体" panose="02010600030101010101" pitchFamily="2" charset="-122"/>
                <a:cs typeface="宋体" panose="02010600030101010101" pitchFamily="2" charset="-122"/>
              </a:rPr>
              <a:t>时刻第j个方程的一个标准化误差冲击的脉冲响应。由于广义脉冲响应函数的估计结果不受变量排序的影响，因此，在实际分析中得到广泛应用。</a:t>
            </a:r>
          </a:p>
          <a:p>
            <a:pPr>
              <a:lnSpc>
                <a:spcPct val="170000"/>
              </a:lnSpc>
            </a:pPr>
            <a:endParaRPr kumimoji="1" lang="en-US" altLang="zh-CN" sz="2400" dirty="0">
              <a:latin typeface="+mn-lt"/>
              <a:ea typeface="+mn-ea"/>
            </a:endParaRPr>
          </a:p>
          <a:p>
            <a:pPr>
              <a:lnSpc>
                <a:spcPct val="170000"/>
              </a:lnSpc>
            </a:pPr>
            <a:r>
              <a:rPr kumimoji="1" lang="en-US" altLang="zh-CN" sz="2400" dirty="0">
                <a:latin typeface="+mn-lt"/>
                <a:ea typeface="+mn-ea"/>
              </a:rPr>
              <a:t>  </a:t>
            </a:r>
            <a:endParaRPr lang="zh-CN" altLang="en-US" dirty="0"/>
          </a:p>
        </p:txBody>
      </p:sp>
      <p:graphicFrame>
        <p:nvGraphicFramePr>
          <p:cNvPr id="3" name="对象 -2147482343"/>
          <p:cNvGraphicFramePr>
            <a:graphicFrameLocks noChangeAspect="1"/>
          </p:cNvGraphicFramePr>
          <p:nvPr/>
        </p:nvGraphicFramePr>
        <p:xfrm>
          <a:off x="981075" y="836295"/>
          <a:ext cx="340298" cy="504000"/>
        </p:xfrm>
        <a:graphic>
          <a:graphicData uri="http://schemas.openxmlformats.org/presentationml/2006/ole">
            <mc:AlternateContent xmlns:mc="http://schemas.openxmlformats.org/markup-compatibility/2006">
              <mc:Choice xmlns:v="urn:schemas-microsoft-com:vml" Requires="v">
                <p:oleObj spid="_x0000_s30908" r:id="rId3" imgW="139700" imgH="203200" progId="Equation.DSMT4">
                  <p:embed/>
                </p:oleObj>
              </mc:Choice>
              <mc:Fallback>
                <p:oleObj r:id="rId3" imgW="139700" imgH="203200" progId="Equation.DSMT4">
                  <p:embed/>
                  <p:pic>
                    <p:nvPicPr>
                      <p:cNvPr id="0" name="图片 3075"/>
                      <p:cNvPicPr/>
                      <p:nvPr/>
                    </p:nvPicPr>
                    <p:blipFill>
                      <a:blip r:embed="rId4"/>
                      <a:stretch>
                        <a:fillRect/>
                      </a:stretch>
                    </p:blipFill>
                    <p:spPr>
                      <a:xfrm>
                        <a:off x="981075" y="836295"/>
                        <a:ext cx="340298" cy="504000"/>
                      </a:xfrm>
                      <a:prstGeom prst="rect">
                        <a:avLst/>
                      </a:prstGeom>
                      <a:noFill/>
                      <a:ln w="38100">
                        <a:noFill/>
                        <a:miter/>
                      </a:ln>
                    </p:spPr>
                  </p:pic>
                </p:oleObj>
              </mc:Fallback>
            </mc:AlternateContent>
          </a:graphicData>
        </a:graphic>
      </p:graphicFrame>
      <p:graphicFrame>
        <p:nvGraphicFramePr>
          <p:cNvPr id="4" name="对象 -2147482342"/>
          <p:cNvGraphicFramePr>
            <a:graphicFrameLocks noChangeAspect="1"/>
          </p:cNvGraphicFramePr>
          <p:nvPr/>
        </p:nvGraphicFramePr>
        <p:xfrm>
          <a:off x="3176905" y="1284605"/>
          <a:ext cx="5833110" cy="1292225"/>
        </p:xfrm>
        <a:graphic>
          <a:graphicData uri="http://schemas.openxmlformats.org/presentationml/2006/ole">
            <mc:AlternateContent xmlns:mc="http://schemas.openxmlformats.org/markup-compatibility/2006">
              <mc:Choice xmlns:v="urn:schemas-microsoft-com:vml" Requires="v">
                <p:oleObj spid="_x0000_s30909" r:id="rId5" imgW="2298700" imgH="508000" progId="Equation.DSMT4">
                  <p:embed/>
                </p:oleObj>
              </mc:Choice>
              <mc:Fallback>
                <p:oleObj r:id="rId5" imgW="2298700" imgH="508000" progId="Equation.DSMT4">
                  <p:embed/>
                  <p:pic>
                    <p:nvPicPr>
                      <p:cNvPr id="0" name="图片 6"/>
                      <p:cNvPicPr/>
                      <p:nvPr/>
                    </p:nvPicPr>
                    <p:blipFill>
                      <a:blip r:embed="rId6"/>
                      <a:stretch>
                        <a:fillRect/>
                      </a:stretch>
                    </p:blipFill>
                    <p:spPr>
                      <a:xfrm>
                        <a:off x="3176905" y="1284605"/>
                        <a:ext cx="5833110" cy="1292225"/>
                      </a:xfrm>
                      <a:prstGeom prst="rect">
                        <a:avLst/>
                      </a:prstGeom>
                      <a:noFill/>
                      <a:ln w="38100">
                        <a:noFill/>
                        <a:miter/>
                      </a:ln>
                    </p:spPr>
                  </p:pic>
                </p:oleObj>
              </mc:Fallback>
            </mc:AlternateContent>
          </a:graphicData>
        </a:graphic>
      </p:graphicFrame>
      <p:graphicFrame>
        <p:nvGraphicFramePr>
          <p:cNvPr id="5" name="对象 -2147482341"/>
          <p:cNvGraphicFramePr>
            <a:graphicFrameLocks noChangeAspect="1"/>
          </p:cNvGraphicFramePr>
          <p:nvPr/>
        </p:nvGraphicFramePr>
        <p:xfrm>
          <a:off x="405130" y="2637155"/>
          <a:ext cx="1270000" cy="561975"/>
        </p:xfrm>
        <a:graphic>
          <a:graphicData uri="http://schemas.openxmlformats.org/presentationml/2006/ole">
            <mc:AlternateContent xmlns:mc="http://schemas.openxmlformats.org/markup-compatibility/2006">
              <mc:Choice xmlns:v="urn:schemas-microsoft-com:vml" Requires="v">
                <p:oleObj spid="_x0000_s30910" r:id="rId7" imgW="571500" imgH="254000" progId="Equation.DSMT4">
                  <p:embed/>
                </p:oleObj>
              </mc:Choice>
              <mc:Fallback>
                <p:oleObj r:id="rId7" imgW="571500" imgH="254000" progId="Equation.DSMT4">
                  <p:embed/>
                  <p:pic>
                    <p:nvPicPr>
                      <p:cNvPr id="0" name="图片 7"/>
                      <p:cNvPicPr/>
                      <p:nvPr/>
                    </p:nvPicPr>
                    <p:blipFill>
                      <a:blip r:embed="rId8"/>
                      <a:stretch>
                        <a:fillRect/>
                      </a:stretch>
                    </p:blipFill>
                    <p:spPr>
                      <a:xfrm>
                        <a:off x="405130" y="2637155"/>
                        <a:ext cx="1270000" cy="561975"/>
                      </a:xfrm>
                      <a:prstGeom prst="rect">
                        <a:avLst/>
                      </a:prstGeom>
                      <a:noFill/>
                      <a:ln w="38100">
                        <a:noFill/>
                        <a:miter/>
                      </a:ln>
                    </p:spPr>
                  </p:pic>
                </p:oleObj>
              </mc:Fallback>
            </mc:AlternateContent>
          </a:graphicData>
        </a:graphic>
      </p:graphicFrame>
      <p:graphicFrame>
        <p:nvGraphicFramePr>
          <p:cNvPr id="6" name="对象 -2147482340"/>
          <p:cNvGraphicFramePr>
            <a:graphicFrameLocks noChangeAspect="1"/>
          </p:cNvGraphicFramePr>
          <p:nvPr/>
        </p:nvGraphicFramePr>
        <p:xfrm>
          <a:off x="5301615" y="2781300"/>
          <a:ext cx="262890" cy="338455"/>
        </p:xfrm>
        <a:graphic>
          <a:graphicData uri="http://schemas.openxmlformats.org/presentationml/2006/ole">
            <mc:AlternateContent xmlns:mc="http://schemas.openxmlformats.org/markup-compatibility/2006">
              <mc:Choice xmlns:v="urn:schemas-microsoft-com:vml" Requires="v">
                <p:oleObj spid="_x0000_s30911" r:id="rId9" imgW="101600" imgH="127000" progId="Equation.DSMT4">
                  <p:embed/>
                </p:oleObj>
              </mc:Choice>
              <mc:Fallback>
                <p:oleObj r:id="rId9" imgW="101600" imgH="127000" progId="Equation.DSMT4">
                  <p:embed/>
                  <p:pic>
                    <p:nvPicPr>
                      <p:cNvPr id="0" name="图片 9"/>
                      <p:cNvPicPr/>
                      <p:nvPr/>
                    </p:nvPicPr>
                    <p:blipFill>
                      <a:blip r:embed="rId10"/>
                      <a:stretch>
                        <a:fillRect/>
                      </a:stretch>
                    </p:blipFill>
                    <p:spPr>
                      <a:xfrm>
                        <a:off x="5301615" y="2781300"/>
                        <a:ext cx="262890" cy="338455"/>
                      </a:xfrm>
                      <a:prstGeom prst="rect">
                        <a:avLst/>
                      </a:prstGeom>
                      <a:noFill/>
                      <a:ln w="38100">
                        <a:noFill/>
                        <a:miter/>
                      </a:ln>
                    </p:spPr>
                  </p:pic>
                </p:oleObj>
              </mc:Fallback>
            </mc:AlternateContent>
          </a:graphicData>
        </a:graphic>
      </p:graphicFrame>
      <p:graphicFrame>
        <p:nvGraphicFramePr>
          <p:cNvPr id="11" name="对象 -2147482339"/>
          <p:cNvGraphicFramePr>
            <a:graphicFrameLocks noChangeAspect="1"/>
          </p:cNvGraphicFramePr>
          <p:nvPr/>
        </p:nvGraphicFramePr>
        <p:xfrm>
          <a:off x="4735830" y="3267075"/>
          <a:ext cx="2715260" cy="610870"/>
        </p:xfrm>
        <a:graphic>
          <a:graphicData uri="http://schemas.openxmlformats.org/presentationml/2006/ole">
            <mc:AlternateContent xmlns:mc="http://schemas.openxmlformats.org/markup-compatibility/2006">
              <mc:Choice xmlns:v="urn:schemas-microsoft-com:vml" Requires="v">
                <p:oleObj spid="_x0000_s30912" r:id="rId11" imgW="1078865" imgH="241300" progId="Equation.DSMT4">
                  <p:embed/>
                </p:oleObj>
              </mc:Choice>
              <mc:Fallback>
                <p:oleObj r:id="rId11" imgW="1078865" imgH="241300" progId="Equation.DSMT4">
                  <p:embed/>
                  <p:pic>
                    <p:nvPicPr>
                      <p:cNvPr id="0" name="图片 10"/>
                      <p:cNvPicPr/>
                      <p:nvPr/>
                    </p:nvPicPr>
                    <p:blipFill>
                      <a:blip r:embed="rId12"/>
                      <a:stretch>
                        <a:fillRect/>
                      </a:stretch>
                    </p:blipFill>
                    <p:spPr>
                      <a:xfrm>
                        <a:off x="4735830" y="3267075"/>
                        <a:ext cx="2715260" cy="610870"/>
                      </a:xfrm>
                      <a:prstGeom prst="rect">
                        <a:avLst/>
                      </a:prstGeom>
                      <a:noFill/>
                      <a:ln w="38100">
                        <a:noFill/>
                        <a:miter/>
                      </a:ln>
                    </p:spPr>
                  </p:pic>
                </p:oleObj>
              </mc:Fallback>
            </mc:AlternateContent>
          </a:graphicData>
        </a:graphic>
      </p:graphicFrame>
      <p:graphicFrame>
        <p:nvGraphicFramePr>
          <p:cNvPr id="13" name="对象 -2147482338"/>
          <p:cNvGraphicFramePr>
            <a:graphicFrameLocks noChangeAspect="1"/>
          </p:cNvGraphicFramePr>
          <p:nvPr/>
        </p:nvGraphicFramePr>
        <p:xfrm>
          <a:off x="3285490" y="3933190"/>
          <a:ext cx="356235" cy="421005"/>
        </p:xfrm>
        <a:graphic>
          <a:graphicData uri="http://schemas.openxmlformats.org/presentationml/2006/ole">
            <mc:AlternateContent xmlns:mc="http://schemas.openxmlformats.org/markup-compatibility/2006">
              <mc:Choice xmlns:v="urn:schemas-microsoft-com:vml" Requires="v">
                <p:oleObj spid="_x0000_s30913" r:id="rId13" imgW="127000" imgH="152400" progId="Equation.DSMT4">
                  <p:embed/>
                </p:oleObj>
              </mc:Choice>
              <mc:Fallback>
                <p:oleObj r:id="rId13" imgW="127000" imgH="152400" progId="Equation.DSMT4">
                  <p:embed/>
                  <p:pic>
                    <p:nvPicPr>
                      <p:cNvPr id="0" name="图片 11"/>
                      <p:cNvPicPr/>
                      <p:nvPr/>
                    </p:nvPicPr>
                    <p:blipFill>
                      <a:blip r:embed="rId14"/>
                      <a:stretch>
                        <a:fillRect/>
                      </a:stretch>
                    </p:blipFill>
                    <p:spPr>
                      <a:xfrm>
                        <a:off x="3285490" y="3933190"/>
                        <a:ext cx="356235" cy="4210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五、方差分解</a:t>
            </a:r>
          </a:p>
        </p:txBody>
      </p:sp>
    </p:spTree>
  </p:cSld>
  <p:clrMapOvr>
    <a:masterClrMapping/>
  </p:clrMapOvr>
  <p:transition spd="slow" advClick="0" advTm="334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方差分解</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dirty="0">
                <a:latin typeface="+mn-lt"/>
                <a:ea typeface="+mn-ea"/>
              </a:rPr>
              <a:t>与脉冲响应函数相比，</a:t>
            </a:r>
            <a:r>
              <a:rPr kumimoji="1" sz="2800" b="1" dirty="0">
                <a:latin typeface="+mn-lt"/>
                <a:ea typeface="+mn-ea"/>
              </a:rPr>
              <a:t>方差分解</a:t>
            </a:r>
            <a:r>
              <a:rPr kumimoji="1" sz="2800" dirty="0">
                <a:latin typeface="+mn-lt"/>
                <a:ea typeface="+mn-ea"/>
              </a:rPr>
              <a:t>提供了另一种描述变量动态关系的方法。脉冲响应函数刻画的是系统对一个内生变量的冲击效果，而方差分解分析了影响内生变量的结构冲击的贡献度，其揭示了一个变量的运动轨迹分别由自己冲击和系统内其他变量冲击的贡献程度。本节介绍两种方差分解方法，其中，一种是基于Choleskey脉冲响应函数，另外一种是基于广义脉冲响应函数。</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5391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结合前面第四节的</a:t>
            </a:r>
            <a:r>
              <a:rPr kumimoji="1" lang="en-US" altLang="zh-CN" sz="2400" dirty="0" smtClean="0">
                <a:latin typeface="+mn-lt"/>
                <a:ea typeface="+mn-ea"/>
                <a:sym typeface="+mn-ea"/>
              </a:rPr>
              <a:t>(</a:t>
            </a:r>
            <a:r>
              <a:rPr kumimoji="1" lang="en-US" altLang="zh-CN" sz="2400" dirty="0" smtClean="0">
                <a:sym typeface="+mn-ea"/>
              </a:rPr>
              <a:t>3-48</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式，可以预测VAR在未来s期的误差项为：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3-57</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 </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是基于</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...的预测。因此，提前s期的预测的均方误差是：</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3-58</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。根据        ，两端同时左乘  可以得到：</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3-59</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zh-CN" altLang="en-US" dirty="0"/>
          </a:p>
        </p:txBody>
      </p:sp>
      <p:graphicFrame>
        <p:nvGraphicFramePr>
          <p:cNvPr id="3" name="对象 -2147482337"/>
          <p:cNvGraphicFramePr>
            <a:graphicFrameLocks noChangeAspect="1"/>
          </p:cNvGraphicFramePr>
          <p:nvPr/>
        </p:nvGraphicFramePr>
        <p:xfrm>
          <a:off x="2644775" y="1341120"/>
          <a:ext cx="6897370" cy="666750"/>
        </p:xfrm>
        <a:graphic>
          <a:graphicData uri="http://schemas.openxmlformats.org/presentationml/2006/ole">
            <mc:AlternateContent xmlns:mc="http://schemas.openxmlformats.org/markup-compatibility/2006">
              <mc:Choice xmlns:v="urn:schemas-microsoft-com:vml" Requires="v">
                <p:oleObj spid="_x0000_s32056" r:id="rId3" imgW="2908300" imgH="279400" progId="Equation.DSMT4">
                  <p:embed/>
                </p:oleObj>
              </mc:Choice>
              <mc:Fallback>
                <p:oleObj r:id="rId3" imgW="2908300" imgH="279400" progId="Equation.DSMT4">
                  <p:embed/>
                  <p:pic>
                    <p:nvPicPr>
                      <p:cNvPr id="0" name="图片 28"/>
                      <p:cNvPicPr/>
                      <p:nvPr/>
                    </p:nvPicPr>
                    <p:blipFill>
                      <a:blip r:embed="rId4"/>
                      <a:stretch>
                        <a:fillRect/>
                      </a:stretch>
                    </p:blipFill>
                    <p:spPr>
                      <a:xfrm>
                        <a:off x="2644775" y="1341120"/>
                        <a:ext cx="6897370" cy="666750"/>
                      </a:xfrm>
                      <a:prstGeom prst="rect">
                        <a:avLst/>
                      </a:prstGeom>
                      <a:noFill/>
                      <a:ln w="38100">
                        <a:noFill/>
                        <a:miter/>
                      </a:ln>
                    </p:spPr>
                  </p:pic>
                </p:oleObj>
              </mc:Fallback>
            </mc:AlternateContent>
          </a:graphicData>
        </a:graphic>
      </p:graphicFrame>
      <p:graphicFrame>
        <p:nvGraphicFramePr>
          <p:cNvPr id="4" name="对象 -2147482276"/>
          <p:cNvGraphicFramePr>
            <a:graphicFrameLocks noChangeAspect="1"/>
          </p:cNvGraphicFramePr>
          <p:nvPr/>
        </p:nvGraphicFramePr>
        <p:xfrm>
          <a:off x="836930" y="2008505"/>
          <a:ext cx="535305" cy="556260"/>
        </p:xfrm>
        <a:graphic>
          <a:graphicData uri="http://schemas.openxmlformats.org/presentationml/2006/ole">
            <mc:AlternateContent xmlns:mc="http://schemas.openxmlformats.org/markup-compatibility/2006">
              <mc:Choice xmlns:v="urn:schemas-microsoft-com:vml" Requires="v">
                <p:oleObj spid="_x0000_s32057" r:id="rId5" imgW="241300" imgH="254000" progId="Equation.DSMT4">
                  <p:embed/>
                </p:oleObj>
              </mc:Choice>
              <mc:Fallback>
                <p:oleObj r:id="rId5" imgW="241300" imgH="254000" progId="Equation.DSMT4">
                  <p:embed/>
                  <p:pic>
                    <p:nvPicPr>
                      <p:cNvPr id="0" name="图片 29"/>
                      <p:cNvPicPr/>
                      <p:nvPr/>
                    </p:nvPicPr>
                    <p:blipFill>
                      <a:blip r:embed="rId6"/>
                      <a:stretch>
                        <a:fillRect/>
                      </a:stretch>
                    </p:blipFill>
                    <p:spPr>
                      <a:xfrm>
                        <a:off x="836930" y="2008505"/>
                        <a:ext cx="535305" cy="556260"/>
                      </a:xfrm>
                      <a:prstGeom prst="rect">
                        <a:avLst/>
                      </a:prstGeom>
                      <a:noFill/>
                      <a:ln w="38100">
                        <a:noFill/>
                        <a:miter/>
                      </a:ln>
                    </p:spPr>
                  </p:pic>
                </p:oleObj>
              </mc:Fallback>
            </mc:AlternateContent>
          </a:graphicData>
        </a:graphic>
      </p:graphicFrame>
      <p:graphicFrame>
        <p:nvGraphicFramePr>
          <p:cNvPr id="5" name="对象 -2147482335"/>
          <p:cNvGraphicFramePr>
            <a:graphicFrameLocks noChangeAspect="1"/>
          </p:cNvGraphicFramePr>
          <p:nvPr/>
        </p:nvGraphicFramePr>
        <p:xfrm>
          <a:off x="2228215" y="2067560"/>
          <a:ext cx="528320" cy="497205"/>
        </p:xfrm>
        <a:graphic>
          <a:graphicData uri="http://schemas.openxmlformats.org/presentationml/2006/ole">
            <mc:AlternateContent xmlns:mc="http://schemas.openxmlformats.org/markup-compatibility/2006">
              <mc:Choice xmlns:v="urn:schemas-microsoft-com:vml" Requires="v">
                <p:oleObj spid="_x0000_s32058" r:id="rId7" imgW="241300" imgH="228600" progId="Equation.DSMT4">
                  <p:embed/>
                </p:oleObj>
              </mc:Choice>
              <mc:Fallback>
                <p:oleObj r:id="rId7" imgW="241300" imgH="228600" progId="Equation.DSMT4">
                  <p:embed/>
                  <p:pic>
                    <p:nvPicPr>
                      <p:cNvPr id="0" name="图片 30"/>
                      <p:cNvPicPr/>
                      <p:nvPr/>
                    </p:nvPicPr>
                    <p:blipFill>
                      <a:blip r:embed="rId8"/>
                      <a:stretch>
                        <a:fillRect/>
                      </a:stretch>
                    </p:blipFill>
                    <p:spPr>
                      <a:xfrm>
                        <a:off x="2228215" y="2067560"/>
                        <a:ext cx="528320" cy="497205"/>
                      </a:xfrm>
                      <a:prstGeom prst="rect">
                        <a:avLst/>
                      </a:prstGeom>
                      <a:noFill/>
                      <a:ln w="38100">
                        <a:noFill/>
                        <a:miter/>
                      </a:ln>
                    </p:spPr>
                  </p:pic>
                </p:oleObj>
              </mc:Fallback>
            </mc:AlternateContent>
          </a:graphicData>
        </a:graphic>
      </p:graphicFrame>
      <p:graphicFrame>
        <p:nvGraphicFramePr>
          <p:cNvPr id="6" name="对象 -2147482334"/>
          <p:cNvGraphicFramePr>
            <a:graphicFrameLocks noChangeAspect="1"/>
          </p:cNvGraphicFramePr>
          <p:nvPr/>
        </p:nvGraphicFramePr>
        <p:xfrm>
          <a:off x="2997835" y="2067560"/>
          <a:ext cx="305035" cy="504000"/>
        </p:xfrm>
        <a:graphic>
          <a:graphicData uri="http://schemas.openxmlformats.org/presentationml/2006/ole">
            <mc:AlternateContent xmlns:mc="http://schemas.openxmlformats.org/markup-compatibility/2006">
              <mc:Choice xmlns:v="urn:schemas-microsoft-com:vml" Requires="v">
                <p:oleObj spid="_x0000_s32059" r:id="rId9" imgW="139700" imgH="228600" progId="Equation.DSMT4">
                  <p:embed/>
                </p:oleObj>
              </mc:Choice>
              <mc:Fallback>
                <p:oleObj r:id="rId9" imgW="139700" imgH="228600" progId="Equation.DSMT4">
                  <p:embed/>
                  <p:pic>
                    <p:nvPicPr>
                      <p:cNvPr id="0" name="图片 31"/>
                      <p:cNvPicPr/>
                      <p:nvPr/>
                    </p:nvPicPr>
                    <p:blipFill>
                      <a:blip r:embed="rId10"/>
                      <a:stretch>
                        <a:fillRect/>
                      </a:stretch>
                    </p:blipFill>
                    <p:spPr>
                      <a:xfrm>
                        <a:off x="2997835" y="2067560"/>
                        <a:ext cx="305035" cy="504000"/>
                      </a:xfrm>
                      <a:prstGeom prst="rect">
                        <a:avLst/>
                      </a:prstGeom>
                      <a:noFill/>
                      <a:ln w="38100">
                        <a:noFill/>
                        <a:miter/>
                      </a:ln>
                    </p:spPr>
                  </p:pic>
                </p:oleObj>
              </mc:Fallback>
            </mc:AlternateContent>
          </a:graphicData>
        </a:graphic>
      </p:graphicFrame>
      <p:graphicFrame>
        <p:nvGraphicFramePr>
          <p:cNvPr id="7" name="对象 -2147482333"/>
          <p:cNvGraphicFramePr>
            <a:graphicFrameLocks noChangeAspect="1"/>
          </p:cNvGraphicFramePr>
          <p:nvPr/>
        </p:nvGraphicFramePr>
        <p:xfrm>
          <a:off x="3573145" y="2102485"/>
          <a:ext cx="486000" cy="486000"/>
        </p:xfrm>
        <a:graphic>
          <a:graphicData uri="http://schemas.openxmlformats.org/presentationml/2006/ole">
            <mc:AlternateContent xmlns:mc="http://schemas.openxmlformats.org/markup-compatibility/2006">
              <mc:Choice xmlns:v="urn:schemas-microsoft-com:vml" Requires="v">
                <p:oleObj spid="_x0000_s32060" r:id="rId11" imgW="228600" imgH="228600" progId="Equation.DSMT4">
                  <p:embed/>
                </p:oleObj>
              </mc:Choice>
              <mc:Fallback>
                <p:oleObj r:id="rId11" imgW="228600" imgH="228600" progId="Equation.DSMT4">
                  <p:embed/>
                  <p:pic>
                    <p:nvPicPr>
                      <p:cNvPr id="0" name="图片 32"/>
                      <p:cNvPicPr/>
                      <p:nvPr/>
                    </p:nvPicPr>
                    <p:blipFill>
                      <a:blip r:embed="rId12"/>
                      <a:stretch>
                        <a:fillRect/>
                      </a:stretch>
                    </p:blipFill>
                    <p:spPr>
                      <a:xfrm>
                        <a:off x="3573145" y="2102485"/>
                        <a:ext cx="486000" cy="486000"/>
                      </a:xfrm>
                      <a:prstGeom prst="rect">
                        <a:avLst/>
                      </a:prstGeom>
                      <a:noFill/>
                      <a:ln w="38100">
                        <a:noFill/>
                        <a:miter/>
                      </a:ln>
                    </p:spPr>
                  </p:pic>
                </p:oleObj>
              </mc:Fallback>
            </mc:AlternateContent>
          </a:graphicData>
        </a:graphic>
      </p:graphicFrame>
      <p:graphicFrame>
        <p:nvGraphicFramePr>
          <p:cNvPr id="8" name="对象 -2147482332"/>
          <p:cNvGraphicFramePr>
            <a:graphicFrameLocks noChangeAspect="1"/>
          </p:cNvGraphicFramePr>
          <p:nvPr/>
        </p:nvGraphicFramePr>
        <p:xfrm>
          <a:off x="2965133" y="2489200"/>
          <a:ext cx="6256655" cy="1468755"/>
        </p:xfrm>
        <a:graphic>
          <a:graphicData uri="http://schemas.openxmlformats.org/presentationml/2006/ole">
            <mc:AlternateContent xmlns:mc="http://schemas.openxmlformats.org/markup-compatibility/2006">
              <mc:Choice xmlns:v="urn:schemas-microsoft-com:vml" Requires="v">
                <p:oleObj spid="_x0000_s32061" r:id="rId13" imgW="3022600" imgH="711200" progId="Equation.DSMT4">
                  <p:embed/>
                </p:oleObj>
              </mc:Choice>
              <mc:Fallback>
                <p:oleObj r:id="rId13" imgW="3022600" imgH="711200" progId="Equation.DSMT4">
                  <p:embed/>
                  <p:pic>
                    <p:nvPicPr>
                      <p:cNvPr id="0" name="图片 33"/>
                      <p:cNvPicPr/>
                      <p:nvPr/>
                    </p:nvPicPr>
                    <p:blipFill>
                      <a:blip r:embed="rId14"/>
                      <a:stretch>
                        <a:fillRect/>
                      </a:stretch>
                    </p:blipFill>
                    <p:spPr>
                      <a:xfrm>
                        <a:off x="2965133" y="2489200"/>
                        <a:ext cx="6256655" cy="1468755"/>
                      </a:xfrm>
                      <a:prstGeom prst="rect">
                        <a:avLst/>
                      </a:prstGeom>
                      <a:noFill/>
                      <a:ln w="38100">
                        <a:noFill/>
                        <a:miter/>
                      </a:ln>
                    </p:spPr>
                  </p:pic>
                </p:oleObj>
              </mc:Fallback>
            </mc:AlternateContent>
          </a:graphicData>
        </a:graphic>
      </p:graphicFrame>
      <p:graphicFrame>
        <p:nvGraphicFramePr>
          <p:cNvPr id="10" name="对象 -2147482331"/>
          <p:cNvGraphicFramePr>
            <a:graphicFrameLocks noChangeAspect="1"/>
          </p:cNvGraphicFramePr>
          <p:nvPr/>
        </p:nvGraphicFramePr>
        <p:xfrm>
          <a:off x="836930" y="4127500"/>
          <a:ext cx="1610995" cy="492760"/>
        </p:xfrm>
        <a:graphic>
          <a:graphicData uri="http://schemas.openxmlformats.org/presentationml/2006/ole">
            <mc:AlternateContent xmlns:mc="http://schemas.openxmlformats.org/markup-compatibility/2006">
              <mc:Choice xmlns:v="urn:schemas-microsoft-com:vml" Requires="v">
                <p:oleObj spid="_x0000_s32062" r:id="rId15" imgW="749300" imgH="228600" progId="Equation.DSMT4">
                  <p:embed/>
                </p:oleObj>
              </mc:Choice>
              <mc:Fallback>
                <p:oleObj r:id="rId15" imgW="749300" imgH="228600" progId="Equation.DSMT4">
                  <p:embed/>
                  <p:pic>
                    <p:nvPicPr>
                      <p:cNvPr id="0" name="图片 34"/>
                      <p:cNvPicPr/>
                      <p:nvPr/>
                    </p:nvPicPr>
                    <p:blipFill>
                      <a:blip r:embed="rId16"/>
                      <a:stretch>
                        <a:fillRect/>
                      </a:stretch>
                    </p:blipFill>
                    <p:spPr>
                      <a:xfrm>
                        <a:off x="836930" y="4127500"/>
                        <a:ext cx="1610995" cy="492760"/>
                      </a:xfrm>
                      <a:prstGeom prst="rect">
                        <a:avLst/>
                      </a:prstGeom>
                      <a:noFill/>
                      <a:ln w="38100">
                        <a:noFill/>
                        <a:miter/>
                      </a:ln>
                    </p:spPr>
                  </p:pic>
                </p:oleObj>
              </mc:Fallback>
            </mc:AlternateContent>
          </a:graphicData>
        </a:graphic>
      </p:graphicFrame>
      <p:graphicFrame>
        <p:nvGraphicFramePr>
          <p:cNvPr id="11" name="对象 -2147482330"/>
          <p:cNvGraphicFramePr>
            <a:graphicFrameLocks noChangeAspect="1"/>
          </p:cNvGraphicFramePr>
          <p:nvPr/>
        </p:nvGraphicFramePr>
        <p:xfrm>
          <a:off x="3374390" y="4144645"/>
          <a:ext cx="1219200" cy="475615"/>
        </p:xfrm>
        <a:graphic>
          <a:graphicData uri="http://schemas.openxmlformats.org/presentationml/2006/ole">
            <mc:AlternateContent xmlns:mc="http://schemas.openxmlformats.org/markup-compatibility/2006">
              <mc:Choice xmlns:v="urn:schemas-microsoft-com:vml" Requires="v">
                <p:oleObj spid="_x0000_s32063" r:id="rId17" imgW="622300" imgH="241300" progId="Equation.DSMT4">
                  <p:embed/>
                </p:oleObj>
              </mc:Choice>
              <mc:Fallback>
                <p:oleObj r:id="rId17" imgW="622300" imgH="241300" progId="Equation.DSMT4">
                  <p:embed/>
                  <p:pic>
                    <p:nvPicPr>
                      <p:cNvPr id="0" name="图片 35"/>
                      <p:cNvPicPr/>
                      <p:nvPr/>
                    </p:nvPicPr>
                    <p:blipFill>
                      <a:blip r:embed="rId18"/>
                      <a:stretch>
                        <a:fillRect/>
                      </a:stretch>
                    </p:blipFill>
                    <p:spPr>
                      <a:xfrm>
                        <a:off x="3374390" y="4144645"/>
                        <a:ext cx="1219200" cy="475615"/>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670040" y="4144645"/>
          <a:ext cx="296545" cy="325120"/>
        </p:xfrm>
        <a:graphic>
          <a:graphicData uri="http://schemas.openxmlformats.org/presentationml/2006/ole">
            <mc:AlternateContent xmlns:mc="http://schemas.openxmlformats.org/markup-compatibility/2006">
              <mc:Choice xmlns:v="urn:schemas-microsoft-com:vml" Requires="v">
                <p:oleObj spid="_x0000_s32064" r:id="rId19" imgW="152400" imgH="165100" progId="Equation.DSMT4">
                  <p:embed/>
                </p:oleObj>
              </mc:Choice>
              <mc:Fallback>
                <p:oleObj r:id="rId19" imgW="152400" imgH="165100" progId="Equation.DSMT4">
                  <p:embed/>
                  <p:pic>
                    <p:nvPicPr>
                      <p:cNvPr id="0" name="图片 36"/>
                      <p:cNvPicPr/>
                      <p:nvPr/>
                    </p:nvPicPr>
                    <p:blipFill>
                      <a:blip r:embed="rId20"/>
                      <a:stretch>
                        <a:fillRect/>
                      </a:stretch>
                    </p:blipFill>
                    <p:spPr>
                      <a:xfrm>
                        <a:off x="6670040" y="4144645"/>
                        <a:ext cx="296545" cy="32512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5504498" y="4748530"/>
          <a:ext cx="1177925" cy="519430"/>
        </p:xfrm>
        <a:graphic>
          <a:graphicData uri="http://schemas.openxmlformats.org/presentationml/2006/ole">
            <mc:AlternateContent xmlns:mc="http://schemas.openxmlformats.org/markup-compatibility/2006">
              <mc:Choice xmlns:v="urn:schemas-microsoft-com:vml" Requires="v">
                <p:oleObj spid="_x0000_s32065" r:id="rId21" imgW="520700" imgH="228600" progId="Equation.DSMT4">
                  <p:embed/>
                </p:oleObj>
              </mc:Choice>
              <mc:Fallback>
                <p:oleObj r:id="rId21" imgW="520700" imgH="228600" progId="Equation.DSMT4">
                  <p:embed/>
                  <p:pic>
                    <p:nvPicPr>
                      <p:cNvPr id="0" name="图片 37"/>
                      <p:cNvPicPr/>
                      <p:nvPr/>
                    </p:nvPicPr>
                    <p:blipFill>
                      <a:blip r:embed="rId22"/>
                      <a:stretch>
                        <a:fillRect/>
                      </a:stretch>
                    </p:blipFill>
                    <p:spPr>
                      <a:xfrm>
                        <a:off x="5504498" y="4748530"/>
                        <a:ext cx="1177925" cy="5194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490093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将</a:t>
            </a:r>
            <a:r>
              <a:rPr kumimoji="1" lang="en-US" altLang="zh-CN" sz="2400" dirty="0" smtClean="0">
                <a:latin typeface="+mn-lt"/>
                <a:ea typeface="+mn-ea"/>
                <a:sym typeface="+mn-ea"/>
              </a:rPr>
              <a:t>(</a:t>
            </a:r>
            <a:r>
              <a:rPr kumimoji="1" lang="en-US" altLang="zh-CN" sz="2400" dirty="0" smtClean="0">
                <a:sym typeface="+mn-ea"/>
              </a:rPr>
              <a:t>3-59</a:t>
            </a:r>
            <a:r>
              <a:rPr kumimoji="1" lang="en-US" altLang="zh-CN" sz="2400" dirty="0" smtClean="0">
                <a:latin typeface="+mn-lt"/>
                <a:ea typeface="+mn-ea"/>
                <a:sym typeface="+mn-ea"/>
              </a:rPr>
              <a:t>)</a:t>
            </a:r>
            <a:r>
              <a:rPr kumimoji="1" lang="en-US" altLang="zh-CN" sz="2400" dirty="0">
                <a:latin typeface="+mn-ea"/>
                <a:ea typeface="+mn-ea"/>
                <a:sym typeface="+mn-ea"/>
              </a:rPr>
              <a:t>式展开为：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3-60</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根据式</a:t>
            </a:r>
            <a:r>
              <a:rPr kumimoji="1" lang="en-US" altLang="zh-CN" sz="2400" dirty="0" smtClean="0">
                <a:latin typeface="+mn-lt"/>
                <a:ea typeface="+mn-ea"/>
                <a:sym typeface="+mn-ea"/>
              </a:rPr>
              <a:t>(</a:t>
            </a:r>
            <a:r>
              <a:rPr kumimoji="1" lang="en-US" altLang="zh-CN" sz="2400" dirty="0" smtClean="0">
                <a:sym typeface="+mn-ea"/>
              </a:rPr>
              <a:t>3-60</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式，可以将</a:t>
            </a:r>
            <a:r>
              <a:rPr kumimoji="1" lang="en-US" altLang="zh-CN" sz="2400" dirty="0" smtClean="0">
                <a:latin typeface="+mn-lt"/>
                <a:ea typeface="+mn-ea"/>
                <a:sym typeface="+mn-ea"/>
              </a:rPr>
              <a:t>(</a:t>
            </a:r>
            <a:r>
              <a:rPr kumimoji="1" lang="en-US" altLang="zh-CN" sz="2400" dirty="0" smtClean="0">
                <a:sym typeface="+mn-ea"/>
              </a:rPr>
              <a:t>3-59</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式写为：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3-61</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7"/>
          <p:cNvGraphicFramePr>
            <a:graphicFrameLocks noChangeAspect="1"/>
          </p:cNvGraphicFramePr>
          <p:nvPr/>
        </p:nvGraphicFramePr>
        <p:xfrm>
          <a:off x="3547110" y="1159510"/>
          <a:ext cx="5092700" cy="2573655"/>
        </p:xfrm>
        <a:graphic>
          <a:graphicData uri="http://schemas.openxmlformats.org/presentationml/2006/ole">
            <mc:AlternateContent xmlns:mc="http://schemas.openxmlformats.org/markup-compatibility/2006">
              <mc:Choice xmlns:v="urn:schemas-microsoft-com:vml" Requires="v">
                <p:oleObj spid="_x0000_s32832" r:id="rId3" imgW="2311400" imgH="1168400" progId="Equation.DSMT4">
                  <p:embed/>
                </p:oleObj>
              </mc:Choice>
              <mc:Fallback>
                <p:oleObj r:id="rId3" imgW="2311400" imgH="1168400" progId="Equation.DSMT4">
                  <p:embed/>
                  <p:pic>
                    <p:nvPicPr>
                      <p:cNvPr id="0" name="图片 3075"/>
                      <p:cNvPicPr/>
                      <p:nvPr/>
                    </p:nvPicPr>
                    <p:blipFill>
                      <a:blip r:embed="rId4"/>
                      <a:stretch>
                        <a:fillRect/>
                      </a:stretch>
                    </p:blipFill>
                    <p:spPr>
                      <a:xfrm>
                        <a:off x="3547110" y="1159510"/>
                        <a:ext cx="5092700" cy="2573655"/>
                      </a:xfrm>
                      <a:prstGeom prst="rect">
                        <a:avLst/>
                      </a:prstGeom>
                      <a:noFill/>
                      <a:ln w="38100">
                        <a:noFill/>
                        <a:miter/>
                      </a:ln>
                    </p:spPr>
                  </p:pic>
                </p:oleObj>
              </mc:Fallback>
            </mc:AlternateContent>
          </a:graphicData>
        </a:graphic>
      </p:graphicFrame>
      <p:graphicFrame>
        <p:nvGraphicFramePr>
          <p:cNvPr id="4" name="对象 -2147482326"/>
          <p:cNvGraphicFramePr>
            <a:graphicFrameLocks noChangeAspect="1"/>
          </p:cNvGraphicFramePr>
          <p:nvPr/>
        </p:nvGraphicFramePr>
        <p:xfrm>
          <a:off x="3642360" y="4630420"/>
          <a:ext cx="4902200" cy="538480"/>
        </p:xfrm>
        <a:graphic>
          <a:graphicData uri="http://schemas.openxmlformats.org/presentationml/2006/ole">
            <mc:AlternateContent xmlns:mc="http://schemas.openxmlformats.org/markup-compatibility/2006">
              <mc:Choice xmlns:v="urn:schemas-microsoft-com:vml" Requires="v">
                <p:oleObj spid="_x0000_s32833" r:id="rId5" imgW="2082800" imgH="228600" progId="Equation.DSMT4">
                  <p:embed/>
                </p:oleObj>
              </mc:Choice>
              <mc:Fallback>
                <p:oleObj r:id="rId5" imgW="2082800" imgH="228600" progId="Equation.DSMT4">
                  <p:embed/>
                  <p:pic>
                    <p:nvPicPr>
                      <p:cNvPr id="0" name="图片 13"/>
                      <p:cNvPicPr/>
                      <p:nvPr/>
                    </p:nvPicPr>
                    <p:blipFill>
                      <a:blip r:embed="rId6"/>
                      <a:stretch>
                        <a:fillRect/>
                      </a:stretch>
                    </p:blipFill>
                    <p:spPr>
                      <a:xfrm>
                        <a:off x="3642360" y="4630420"/>
                        <a:ext cx="4902200" cy="5384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60260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令</a:t>
            </a:r>
            <a:r>
              <a:rPr kumimoji="1" lang="en-US" altLang="zh-CN" sz="2400" dirty="0" smtClean="0">
                <a:latin typeface="+mn-lt"/>
                <a:ea typeface="+mn-ea"/>
                <a:sym typeface="+mn-ea"/>
              </a:rPr>
              <a:t>(</a:t>
            </a:r>
            <a:r>
              <a:rPr kumimoji="1" lang="en-US" altLang="zh-CN" sz="2400" dirty="0" smtClean="0">
                <a:sym typeface="+mn-ea"/>
              </a:rPr>
              <a:t>3-61</a:t>
            </a:r>
            <a:r>
              <a:rPr kumimoji="1" lang="en-US" altLang="zh-CN" sz="2400" dirty="0" smtClean="0">
                <a:latin typeface="+mn-lt"/>
                <a:ea typeface="+mn-ea"/>
                <a:sym typeface="+mn-ea"/>
              </a:rPr>
              <a:t>)</a:t>
            </a:r>
            <a:r>
              <a:rPr kumimoji="1" lang="en-US" altLang="zh-CN" sz="2400" dirty="0">
                <a:latin typeface="+mn-ea"/>
                <a:ea typeface="+mn-ea"/>
                <a:sym typeface="+mn-ea"/>
              </a:rPr>
              <a:t>式右乘其转置再取期望可以得到：</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3-62</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是矩阵  的第i行第j列元素。将</a:t>
            </a:r>
            <a:r>
              <a:rPr kumimoji="1" lang="en-US" altLang="zh-CN" sz="2400" dirty="0">
                <a:latin typeface="+mn-lt"/>
                <a:ea typeface="+mn-ea"/>
                <a:sym typeface="+mn-ea"/>
              </a:rPr>
              <a:t>(5.6)</a:t>
            </a:r>
            <a:r>
              <a:rPr kumimoji="1" lang="en-US" altLang="zh-CN" sz="2400" dirty="0">
                <a:latin typeface="宋体" panose="02010600030101010101" pitchFamily="2" charset="-122"/>
                <a:cs typeface="宋体" panose="02010600030101010101" pitchFamily="2" charset="-122"/>
              </a:rPr>
              <a:t>式代入</a:t>
            </a:r>
            <a:r>
              <a:rPr kumimoji="1" lang="en-US" altLang="zh-CN" sz="2400" dirty="0">
                <a:latin typeface="+mn-lt"/>
                <a:ea typeface="+mn-ea"/>
                <a:sym typeface="+mn-ea"/>
              </a:rPr>
              <a:t>(5.2)</a:t>
            </a:r>
            <a:r>
              <a:rPr kumimoji="1" lang="en-US" altLang="zh-CN" sz="2400" dirty="0">
                <a:latin typeface="宋体" panose="02010600030101010101" pitchFamily="2" charset="-122"/>
                <a:cs typeface="宋体" panose="02010600030101010101" pitchFamily="2" charset="-122"/>
              </a:rPr>
              <a:t>式可以得到：</a:t>
            </a: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algn="r" latinLnBrk="0">
              <a:lnSpc>
                <a:spcPct val="70000"/>
              </a:lnSpc>
            </a:pPr>
            <a:r>
              <a:rPr kumimoji="1" lang="en-US" altLang="zh-CN" sz="2400" dirty="0" smtClean="0">
                <a:latin typeface="+mn-lt"/>
                <a:ea typeface="+mn-ea"/>
                <a:sym typeface="+mn-ea"/>
              </a:rPr>
              <a:t>(</a:t>
            </a:r>
            <a:r>
              <a:rPr kumimoji="1" lang="en-US" altLang="zh-CN" sz="2400" dirty="0" smtClean="0">
                <a:sym typeface="+mn-ea"/>
              </a:rPr>
              <a:t>3-63</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sz="2400" dirty="0" err="1">
                <a:latin typeface="宋体" panose="02010600030101010101" pitchFamily="2" charset="-122"/>
              </a:rPr>
              <a:t>根据</a:t>
            </a:r>
            <a:r>
              <a:rPr kumimoji="1" lang="en-US" altLang="zh-CN" sz="2400" dirty="0" smtClean="0">
                <a:latin typeface="+mn-lt"/>
                <a:ea typeface="+mn-ea"/>
                <a:sym typeface="+mn-ea"/>
              </a:rPr>
              <a:t>(</a:t>
            </a:r>
            <a:r>
              <a:rPr kumimoji="1" lang="en-US" altLang="zh-CN" sz="2400" dirty="0" smtClean="0">
                <a:sym typeface="+mn-ea"/>
              </a:rPr>
              <a:t>3-63</a:t>
            </a:r>
            <a:r>
              <a:rPr kumimoji="1" lang="en-US" altLang="zh-CN" sz="2400" dirty="0" smtClean="0">
                <a:latin typeface="+mn-lt"/>
                <a:ea typeface="+mn-ea"/>
                <a:sym typeface="+mn-ea"/>
              </a:rPr>
              <a:t>)</a:t>
            </a:r>
            <a:r>
              <a:rPr kumimoji="1" sz="2400" dirty="0">
                <a:latin typeface="宋体" panose="02010600030101010101" pitchFamily="2" charset="-122"/>
                <a:cs typeface="宋体" panose="02010600030101010101" pitchFamily="2" charset="-122"/>
              </a:rPr>
              <a:t>就可以计算第j个正交化的新息对于提前s期的MSE的贡献：</a:t>
            </a:r>
            <a:endParaRPr kumimoji="1" lang="zh-CN" altLang="en-US" sz="2400" dirty="0">
              <a:latin typeface="宋体" panose="02010600030101010101" pitchFamily="2" charset="-122"/>
              <a:cs typeface="宋体" panose="02010600030101010101" pitchFamily="2" charset="-122"/>
            </a:endParaRPr>
          </a:p>
          <a:p>
            <a:pPr marL="0" indent="0" algn="r" latinLnBrk="0">
              <a:lnSpc>
                <a:spcPct val="220000"/>
              </a:lnSpc>
            </a:pPr>
            <a:r>
              <a:rPr kumimoji="1" lang="en-US" altLang="zh-CN" sz="2400" dirty="0" smtClean="0">
                <a:latin typeface="+mn-lt"/>
                <a:ea typeface="+mn-ea"/>
                <a:sym typeface="+mn-ea"/>
              </a:rPr>
              <a:t>(</a:t>
            </a:r>
            <a:r>
              <a:rPr kumimoji="1" lang="en-US" altLang="zh-CN" sz="2400" dirty="0" smtClean="0">
                <a:sym typeface="+mn-ea"/>
              </a:rPr>
              <a:t>3-64</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5"/>
          <p:cNvGraphicFramePr>
            <a:graphicFrameLocks noChangeAspect="1"/>
          </p:cNvGraphicFramePr>
          <p:nvPr/>
        </p:nvGraphicFramePr>
        <p:xfrm>
          <a:off x="2611120" y="1411605"/>
          <a:ext cx="6964680" cy="1129030"/>
        </p:xfrm>
        <a:graphic>
          <a:graphicData uri="http://schemas.openxmlformats.org/presentationml/2006/ole">
            <mc:AlternateContent xmlns:mc="http://schemas.openxmlformats.org/markup-compatibility/2006">
              <mc:Choice xmlns:v="urn:schemas-microsoft-com:vml" Requires="v">
                <p:oleObj spid="_x0000_s33949" r:id="rId3" imgW="3289300" imgH="533400" progId="Equation.DSMT4">
                  <p:embed/>
                </p:oleObj>
              </mc:Choice>
              <mc:Fallback>
                <p:oleObj r:id="rId3" imgW="3289300" imgH="533400" progId="Equation.DSMT4">
                  <p:embed/>
                  <p:pic>
                    <p:nvPicPr>
                      <p:cNvPr id="0" name="图片 4"/>
                      <p:cNvPicPr/>
                      <p:nvPr/>
                    </p:nvPicPr>
                    <p:blipFill>
                      <a:blip r:embed="rId4"/>
                      <a:stretch>
                        <a:fillRect/>
                      </a:stretch>
                    </p:blipFill>
                    <p:spPr>
                      <a:xfrm>
                        <a:off x="2611120" y="1411605"/>
                        <a:ext cx="6964680" cy="1129030"/>
                      </a:xfrm>
                      <a:prstGeom prst="rect">
                        <a:avLst/>
                      </a:prstGeom>
                      <a:noFill/>
                      <a:ln w="38100">
                        <a:noFill/>
                        <a:miter/>
                      </a:ln>
                    </p:spPr>
                  </p:pic>
                </p:oleObj>
              </mc:Fallback>
            </mc:AlternateContent>
          </a:graphicData>
        </a:graphic>
      </p:graphicFrame>
      <p:graphicFrame>
        <p:nvGraphicFramePr>
          <p:cNvPr id="4" name="对象 -2147482324"/>
          <p:cNvGraphicFramePr>
            <a:graphicFrameLocks noChangeAspect="1"/>
          </p:cNvGraphicFramePr>
          <p:nvPr/>
        </p:nvGraphicFramePr>
        <p:xfrm>
          <a:off x="836930" y="2656840"/>
          <a:ext cx="1202055" cy="548640"/>
        </p:xfrm>
        <a:graphic>
          <a:graphicData uri="http://schemas.openxmlformats.org/presentationml/2006/ole">
            <mc:AlternateContent xmlns:mc="http://schemas.openxmlformats.org/markup-compatibility/2006">
              <mc:Choice xmlns:v="urn:schemas-microsoft-com:vml" Requires="v">
                <p:oleObj spid="_x0000_s33950" r:id="rId5" imgW="533400" imgH="241300" progId="Equation.DSMT4">
                  <p:embed/>
                </p:oleObj>
              </mc:Choice>
              <mc:Fallback>
                <p:oleObj r:id="rId5" imgW="533400" imgH="241300" progId="Equation.DSMT4">
                  <p:embed/>
                  <p:pic>
                    <p:nvPicPr>
                      <p:cNvPr id="0" name="图片 5"/>
                      <p:cNvPicPr/>
                      <p:nvPr/>
                    </p:nvPicPr>
                    <p:blipFill>
                      <a:blip r:embed="rId6"/>
                      <a:stretch>
                        <a:fillRect/>
                      </a:stretch>
                    </p:blipFill>
                    <p:spPr>
                      <a:xfrm>
                        <a:off x="836930" y="2656840"/>
                        <a:ext cx="1202055" cy="548640"/>
                      </a:xfrm>
                      <a:prstGeom prst="rect">
                        <a:avLst/>
                      </a:prstGeom>
                      <a:noFill/>
                      <a:ln w="38100">
                        <a:noFill/>
                        <a:miter/>
                      </a:ln>
                    </p:spPr>
                  </p:pic>
                </p:oleObj>
              </mc:Fallback>
            </mc:AlternateContent>
          </a:graphicData>
        </a:graphic>
      </p:graphicFrame>
      <p:graphicFrame>
        <p:nvGraphicFramePr>
          <p:cNvPr id="7" name="对象 -2147482323"/>
          <p:cNvGraphicFramePr>
            <a:graphicFrameLocks noChangeAspect="1"/>
          </p:cNvGraphicFramePr>
          <p:nvPr/>
        </p:nvGraphicFramePr>
        <p:xfrm>
          <a:off x="2997200" y="2708910"/>
          <a:ext cx="361113" cy="396000"/>
        </p:xfrm>
        <a:graphic>
          <a:graphicData uri="http://schemas.openxmlformats.org/presentationml/2006/ole">
            <mc:AlternateContent xmlns:mc="http://schemas.openxmlformats.org/markup-compatibility/2006">
              <mc:Choice xmlns:v="urn:schemas-microsoft-com:vml" Requires="v">
                <p:oleObj spid="_x0000_s33951" r:id="rId7" imgW="152400" imgH="165100" progId="Equation.DSMT4">
                  <p:embed/>
                </p:oleObj>
              </mc:Choice>
              <mc:Fallback>
                <p:oleObj r:id="rId7" imgW="152400" imgH="165100" progId="Equation.DSMT4">
                  <p:embed/>
                  <p:pic>
                    <p:nvPicPr>
                      <p:cNvPr id="0" name="图片 6"/>
                      <p:cNvPicPr/>
                      <p:nvPr/>
                    </p:nvPicPr>
                    <p:blipFill>
                      <a:blip r:embed="rId8"/>
                      <a:stretch>
                        <a:fillRect/>
                      </a:stretch>
                    </p:blipFill>
                    <p:spPr>
                      <a:xfrm>
                        <a:off x="2997200" y="2708910"/>
                        <a:ext cx="361113" cy="396000"/>
                      </a:xfrm>
                      <a:prstGeom prst="rect">
                        <a:avLst/>
                      </a:prstGeom>
                      <a:noFill/>
                      <a:ln w="38100">
                        <a:noFill/>
                        <a:miter/>
                      </a:ln>
                    </p:spPr>
                  </p:pic>
                </p:oleObj>
              </mc:Fallback>
            </mc:AlternateContent>
          </a:graphicData>
        </a:graphic>
      </p:graphicFrame>
      <p:graphicFrame>
        <p:nvGraphicFramePr>
          <p:cNvPr id="10" name="对象 -2147482322"/>
          <p:cNvGraphicFramePr>
            <a:graphicFrameLocks noChangeAspect="1"/>
          </p:cNvGraphicFramePr>
          <p:nvPr>
            <p:extLst>
              <p:ext uri="{D42A27DB-BD31-4B8C-83A1-F6EECF244321}">
                <p14:modId xmlns:p14="http://schemas.microsoft.com/office/powerpoint/2010/main" val="247797732"/>
              </p:ext>
            </p:extLst>
          </p:nvPr>
        </p:nvGraphicFramePr>
        <p:xfrm>
          <a:off x="1000125" y="3387725"/>
          <a:ext cx="10044113" cy="973138"/>
        </p:xfrm>
        <a:graphic>
          <a:graphicData uri="http://schemas.openxmlformats.org/presentationml/2006/ole">
            <mc:AlternateContent xmlns:mc="http://schemas.openxmlformats.org/markup-compatibility/2006">
              <mc:Choice xmlns:v="urn:schemas-microsoft-com:vml" Requires="v">
                <p:oleObj spid="_x0000_s33952" name="Equation" r:id="rId9" imgW="4572000" imgH="444240" progId="Equation.DSMT4">
                  <p:embed/>
                </p:oleObj>
              </mc:Choice>
              <mc:Fallback>
                <p:oleObj name="Equation" r:id="rId9" imgW="4572000" imgH="444240" progId="Equation.DSMT4">
                  <p:embed/>
                  <p:pic>
                    <p:nvPicPr>
                      <p:cNvPr id="0" name="图片 7"/>
                      <p:cNvPicPr/>
                      <p:nvPr/>
                    </p:nvPicPr>
                    <p:blipFill>
                      <a:blip r:embed="rId10"/>
                      <a:stretch>
                        <a:fillRect/>
                      </a:stretch>
                    </p:blipFill>
                    <p:spPr>
                      <a:xfrm>
                        <a:off x="1000125" y="3387725"/>
                        <a:ext cx="10044113" cy="973138"/>
                      </a:xfrm>
                      <a:prstGeom prst="rect">
                        <a:avLst/>
                      </a:prstGeom>
                      <a:noFill/>
                      <a:ln w="38100">
                        <a:noFill/>
                        <a:miter/>
                      </a:ln>
                    </p:spPr>
                  </p:pic>
                </p:oleObj>
              </mc:Fallback>
            </mc:AlternateContent>
          </a:graphicData>
        </a:graphic>
      </p:graphicFrame>
      <p:graphicFrame>
        <p:nvGraphicFramePr>
          <p:cNvPr id="12" name="对象 -2147482321"/>
          <p:cNvGraphicFramePr>
            <a:graphicFrameLocks noChangeAspect="1"/>
          </p:cNvGraphicFramePr>
          <p:nvPr/>
        </p:nvGraphicFramePr>
        <p:xfrm>
          <a:off x="1906588" y="5111750"/>
          <a:ext cx="8373745" cy="694690"/>
        </p:xfrm>
        <a:graphic>
          <a:graphicData uri="http://schemas.openxmlformats.org/presentationml/2006/ole">
            <mc:AlternateContent xmlns:mc="http://schemas.openxmlformats.org/markup-compatibility/2006">
              <mc:Choice xmlns:v="urn:schemas-microsoft-com:vml" Requires="v">
                <p:oleObj spid="_x0000_s33953" r:id="rId11" imgW="3390900" imgH="279400" progId="Equation.DSMT4">
                  <p:embed/>
                </p:oleObj>
              </mc:Choice>
              <mc:Fallback>
                <p:oleObj r:id="rId11" imgW="3390900" imgH="279400" progId="Equation.DSMT4">
                  <p:embed/>
                  <p:pic>
                    <p:nvPicPr>
                      <p:cNvPr id="0" name="图片 9"/>
                      <p:cNvPicPr/>
                      <p:nvPr/>
                    </p:nvPicPr>
                    <p:blipFill>
                      <a:blip r:embed="rId12"/>
                      <a:stretch>
                        <a:fillRect/>
                      </a:stretch>
                    </p:blipFill>
                    <p:spPr>
                      <a:xfrm>
                        <a:off x="1906588" y="5111750"/>
                        <a:ext cx="8373745" cy="694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07744"/>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需要注意的是，该值通常取决于变量顺序。因此，采用传统方法方差分解得到的正交脉冲响应更多的是统计上的意义，在经济系统的应用中受到局限。</a:t>
            </a:r>
            <a:endParaRPr kumimoji="1" sz="2400" dirty="0"/>
          </a:p>
          <a:p>
            <a:pPr marL="0" indent="0" latinLnBrk="0">
              <a:lnSpc>
                <a:spcPct val="170000"/>
              </a:lnSpc>
            </a:pPr>
            <a:r>
              <a:rPr kumimoji="1" lang="en-US" altLang="zh-CN" sz="2400" dirty="0">
                <a:latin typeface="宋体" panose="02010600030101010101" pitchFamily="2" charset="-122"/>
                <a:cs typeface="宋体" panose="02010600030101010101" pitchFamily="2" charset="-122"/>
              </a:rPr>
              <a:t>基于以上分析逻辑，结合Choleskey脉冲响应函数，可以得到对应的预测方差分解计算公式：                                                                                            </a:t>
            </a: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3-65</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algn="r" latinLnBrk="0">
              <a:lnSpc>
                <a:spcPct val="22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220000"/>
              </a:lnSpc>
            </a:pPr>
            <a:r>
              <a:rPr kumimoji="1" lang="en-US" altLang="zh-CN" sz="2400" dirty="0">
                <a:latin typeface="宋体" panose="02010600030101010101" pitchFamily="2" charset="-122"/>
                <a:cs typeface="宋体" panose="02010600030101010101" pitchFamily="2" charset="-122"/>
              </a:rPr>
              <a:t> 其中，         。由此，可以分析第j个方程的一个标准化误差冲击可以解释多少程度t+n时刻的变量变化。 </a:t>
            </a:r>
          </a:p>
          <a:p>
            <a:pPr marL="0" indent="0" latinLnBrk="0">
              <a:lnSpc>
                <a:spcPct val="50000"/>
              </a:lnSpc>
            </a:pPr>
            <a:endParaRPr lang="en-US" altLang="zh-CN" dirty="0"/>
          </a:p>
        </p:txBody>
      </p:sp>
      <p:graphicFrame>
        <p:nvGraphicFramePr>
          <p:cNvPr id="3" name="对象 -2147482320"/>
          <p:cNvGraphicFramePr/>
          <p:nvPr>
            <p:extLst>
              <p:ext uri="{D42A27DB-BD31-4B8C-83A1-F6EECF244321}">
                <p14:modId xmlns:p14="http://schemas.microsoft.com/office/powerpoint/2010/main" val="4081943924"/>
              </p:ext>
            </p:extLst>
          </p:nvPr>
        </p:nvGraphicFramePr>
        <p:xfrm>
          <a:off x="4435793" y="2680970"/>
          <a:ext cx="3315335" cy="1995170"/>
        </p:xfrm>
        <a:graphic>
          <a:graphicData uri="http://schemas.openxmlformats.org/presentationml/2006/ole">
            <mc:AlternateContent xmlns:mc="http://schemas.openxmlformats.org/markup-compatibility/2006">
              <mc:Choice xmlns:v="urn:schemas-microsoft-com:vml" Requires="v">
                <p:oleObj spid="_x0000_s34881" name="Equation" r:id="rId3" imgW="1244520" imgH="749160" progId="Equation.DSMT4">
                  <p:embed/>
                </p:oleObj>
              </mc:Choice>
              <mc:Fallback>
                <p:oleObj name="Equation" r:id="rId3" imgW="1244520" imgH="749160" progId="Equation.DSMT4">
                  <p:embed/>
                  <p:pic>
                    <p:nvPicPr>
                      <p:cNvPr id="0" name="图片 3075"/>
                      <p:cNvPicPr/>
                      <p:nvPr/>
                    </p:nvPicPr>
                    <p:blipFill>
                      <a:blip r:embed="rId4"/>
                      <a:stretch>
                        <a:fillRect/>
                      </a:stretch>
                    </p:blipFill>
                    <p:spPr>
                      <a:xfrm>
                        <a:off x="4435793" y="2680970"/>
                        <a:ext cx="3315335" cy="1995170"/>
                      </a:xfrm>
                      <a:prstGeom prst="rect">
                        <a:avLst/>
                      </a:prstGeom>
                      <a:noFill/>
                      <a:ln w="38100">
                        <a:noFill/>
                        <a:miter/>
                      </a:ln>
                    </p:spPr>
                  </p:pic>
                </p:oleObj>
              </mc:Fallback>
            </mc:AlternateContent>
          </a:graphicData>
        </a:graphic>
      </p:graphicFrame>
      <p:graphicFrame>
        <p:nvGraphicFramePr>
          <p:cNvPr id="4" name="对象 -2147482319"/>
          <p:cNvGraphicFramePr/>
          <p:nvPr/>
        </p:nvGraphicFramePr>
        <p:xfrm>
          <a:off x="1052830" y="4702810"/>
          <a:ext cx="1539240" cy="890270"/>
        </p:xfrm>
        <a:graphic>
          <a:graphicData uri="http://schemas.openxmlformats.org/presentationml/2006/ole">
            <mc:AlternateContent xmlns:mc="http://schemas.openxmlformats.org/markup-compatibility/2006">
              <mc:Choice xmlns:v="urn:schemas-microsoft-com:vml" Requires="v">
                <p:oleObj spid="_x0000_s34882" r:id="rId5" imgW="698500" imgH="405765" progId="Equation.DSMT4">
                  <p:embed/>
                </p:oleObj>
              </mc:Choice>
              <mc:Fallback>
                <p:oleObj r:id="rId5" imgW="698500" imgH="405765" progId="Equation.DSMT4">
                  <p:embed/>
                  <p:pic>
                    <p:nvPicPr>
                      <p:cNvPr id="0" name="图片 13"/>
                      <p:cNvPicPr/>
                      <p:nvPr/>
                    </p:nvPicPr>
                    <p:blipFill>
                      <a:blip r:embed="rId6"/>
                      <a:stretch>
                        <a:fillRect/>
                      </a:stretch>
                    </p:blipFill>
                    <p:spPr>
                      <a:xfrm>
                        <a:off x="1052830" y="4702810"/>
                        <a:ext cx="1539240" cy="8902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64832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err="1">
                <a:latin typeface="宋体" panose="02010600030101010101" pitchFamily="2" charset="-122"/>
              </a:rPr>
              <a:t>广义方差分解方法是基于广义脉冲响应函数计算得到，对应一个基于</a:t>
            </a:r>
            <a:r>
              <a:rPr kumimoji="1" lang="en-US" altLang="zh-CN" sz="2400" dirty="0" smtClean="0">
                <a:latin typeface="+mn-lt"/>
                <a:ea typeface="+mn-ea"/>
                <a:sym typeface="+mn-ea"/>
              </a:rPr>
              <a:t>(1.1</a:t>
            </a: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式设定的VAR模型系统，按照方差分解思路，可以求得提前n期的广义方差分解公式为：</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3-66</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但是由于原始（非正交）冲击之间的非零协方差，一般而言，</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endParaRPr lang="zh-CN" altLang="en-US" dirty="0"/>
          </a:p>
        </p:txBody>
      </p:sp>
      <p:graphicFrame>
        <p:nvGraphicFramePr>
          <p:cNvPr id="3" name="对象 -2147482318"/>
          <p:cNvGraphicFramePr>
            <a:graphicFrameLocks noChangeAspect="1"/>
          </p:cNvGraphicFramePr>
          <p:nvPr>
            <p:extLst>
              <p:ext uri="{D42A27DB-BD31-4B8C-83A1-F6EECF244321}">
                <p14:modId xmlns:p14="http://schemas.microsoft.com/office/powerpoint/2010/main" val="849673022"/>
              </p:ext>
            </p:extLst>
          </p:nvPr>
        </p:nvGraphicFramePr>
        <p:xfrm>
          <a:off x="1025843" y="2132965"/>
          <a:ext cx="9417685" cy="1766570"/>
        </p:xfrm>
        <a:graphic>
          <a:graphicData uri="http://schemas.openxmlformats.org/presentationml/2006/ole">
            <mc:AlternateContent xmlns:mc="http://schemas.openxmlformats.org/markup-compatibility/2006">
              <mc:Choice xmlns:v="urn:schemas-microsoft-com:vml" Requires="v">
                <p:oleObj spid="_x0000_s35936" name="Equation" r:id="rId3" imgW="4063680" imgH="761760" progId="Equation.DSMT4">
                  <p:embed/>
                </p:oleObj>
              </mc:Choice>
              <mc:Fallback>
                <p:oleObj name="Equation" r:id="rId3" imgW="4063680" imgH="761760" progId="Equation.DSMT4">
                  <p:embed/>
                  <p:pic>
                    <p:nvPicPr>
                      <p:cNvPr id="0" name="图片 3075"/>
                      <p:cNvPicPr/>
                      <p:nvPr/>
                    </p:nvPicPr>
                    <p:blipFill>
                      <a:blip r:embed="rId4"/>
                      <a:stretch>
                        <a:fillRect/>
                      </a:stretch>
                    </p:blipFill>
                    <p:spPr>
                      <a:xfrm>
                        <a:off x="1025843" y="2132965"/>
                        <a:ext cx="9417685" cy="1766570"/>
                      </a:xfrm>
                      <a:prstGeom prst="rect">
                        <a:avLst/>
                      </a:prstGeom>
                      <a:noFill/>
                      <a:ln w="38100">
                        <a:noFill/>
                        <a:miter/>
                      </a:ln>
                    </p:spPr>
                  </p:pic>
                </p:oleObj>
              </mc:Fallback>
            </mc:AlternateContent>
          </a:graphicData>
        </a:graphic>
      </p:graphicFrame>
      <p:graphicFrame>
        <p:nvGraphicFramePr>
          <p:cNvPr id="4" name="对象 -2147482317"/>
          <p:cNvGraphicFramePr/>
          <p:nvPr/>
        </p:nvGraphicFramePr>
        <p:xfrm>
          <a:off x="909320" y="3933190"/>
          <a:ext cx="1182370" cy="961390"/>
        </p:xfrm>
        <a:graphic>
          <a:graphicData uri="http://schemas.openxmlformats.org/presentationml/2006/ole">
            <mc:AlternateContent xmlns:mc="http://schemas.openxmlformats.org/markup-compatibility/2006">
              <mc:Choice xmlns:v="urn:schemas-microsoft-com:vml" Requires="v">
                <p:oleObj spid="_x0000_s35937" r:id="rId5" imgW="533400" imgH="431800" progId="Equation.DSMT4">
                  <p:embed/>
                </p:oleObj>
              </mc:Choice>
              <mc:Fallback>
                <p:oleObj r:id="rId5" imgW="533400" imgH="431800" progId="Equation.DSMT4">
                  <p:embed/>
                  <p:pic>
                    <p:nvPicPr>
                      <p:cNvPr id="0" name="图片 2"/>
                      <p:cNvPicPr/>
                      <p:nvPr/>
                    </p:nvPicPr>
                    <p:blipFill>
                      <a:blip r:embed="rId6"/>
                      <a:stretch>
                        <a:fillRect/>
                      </a:stretch>
                    </p:blipFill>
                    <p:spPr>
                      <a:xfrm>
                        <a:off x="909320" y="3933190"/>
                        <a:ext cx="1182370" cy="961390"/>
                      </a:xfrm>
                      <a:prstGeom prst="rect">
                        <a:avLst/>
                      </a:prstGeom>
                      <a:noFill/>
                      <a:ln w="38100">
                        <a:noFill/>
                        <a:miter/>
                      </a:ln>
                    </p:spPr>
                  </p:pic>
                </p:oleObj>
              </mc:Fallback>
            </mc:AlternateContent>
          </a:graphicData>
        </a:graphic>
      </p:graphicFrame>
      <p:graphicFrame>
        <p:nvGraphicFramePr>
          <p:cNvPr id="6" name="对象 -2147482316"/>
          <p:cNvGraphicFramePr/>
          <p:nvPr/>
        </p:nvGraphicFramePr>
        <p:xfrm>
          <a:off x="8253730" y="4509325"/>
          <a:ext cx="1364615" cy="961200"/>
        </p:xfrm>
        <a:graphic>
          <a:graphicData uri="http://schemas.openxmlformats.org/presentationml/2006/ole">
            <mc:AlternateContent xmlns:mc="http://schemas.openxmlformats.org/markup-compatibility/2006">
              <mc:Choice xmlns:v="urn:schemas-microsoft-com:vml" Requires="v">
                <p:oleObj spid="_x0000_s35938" r:id="rId7" imgW="698500" imgH="405765" progId="Equation.DSMT4">
                  <p:embed/>
                </p:oleObj>
              </mc:Choice>
              <mc:Fallback>
                <p:oleObj r:id="rId7" imgW="698500" imgH="405765" progId="Equation.DSMT4">
                  <p:embed/>
                  <p:pic>
                    <p:nvPicPr>
                      <p:cNvPr id="0" name="图片 3"/>
                      <p:cNvPicPr/>
                      <p:nvPr/>
                    </p:nvPicPr>
                    <p:blipFill>
                      <a:blip r:embed="rId8"/>
                      <a:stretch>
                        <a:fillRect/>
                      </a:stretch>
                    </p:blipFill>
                    <p:spPr>
                      <a:xfrm>
                        <a:off x="8253730" y="4509325"/>
                        <a:ext cx="1364615" cy="9612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02094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sz="2400" dirty="0">
                <a:latin typeface="宋体" panose="02010600030101010101" pitchFamily="2" charset="-122"/>
              </a:rPr>
              <a:t>那么</a:t>
            </a:r>
            <a:r>
              <a:rPr kumimoji="1" sz="2400" dirty="0">
                <a:latin typeface="宋体" panose="02010600030101010101" pitchFamily="2" charset="-122"/>
              </a:rPr>
              <a:t>，在实际应用过程中，可通过标准化处理求得最终广义方差分解计算公式为：</a:t>
            </a:r>
            <a:endParaRPr kumimoji="1" sz="2400" dirty="0"/>
          </a:p>
          <a:p>
            <a:pPr marL="0" indent="0" latinLnBrk="0">
              <a:lnSpc>
                <a:spcPct val="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3-67</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err="1">
                <a:latin typeface="宋体" panose="02010600030101010101" pitchFamily="2" charset="-122"/>
                <a:cs typeface="宋体" panose="02010600030101010101" pitchFamily="2" charset="-122"/>
              </a:rPr>
              <a:t>故此，我们可以基于</a:t>
            </a:r>
            <a:r>
              <a:rPr kumimoji="1" lang="en-US" altLang="zh-CN" sz="2400" dirty="0" smtClean="0">
                <a:latin typeface="+mn-lt"/>
                <a:ea typeface="+mn-ea"/>
                <a:sym typeface="+mn-ea"/>
              </a:rPr>
              <a:t>(</a:t>
            </a:r>
            <a:r>
              <a:rPr kumimoji="1" lang="en-US" altLang="zh-CN" sz="2400" dirty="0" smtClean="0">
                <a:sym typeface="+mn-ea"/>
              </a:rPr>
              <a:t>3-67</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rPr>
              <a:t>式描述每一个冲击信息对VAR系统变量影响的贡献度，它刻画的是一种相对效果。特别是，因为广义方差分解方法是基于广义脉冲响应函数计算得到</a:t>
            </a:r>
            <a:r>
              <a:rPr kumimoji="1" lang="zh-CN" altLang="en-US" sz="2400" dirty="0">
                <a:latin typeface="宋体" panose="02010600030101010101" pitchFamily="2" charset="-122"/>
                <a:cs typeface="宋体" panose="02010600030101010101" pitchFamily="2" charset="-122"/>
              </a:rPr>
              <a:t>的</a:t>
            </a:r>
            <a:r>
              <a:rPr kumimoji="1" lang="en-US" altLang="zh-CN" sz="2400" dirty="0">
                <a:latin typeface="宋体" panose="02010600030101010101" pitchFamily="2" charset="-122"/>
                <a:cs typeface="宋体" panose="02010600030101010101" pitchFamily="2" charset="-122"/>
              </a:rPr>
              <a:t>，因此，计算结果也不受变量排序的影响，在高维模型中也不会增加模型的计算量，正因如此，在实践当中该方法备受推崇。     </a:t>
            </a:r>
          </a:p>
          <a:p>
            <a:endParaRPr lang="zh-CN" altLang="en-US" dirty="0"/>
          </a:p>
        </p:txBody>
      </p:sp>
      <p:graphicFrame>
        <p:nvGraphicFramePr>
          <p:cNvPr id="3" name="对象 -2147482315"/>
          <p:cNvGraphicFramePr>
            <a:graphicFrameLocks noChangeAspect="1"/>
          </p:cNvGraphicFramePr>
          <p:nvPr/>
        </p:nvGraphicFramePr>
        <p:xfrm>
          <a:off x="4920933" y="1412240"/>
          <a:ext cx="2345055" cy="1390015"/>
        </p:xfrm>
        <a:graphic>
          <a:graphicData uri="http://schemas.openxmlformats.org/presentationml/2006/ole">
            <mc:AlternateContent xmlns:mc="http://schemas.openxmlformats.org/markup-compatibility/2006">
              <mc:Choice xmlns:v="urn:schemas-microsoft-com:vml" Requires="v">
                <p:oleObj spid="_x0000_s36897" r:id="rId3" imgW="1028700" imgH="609600" progId="Equation.DSMT4">
                  <p:embed/>
                </p:oleObj>
              </mc:Choice>
              <mc:Fallback>
                <p:oleObj r:id="rId3" imgW="1028700" imgH="609600" progId="Equation.DSMT4">
                  <p:embed/>
                  <p:pic>
                    <p:nvPicPr>
                      <p:cNvPr id="0" name="图片 7"/>
                      <p:cNvPicPr/>
                      <p:nvPr/>
                    </p:nvPicPr>
                    <p:blipFill>
                      <a:blip r:embed="rId4"/>
                      <a:stretch>
                        <a:fillRect/>
                      </a:stretch>
                    </p:blipFill>
                    <p:spPr>
                      <a:xfrm>
                        <a:off x="4920933" y="1412240"/>
                        <a:ext cx="2345055" cy="1390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六、VAR建模的</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案例实现</a:t>
            </a:r>
          </a:p>
        </p:txBody>
      </p:sp>
    </p:spTree>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VAR(1)</a:t>
            </a:r>
            <a:r>
              <a:rPr lang="zh-CN" altLang="en-US"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116953" y="188640"/>
            <a:ext cx="11897433" cy="631070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首先，对于一个</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模型，可设定如下：</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以二元模型为例</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a:t>
            </a:r>
            <a:r>
              <a:rPr kumimoji="1" lang="zh-CN" altLang="en-US" sz="2800" dirty="0">
                <a:latin typeface="Times New Roman" panose="02020603050405020304" pitchFamily="18" charset="0"/>
                <a:ea typeface="+mn-ea"/>
              </a:rPr>
              <a:t>）式可以改写为：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该式又等价于：</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其中，   是     的第 </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个元素，    表示当        存在时，   对       的线性相依性。     是在测量        存在时，     与       的线性关系。</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2B2E4DFA-5072-42D9-98C7-B8287B63D864}"/>
              </a:ext>
            </a:extLst>
          </p:cNvPr>
          <p:cNvGraphicFramePr>
            <a:graphicFrameLocks noChangeAspect="1"/>
          </p:cNvGraphicFramePr>
          <p:nvPr>
            <p:extLst>
              <p:ext uri="{D42A27DB-BD31-4B8C-83A1-F6EECF244321}">
                <p14:modId xmlns:p14="http://schemas.microsoft.com/office/powerpoint/2010/main" val="4218046208"/>
              </p:ext>
            </p:extLst>
          </p:nvPr>
        </p:nvGraphicFramePr>
        <p:xfrm>
          <a:off x="4817752" y="1642204"/>
          <a:ext cx="2448272" cy="505105"/>
        </p:xfrm>
        <a:graphic>
          <a:graphicData uri="http://schemas.openxmlformats.org/presentationml/2006/ole">
            <mc:AlternateContent xmlns:mc="http://schemas.openxmlformats.org/markup-compatibility/2006">
              <mc:Choice xmlns:v="urn:schemas-microsoft-com:vml" Requires="v">
                <p:oleObj spid="_x0000_s1429" name="Equation" r:id="rId3" imgW="1308295" imgH="270318" progId="Equation.DSMT4">
                  <p:embed/>
                </p:oleObj>
              </mc:Choice>
              <mc:Fallback>
                <p:oleObj name="Equation" r:id="rId3" imgW="1308295" imgH="270318" progId="Equation.DSMT4">
                  <p:embed/>
                  <p:pic>
                    <p:nvPicPr>
                      <p:cNvPr id="0" name=""/>
                      <p:cNvPicPr/>
                      <p:nvPr/>
                    </p:nvPicPr>
                    <p:blipFill>
                      <a:blip r:embed="rId4"/>
                      <a:stretch>
                        <a:fillRect/>
                      </a:stretch>
                    </p:blipFill>
                    <p:spPr>
                      <a:xfrm>
                        <a:off x="4817752" y="1642204"/>
                        <a:ext cx="2448272" cy="505105"/>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4952DFC-F2BA-669E-D34A-3E2CA3872679}"/>
              </a:ext>
            </a:extLst>
          </p:cNvPr>
          <p:cNvGraphicFramePr>
            <a:graphicFrameLocks noChangeAspect="1"/>
          </p:cNvGraphicFramePr>
          <p:nvPr>
            <p:extLst>
              <p:ext uri="{D42A27DB-BD31-4B8C-83A1-F6EECF244321}">
                <p14:modId xmlns:p14="http://schemas.microsoft.com/office/powerpoint/2010/main" val="395543560"/>
              </p:ext>
            </p:extLst>
          </p:nvPr>
        </p:nvGraphicFramePr>
        <p:xfrm>
          <a:off x="3663307" y="2855719"/>
          <a:ext cx="4956900" cy="939561"/>
        </p:xfrm>
        <a:graphic>
          <a:graphicData uri="http://schemas.openxmlformats.org/presentationml/2006/ole">
            <mc:AlternateContent xmlns:mc="http://schemas.openxmlformats.org/markup-compatibility/2006">
              <mc:Choice xmlns:v="urn:schemas-microsoft-com:vml" Requires="v">
                <p:oleObj spid="_x0000_s1430" name="Equation" r:id="rId5" imgW="3007502" imgH="570436" progId="Equation.DSMT4">
                  <p:embed/>
                </p:oleObj>
              </mc:Choice>
              <mc:Fallback>
                <p:oleObj name="Equation" r:id="rId5" imgW="3007502" imgH="570436" progId="Equation.DSMT4">
                  <p:embed/>
                  <p:pic>
                    <p:nvPicPr>
                      <p:cNvPr id="0" name=""/>
                      <p:cNvPicPr/>
                      <p:nvPr/>
                    </p:nvPicPr>
                    <p:blipFill>
                      <a:blip r:embed="rId6"/>
                      <a:stretch>
                        <a:fillRect/>
                      </a:stretch>
                    </p:blipFill>
                    <p:spPr>
                      <a:xfrm>
                        <a:off x="3663307" y="2855719"/>
                        <a:ext cx="4956900" cy="939561"/>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D6413DBF-9D2C-3F78-38CA-94CCAD0836E4}"/>
              </a:ext>
            </a:extLst>
          </p:cNvPr>
          <p:cNvGraphicFramePr>
            <a:graphicFrameLocks noChangeAspect="1"/>
          </p:cNvGraphicFramePr>
          <p:nvPr>
            <p:extLst>
              <p:ext uri="{D42A27DB-BD31-4B8C-83A1-F6EECF244321}">
                <p14:modId xmlns:p14="http://schemas.microsoft.com/office/powerpoint/2010/main" val="1940354122"/>
              </p:ext>
            </p:extLst>
          </p:nvPr>
        </p:nvGraphicFramePr>
        <p:xfrm>
          <a:off x="4053486" y="4006743"/>
          <a:ext cx="4319278" cy="1010177"/>
        </p:xfrm>
        <a:graphic>
          <a:graphicData uri="http://schemas.openxmlformats.org/presentationml/2006/ole">
            <mc:AlternateContent xmlns:mc="http://schemas.openxmlformats.org/markup-compatibility/2006">
              <mc:Choice xmlns:v="urn:schemas-microsoft-com:vml" Requires="v">
                <p:oleObj spid="_x0000_s1431" name="Equation" r:id="rId7" imgW="2436269" imgH="570436" progId="Equation.DSMT4">
                  <p:embed/>
                </p:oleObj>
              </mc:Choice>
              <mc:Fallback>
                <p:oleObj name="Equation" r:id="rId7" imgW="2436269" imgH="570436" progId="Equation.DSMT4">
                  <p:embed/>
                  <p:pic>
                    <p:nvPicPr>
                      <p:cNvPr id="0" name=""/>
                      <p:cNvPicPr/>
                      <p:nvPr/>
                    </p:nvPicPr>
                    <p:blipFill>
                      <a:blip r:embed="rId8"/>
                      <a:stretch>
                        <a:fillRect/>
                      </a:stretch>
                    </p:blipFill>
                    <p:spPr>
                      <a:xfrm>
                        <a:off x="4053486" y="4006743"/>
                        <a:ext cx="4319278" cy="101017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A6293036-0325-A399-6FF5-91282395B816}"/>
              </a:ext>
            </a:extLst>
          </p:cNvPr>
          <p:cNvGraphicFramePr>
            <a:graphicFrameLocks noChangeAspect="1"/>
          </p:cNvGraphicFramePr>
          <p:nvPr>
            <p:extLst>
              <p:ext uri="{D42A27DB-BD31-4B8C-83A1-F6EECF244321}">
                <p14:modId xmlns:p14="http://schemas.microsoft.com/office/powerpoint/2010/main" val="226934980"/>
              </p:ext>
            </p:extLst>
          </p:nvPr>
        </p:nvGraphicFramePr>
        <p:xfrm>
          <a:off x="1620285" y="5157192"/>
          <a:ext cx="401538" cy="480715"/>
        </p:xfrm>
        <a:graphic>
          <a:graphicData uri="http://schemas.openxmlformats.org/presentationml/2006/ole">
            <mc:AlternateContent xmlns:mc="http://schemas.openxmlformats.org/markup-compatibility/2006">
              <mc:Choice xmlns:v="urn:schemas-microsoft-com:vml" Requires="v">
                <p:oleObj spid="_x0000_s1432" name="Equation" r:id="rId9" imgW="225509" imgH="270318" progId="Equation.DSMT4">
                  <p:embed/>
                </p:oleObj>
              </mc:Choice>
              <mc:Fallback>
                <p:oleObj name="Equation" r:id="rId9" imgW="225509" imgH="270318" progId="Equation.DSMT4">
                  <p:embed/>
                  <p:pic>
                    <p:nvPicPr>
                      <p:cNvPr id="0" name=""/>
                      <p:cNvPicPr/>
                      <p:nvPr/>
                    </p:nvPicPr>
                    <p:blipFill>
                      <a:blip r:embed="rId10"/>
                      <a:stretch>
                        <a:fillRect/>
                      </a:stretch>
                    </p:blipFill>
                    <p:spPr>
                      <a:xfrm>
                        <a:off x="1620285" y="5157192"/>
                        <a:ext cx="401538" cy="480715"/>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58760589-917E-5FF2-4399-27E76CD80D3D}"/>
              </a:ext>
            </a:extLst>
          </p:cNvPr>
          <p:cNvGraphicFramePr>
            <a:graphicFrameLocks noChangeAspect="1"/>
          </p:cNvGraphicFramePr>
          <p:nvPr>
            <p:extLst>
              <p:ext uri="{D42A27DB-BD31-4B8C-83A1-F6EECF244321}">
                <p14:modId xmlns:p14="http://schemas.microsoft.com/office/powerpoint/2010/main" val="2202195085"/>
              </p:ext>
            </p:extLst>
          </p:nvPr>
        </p:nvGraphicFramePr>
        <p:xfrm>
          <a:off x="2423301" y="5157192"/>
          <a:ext cx="347812" cy="480715"/>
        </p:xfrm>
        <a:graphic>
          <a:graphicData uri="http://schemas.openxmlformats.org/presentationml/2006/ole">
            <mc:AlternateContent xmlns:mc="http://schemas.openxmlformats.org/markup-compatibility/2006">
              <mc:Choice xmlns:v="urn:schemas-microsoft-com:vml" Requires="v">
                <p:oleObj spid="_x0000_s1433" name="Equation" r:id="rId11" imgW="195243" imgH="270318" progId="Equation.DSMT4">
                  <p:embed/>
                </p:oleObj>
              </mc:Choice>
              <mc:Fallback>
                <p:oleObj name="Equation" r:id="rId11" imgW="195243" imgH="270318" progId="Equation.DSMT4">
                  <p:embed/>
                  <p:pic>
                    <p:nvPicPr>
                      <p:cNvPr id="0" name=""/>
                      <p:cNvPicPr/>
                      <p:nvPr/>
                    </p:nvPicPr>
                    <p:blipFill>
                      <a:blip r:embed="rId12"/>
                      <a:stretch>
                        <a:fillRect/>
                      </a:stretch>
                    </p:blipFill>
                    <p:spPr>
                      <a:xfrm>
                        <a:off x="2423301" y="5157192"/>
                        <a:ext cx="347812" cy="48071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D7E537B3-8863-2270-3ECA-D9EBA04E8D0D}"/>
              </a:ext>
            </a:extLst>
          </p:cNvPr>
          <p:cNvGraphicFramePr>
            <a:graphicFrameLocks noChangeAspect="1"/>
          </p:cNvGraphicFramePr>
          <p:nvPr>
            <p:extLst>
              <p:ext uri="{D42A27DB-BD31-4B8C-83A1-F6EECF244321}">
                <p14:modId xmlns:p14="http://schemas.microsoft.com/office/powerpoint/2010/main" val="2501040846"/>
              </p:ext>
            </p:extLst>
          </p:nvPr>
        </p:nvGraphicFramePr>
        <p:xfrm>
          <a:off x="5078860" y="5145051"/>
          <a:ext cx="517498" cy="492856"/>
        </p:xfrm>
        <a:graphic>
          <a:graphicData uri="http://schemas.openxmlformats.org/presentationml/2006/ole">
            <mc:AlternateContent xmlns:mc="http://schemas.openxmlformats.org/markup-compatibility/2006">
              <mc:Choice xmlns:v="urn:schemas-microsoft-com:vml" Requires="v">
                <p:oleObj spid="_x0000_s1434" name="Equation" r:id="rId13" imgW="300537" imgH="285218" progId="Equation.DSMT4">
                  <p:embed/>
                </p:oleObj>
              </mc:Choice>
              <mc:Fallback>
                <p:oleObj name="Equation" r:id="rId13" imgW="300537" imgH="285218" progId="Equation.DSMT4">
                  <p:embed/>
                  <p:pic>
                    <p:nvPicPr>
                      <p:cNvPr id="0" name=""/>
                      <p:cNvPicPr/>
                      <p:nvPr/>
                    </p:nvPicPr>
                    <p:blipFill>
                      <a:blip r:embed="rId14"/>
                      <a:stretch>
                        <a:fillRect/>
                      </a:stretch>
                    </p:blipFill>
                    <p:spPr>
                      <a:xfrm>
                        <a:off x="5078860" y="5145051"/>
                        <a:ext cx="517498" cy="492856"/>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66275E06-9CB8-BED2-89DF-08056EE0B3B3}"/>
              </a:ext>
            </a:extLst>
          </p:cNvPr>
          <p:cNvGraphicFramePr>
            <a:graphicFrameLocks noChangeAspect="1"/>
          </p:cNvGraphicFramePr>
          <p:nvPr>
            <p:extLst>
              <p:ext uri="{D42A27DB-BD31-4B8C-83A1-F6EECF244321}">
                <p14:modId xmlns:p14="http://schemas.microsoft.com/office/powerpoint/2010/main" val="3089129276"/>
              </p:ext>
            </p:extLst>
          </p:nvPr>
        </p:nvGraphicFramePr>
        <p:xfrm>
          <a:off x="6677485" y="5198321"/>
          <a:ext cx="612490" cy="505726"/>
        </p:xfrm>
        <a:graphic>
          <a:graphicData uri="http://schemas.openxmlformats.org/presentationml/2006/ole">
            <mc:AlternateContent xmlns:mc="http://schemas.openxmlformats.org/markup-compatibility/2006">
              <mc:Choice xmlns:v="urn:schemas-microsoft-com:vml" Requires="v">
                <p:oleObj spid="_x0000_s1435" name="Equation" r:id="rId15" imgW="345724" imgH="285218" progId="Equation.DSMT4">
                  <p:embed/>
                </p:oleObj>
              </mc:Choice>
              <mc:Fallback>
                <p:oleObj name="Equation" r:id="rId15" imgW="345724" imgH="285218" progId="Equation.DSMT4">
                  <p:embed/>
                  <p:pic>
                    <p:nvPicPr>
                      <p:cNvPr id="0" name=""/>
                      <p:cNvPicPr/>
                      <p:nvPr/>
                    </p:nvPicPr>
                    <p:blipFill>
                      <a:blip r:embed="rId16"/>
                      <a:stretch>
                        <a:fillRect/>
                      </a:stretch>
                    </p:blipFill>
                    <p:spPr>
                      <a:xfrm>
                        <a:off x="6677485" y="5198321"/>
                        <a:ext cx="612490" cy="50572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627A587F-4D2C-FD3F-2255-9C89A2DA36DB}"/>
              </a:ext>
            </a:extLst>
          </p:cNvPr>
          <p:cNvGraphicFramePr>
            <a:graphicFrameLocks noChangeAspect="1"/>
          </p:cNvGraphicFramePr>
          <p:nvPr>
            <p:extLst>
              <p:ext uri="{D42A27DB-BD31-4B8C-83A1-F6EECF244321}">
                <p14:modId xmlns:p14="http://schemas.microsoft.com/office/powerpoint/2010/main" val="3607168307"/>
              </p:ext>
            </p:extLst>
          </p:nvPr>
        </p:nvGraphicFramePr>
        <p:xfrm>
          <a:off x="8653395" y="5172936"/>
          <a:ext cx="371691" cy="478693"/>
        </p:xfrm>
        <a:graphic>
          <a:graphicData uri="http://schemas.openxmlformats.org/presentationml/2006/ole">
            <mc:AlternateContent xmlns:mc="http://schemas.openxmlformats.org/markup-compatibility/2006">
              <mc:Choice xmlns:v="urn:schemas-microsoft-com:vml" Requires="v">
                <p:oleObj spid="_x0000_s1436" name="Equation" r:id="rId17" imgW="210163" imgH="270318" progId="Equation.DSMT4">
                  <p:embed/>
                </p:oleObj>
              </mc:Choice>
              <mc:Fallback>
                <p:oleObj name="Equation" r:id="rId17" imgW="210163" imgH="270318" progId="Equation.DSMT4">
                  <p:embed/>
                  <p:pic>
                    <p:nvPicPr>
                      <p:cNvPr id="0" name=""/>
                      <p:cNvPicPr/>
                      <p:nvPr/>
                    </p:nvPicPr>
                    <p:blipFill>
                      <a:blip r:embed="rId18"/>
                      <a:stretch>
                        <a:fillRect/>
                      </a:stretch>
                    </p:blipFill>
                    <p:spPr>
                      <a:xfrm>
                        <a:off x="8653395" y="5172936"/>
                        <a:ext cx="371691" cy="47869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1F6BC823-5D27-988E-6E61-6A37C1CFC64E}"/>
              </a:ext>
            </a:extLst>
          </p:cNvPr>
          <p:cNvGraphicFramePr>
            <a:graphicFrameLocks noChangeAspect="1"/>
          </p:cNvGraphicFramePr>
          <p:nvPr>
            <p:extLst>
              <p:ext uri="{D42A27DB-BD31-4B8C-83A1-F6EECF244321}">
                <p14:modId xmlns:p14="http://schemas.microsoft.com/office/powerpoint/2010/main" val="3332884584"/>
              </p:ext>
            </p:extLst>
          </p:nvPr>
        </p:nvGraphicFramePr>
        <p:xfrm>
          <a:off x="9331645" y="5183529"/>
          <a:ext cx="637778" cy="505726"/>
        </p:xfrm>
        <a:graphic>
          <a:graphicData uri="http://schemas.openxmlformats.org/presentationml/2006/ole">
            <mc:AlternateContent xmlns:mc="http://schemas.openxmlformats.org/markup-compatibility/2006">
              <mc:Choice xmlns:v="urn:schemas-microsoft-com:vml" Requires="v">
                <p:oleObj spid="_x0000_s1437" name="Equation" r:id="rId19" imgW="360644" imgH="285218" progId="Equation.DSMT4">
                  <p:embed/>
                </p:oleObj>
              </mc:Choice>
              <mc:Fallback>
                <p:oleObj name="Equation" r:id="rId19" imgW="360644" imgH="285218" progId="Equation.DSMT4">
                  <p:embed/>
                  <p:pic>
                    <p:nvPicPr>
                      <p:cNvPr id="0" name=""/>
                      <p:cNvPicPr/>
                      <p:nvPr/>
                    </p:nvPicPr>
                    <p:blipFill>
                      <a:blip r:embed="rId20"/>
                      <a:stretch>
                        <a:fillRect/>
                      </a:stretch>
                    </p:blipFill>
                    <p:spPr>
                      <a:xfrm>
                        <a:off x="9331645" y="5183529"/>
                        <a:ext cx="637778" cy="505726"/>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48581A05-E32F-E733-A298-0DD036F63D2B}"/>
              </a:ext>
            </a:extLst>
          </p:cNvPr>
          <p:cNvGraphicFramePr>
            <a:graphicFrameLocks noChangeAspect="1"/>
          </p:cNvGraphicFramePr>
          <p:nvPr>
            <p:extLst>
              <p:ext uri="{D42A27DB-BD31-4B8C-83A1-F6EECF244321}">
                <p14:modId xmlns:p14="http://schemas.microsoft.com/office/powerpoint/2010/main" val="3935209577"/>
              </p:ext>
            </p:extLst>
          </p:nvPr>
        </p:nvGraphicFramePr>
        <p:xfrm>
          <a:off x="1269998" y="5735951"/>
          <a:ext cx="572798" cy="545522"/>
        </p:xfrm>
        <a:graphic>
          <a:graphicData uri="http://schemas.openxmlformats.org/presentationml/2006/ole">
            <mc:AlternateContent xmlns:mc="http://schemas.openxmlformats.org/markup-compatibility/2006">
              <mc:Choice xmlns:v="urn:schemas-microsoft-com:vml" Requires="v">
                <p:oleObj spid="_x0000_s1438" name="Equation" r:id="rId21" imgW="300537" imgH="285218" progId="Equation.DSMT4">
                  <p:embed/>
                </p:oleObj>
              </mc:Choice>
              <mc:Fallback>
                <p:oleObj name="Equation" r:id="rId21" imgW="300537" imgH="285218" progId="Equation.DSMT4">
                  <p:embed/>
                  <p:pic>
                    <p:nvPicPr>
                      <p:cNvPr id="0" name=""/>
                      <p:cNvPicPr/>
                      <p:nvPr/>
                    </p:nvPicPr>
                    <p:blipFill>
                      <a:blip r:embed="rId22"/>
                      <a:stretch>
                        <a:fillRect/>
                      </a:stretch>
                    </p:blipFill>
                    <p:spPr>
                      <a:xfrm>
                        <a:off x="1269998" y="5735951"/>
                        <a:ext cx="572798" cy="545522"/>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8803FDA4-7C09-6ADF-E903-47937B85ACA9}"/>
              </a:ext>
            </a:extLst>
          </p:cNvPr>
          <p:cNvGraphicFramePr>
            <a:graphicFrameLocks noChangeAspect="1"/>
          </p:cNvGraphicFramePr>
          <p:nvPr>
            <p:extLst>
              <p:ext uri="{D42A27DB-BD31-4B8C-83A1-F6EECF244321}">
                <p14:modId xmlns:p14="http://schemas.microsoft.com/office/powerpoint/2010/main" val="2482356935"/>
              </p:ext>
            </p:extLst>
          </p:nvPr>
        </p:nvGraphicFramePr>
        <p:xfrm>
          <a:off x="3281752" y="5795708"/>
          <a:ext cx="661435" cy="524485"/>
        </p:xfrm>
        <a:graphic>
          <a:graphicData uri="http://schemas.openxmlformats.org/presentationml/2006/ole">
            <mc:AlternateContent xmlns:mc="http://schemas.openxmlformats.org/markup-compatibility/2006">
              <mc:Choice xmlns:v="urn:schemas-microsoft-com:vml" Requires="v">
                <p:oleObj spid="_x0000_s1439" name="Equation" r:id="rId23" imgW="360644" imgH="285218" progId="Equation.DSMT4">
                  <p:embed/>
                </p:oleObj>
              </mc:Choice>
              <mc:Fallback>
                <p:oleObj name="Equation" r:id="rId23" imgW="360644" imgH="285218" progId="Equation.DSMT4">
                  <p:embed/>
                  <p:pic>
                    <p:nvPicPr>
                      <p:cNvPr id="0" name=""/>
                      <p:cNvPicPr/>
                      <p:nvPr/>
                    </p:nvPicPr>
                    <p:blipFill>
                      <a:blip r:embed="rId24"/>
                      <a:stretch>
                        <a:fillRect/>
                      </a:stretch>
                    </p:blipFill>
                    <p:spPr>
                      <a:xfrm>
                        <a:off x="3281752" y="5795708"/>
                        <a:ext cx="661435" cy="524485"/>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512363C-9CA2-D68D-91BF-CC56F6087092}"/>
              </a:ext>
            </a:extLst>
          </p:cNvPr>
          <p:cNvGraphicFramePr>
            <a:graphicFrameLocks noChangeAspect="1"/>
          </p:cNvGraphicFramePr>
          <p:nvPr>
            <p:extLst>
              <p:ext uri="{D42A27DB-BD31-4B8C-83A1-F6EECF244321}">
                <p14:modId xmlns:p14="http://schemas.microsoft.com/office/powerpoint/2010/main" val="2420926439"/>
              </p:ext>
            </p:extLst>
          </p:nvPr>
        </p:nvGraphicFramePr>
        <p:xfrm>
          <a:off x="5383543" y="5795708"/>
          <a:ext cx="425630" cy="509557"/>
        </p:xfrm>
        <a:graphic>
          <a:graphicData uri="http://schemas.openxmlformats.org/presentationml/2006/ole">
            <mc:AlternateContent xmlns:mc="http://schemas.openxmlformats.org/markup-compatibility/2006">
              <mc:Choice xmlns:v="urn:schemas-microsoft-com:vml" Requires="v">
                <p:oleObj spid="_x0000_s1440" name="Equation" r:id="rId25" imgW="225509" imgH="270318" progId="Equation.DSMT4">
                  <p:embed/>
                </p:oleObj>
              </mc:Choice>
              <mc:Fallback>
                <p:oleObj name="Equation" r:id="rId25" imgW="225509" imgH="270318" progId="Equation.DSMT4">
                  <p:embed/>
                  <p:pic>
                    <p:nvPicPr>
                      <p:cNvPr id="0" name=""/>
                      <p:cNvPicPr/>
                      <p:nvPr/>
                    </p:nvPicPr>
                    <p:blipFill>
                      <a:blip r:embed="rId26"/>
                      <a:stretch>
                        <a:fillRect/>
                      </a:stretch>
                    </p:blipFill>
                    <p:spPr>
                      <a:xfrm>
                        <a:off x="5383543" y="5795708"/>
                        <a:ext cx="425630" cy="509557"/>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61C6324-CDAF-CF39-DB73-368D58690C61}"/>
              </a:ext>
            </a:extLst>
          </p:cNvPr>
          <p:cNvGraphicFramePr>
            <a:graphicFrameLocks noChangeAspect="1"/>
          </p:cNvGraphicFramePr>
          <p:nvPr>
            <p:extLst>
              <p:ext uri="{D42A27DB-BD31-4B8C-83A1-F6EECF244321}">
                <p14:modId xmlns:p14="http://schemas.microsoft.com/office/powerpoint/2010/main" val="966538874"/>
              </p:ext>
            </p:extLst>
          </p:nvPr>
        </p:nvGraphicFramePr>
        <p:xfrm>
          <a:off x="6215162" y="5822197"/>
          <a:ext cx="612490" cy="505726"/>
        </p:xfrm>
        <a:graphic>
          <a:graphicData uri="http://schemas.openxmlformats.org/presentationml/2006/ole">
            <mc:AlternateContent xmlns:mc="http://schemas.openxmlformats.org/markup-compatibility/2006">
              <mc:Choice xmlns:v="urn:schemas-microsoft-com:vml" Requires="v">
                <p:oleObj spid="_x0000_s1441" name="Equation" r:id="rId27" imgW="345724" imgH="285218" progId="Equation.DSMT4">
                  <p:embed/>
                </p:oleObj>
              </mc:Choice>
              <mc:Fallback>
                <p:oleObj name="Equation" r:id="rId27" imgW="345724" imgH="285218" progId="Equation.DSMT4">
                  <p:embed/>
                  <p:pic>
                    <p:nvPicPr>
                      <p:cNvPr id="0" name=""/>
                      <p:cNvPicPr/>
                      <p:nvPr/>
                    </p:nvPicPr>
                    <p:blipFill>
                      <a:blip r:embed="rId28"/>
                      <a:stretch>
                        <a:fillRect/>
                      </a:stretch>
                    </p:blipFill>
                    <p:spPr>
                      <a:xfrm>
                        <a:off x="6215162" y="5822197"/>
                        <a:ext cx="612490" cy="505726"/>
                      </a:xfrm>
                      <a:prstGeom prst="rect">
                        <a:avLst/>
                      </a:prstGeom>
                    </p:spPr>
                  </p:pic>
                </p:oleObj>
              </mc:Fallback>
            </mc:AlternateContent>
          </a:graphicData>
        </a:graphic>
      </p:graphicFrame>
    </p:spTree>
    <p:extLst>
      <p:ext uri="{BB962C8B-B14F-4D97-AF65-F5344CB8AC3E}">
        <p14:creationId xmlns:p14="http://schemas.microsoft.com/office/powerpoint/2010/main" val="2771631072"/>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2003405" cy="683006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sz="2400" dirty="0" err="1" smtClean="0">
                <a:latin typeface="宋体" panose="02010600030101010101" pitchFamily="2" charset="-122"/>
                <a:cs typeface="宋体" panose="02010600030101010101" pitchFamily="2" charset="-122"/>
              </a:rPr>
              <a:t>本章的案例分析探究的是我国以利率为代表的货币政策与通胀和经济周期之间的关系</a:t>
            </a:r>
            <a:r>
              <a:rPr kumimoji="1" sz="2400" dirty="0" err="1">
                <a:latin typeface="宋体" panose="02010600030101010101" pitchFamily="2" charset="-122"/>
                <a:cs typeface="宋体" panose="02010600030101010101" pitchFamily="2" charset="-122"/>
              </a:rPr>
              <a:t>。因此，</a:t>
            </a:r>
            <a:r>
              <a:rPr kumimoji="1" sz="2400" dirty="0" err="1" smtClean="0">
                <a:latin typeface="宋体" panose="02010600030101010101" pitchFamily="2" charset="-122"/>
                <a:cs typeface="宋体" panose="02010600030101010101" pitchFamily="2" charset="-122"/>
              </a:rPr>
              <a:t>本章选取产出缺口</a:t>
            </a:r>
            <a:r>
              <a:rPr kumimoji="1" sz="2400" dirty="0">
                <a:latin typeface="宋体" panose="02010600030101010101" pitchFamily="2" charset="-122"/>
                <a:cs typeface="宋体" panose="02010600030101010101" pitchFamily="2" charset="-122"/>
              </a:rPr>
              <a:t>（</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）、通胀（</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）和利率（</a:t>
            </a:r>
            <a:r>
              <a:rPr kumimoji="1" lang="en-US" sz="2400" dirty="0">
                <a:latin typeface="宋体" panose="02010600030101010101" pitchFamily="2" charset="-122"/>
                <a:cs typeface="宋体" panose="02010600030101010101" pitchFamily="2" charset="-122"/>
              </a:rPr>
              <a:t> </a:t>
            </a:r>
            <a:r>
              <a:rPr kumimoji="1" lang="en-US" sz="2400" i="1" dirty="0">
                <a:latin typeface="Times New Roman" pitchFamily="18" charset="0"/>
                <a:cs typeface="Times New Roman" pitchFamily="18" charset="0"/>
              </a:rPr>
              <a:t>i</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）三个变量，采用1996年第一季度至2022年第四季度的数据进行模型分析。参照Clarida et al.（1999）理论模型，设定经济体参数的总需求（IS曲线）方程为：</a:t>
            </a:r>
          </a:p>
          <a:p>
            <a:pPr algn="r">
              <a:lnSpc>
                <a:spcPct val="170000"/>
              </a:lnSpc>
            </a:pP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3-68</a:t>
            </a:r>
            <a:r>
              <a:rPr kumimoji="1" lang="en-US" altLang="zh-CN" sz="2400" dirty="0" smtClean="0">
                <a:latin typeface="+mn-lt"/>
                <a:ea typeface="+mn-ea"/>
                <a:sym typeface="+mn-ea"/>
              </a:rPr>
              <a:t>)</a:t>
            </a:r>
            <a:endParaRPr kumimoji="1" sz="2400" dirty="0">
              <a:latin typeface="宋体" panose="02010600030101010101" pitchFamily="2" charset="-122"/>
              <a:cs typeface="宋体" panose="02010600030101010101" pitchFamily="2" charset="-122"/>
            </a:endParaRPr>
          </a:p>
          <a:p>
            <a:pPr>
              <a:lnSpc>
                <a:spcPct val="170000"/>
              </a:lnSpc>
            </a:pPr>
            <a:r>
              <a:rPr kumimoji="1" sz="2400" dirty="0">
                <a:latin typeface="宋体" panose="02010600030101010101" pitchFamily="2" charset="-122"/>
                <a:cs typeface="宋体" panose="02010600030101010101" pitchFamily="2" charset="-122"/>
              </a:rPr>
              <a:t>其中，</a:t>
            </a:r>
            <a:r>
              <a:rPr kumimoji="1" lang="en-US" sz="2400" dirty="0">
                <a:latin typeface="宋体" panose="02010600030101010101" pitchFamily="2" charset="-122"/>
                <a:cs typeface="宋体" panose="02010600030101010101" pitchFamily="2" charset="-122"/>
              </a:rPr>
              <a:t>  表示产出缺口水平， 表示名义利率，  表示通货膨胀。上式表明，产出缺口与前期产出缺口正相关</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）；而与滞后一期的实际利率</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）存在负相关关系。此外，</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表示产出缺口的其他冲击影响因素。</a:t>
            </a: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314"/>
          <p:cNvGraphicFramePr>
            <a:graphicFrameLocks noChangeAspect="1"/>
          </p:cNvGraphicFramePr>
          <p:nvPr>
            <p:extLst>
              <p:ext uri="{D42A27DB-BD31-4B8C-83A1-F6EECF244321}">
                <p14:modId xmlns:p14="http://schemas.microsoft.com/office/powerpoint/2010/main" val="2663950624"/>
              </p:ext>
            </p:extLst>
          </p:nvPr>
        </p:nvGraphicFramePr>
        <p:xfrm>
          <a:off x="3861371" y="1556792"/>
          <a:ext cx="338455" cy="409575"/>
        </p:xfrm>
        <a:graphic>
          <a:graphicData uri="http://schemas.openxmlformats.org/presentationml/2006/ole">
            <mc:AlternateContent xmlns:mc="http://schemas.openxmlformats.org/markup-compatibility/2006">
              <mc:Choice xmlns:v="urn:schemas-microsoft-com:vml" Requires="v">
                <p:oleObj spid="_x0000_s38231" r:id="rId3" imgW="139700" imgH="165100" progId="Equation.DSMT4">
                  <p:embed/>
                </p:oleObj>
              </mc:Choice>
              <mc:Fallback>
                <p:oleObj r:id="rId3" imgW="139700" imgH="165100" progId="Equation.DSMT4">
                  <p:embed/>
                  <p:pic>
                    <p:nvPicPr>
                      <p:cNvPr id="0" name="图片 3075"/>
                      <p:cNvPicPr/>
                      <p:nvPr/>
                    </p:nvPicPr>
                    <p:blipFill>
                      <a:blip r:embed="rId4"/>
                      <a:stretch>
                        <a:fillRect/>
                      </a:stretch>
                    </p:blipFill>
                    <p:spPr>
                      <a:xfrm>
                        <a:off x="3861371" y="1556792"/>
                        <a:ext cx="338455" cy="409575"/>
                      </a:xfrm>
                      <a:prstGeom prst="rect">
                        <a:avLst/>
                      </a:prstGeom>
                      <a:noFill/>
                      <a:ln w="38100">
                        <a:noFill/>
                        <a:miter/>
                      </a:ln>
                    </p:spPr>
                  </p:pic>
                </p:oleObj>
              </mc:Fallback>
            </mc:AlternateContent>
          </a:graphicData>
        </a:graphic>
      </p:graphicFrame>
      <p:graphicFrame>
        <p:nvGraphicFramePr>
          <p:cNvPr id="4" name="对象 -2147482313"/>
          <p:cNvGraphicFramePr>
            <a:graphicFrameLocks noChangeAspect="1"/>
          </p:cNvGraphicFramePr>
          <p:nvPr>
            <p:extLst>
              <p:ext uri="{D42A27DB-BD31-4B8C-83A1-F6EECF244321}">
                <p14:modId xmlns:p14="http://schemas.microsoft.com/office/powerpoint/2010/main" val="3070951414"/>
              </p:ext>
            </p:extLst>
          </p:nvPr>
        </p:nvGraphicFramePr>
        <p:xfrm>
          <a:off x="5661571" y="1556792"/>
          <a:ext cx="372745" cy="372745"/>
        </p:xfrm>
        <a:graphic>
          <a:graphicData uri="http://schemas.openxmlformats.org/presentationml/2006/ole">
            <mc:AlternateContent xmlns:mc="http://schemas.openxmlformats.org/markup-compatibility/2006">
              <mc:Choice xmlns:v="urn:schemas-microsoft-com:vml" Requires="v">
                <p:oleObj spid="_x0000_s38232" r:id="rId5" imgW="139700" imgH="139700" progId="Equation.DSMT4">
                  <p:embed/>
                </p:oleObj>
              </mc:Choice>
              <mc:Fallback>
                <p:oleObj r:id="rId5" imgW="139700" imgH="139700" progId="Equation.DSMT4">
                  <p:embed/>
                  <p:pic>
                    <p:nvPicPr>
                      <p:cNvPr id="0" name="图片 2"/>
                      <p:cNvPicPr/>
                      <p:nvPr/>
                    </p:nvPicPr>
                    <p:blipFill>
                      <a:blip r:embed="rId6"/>
                      <a:stretch>
                        <a:fillRect/>
                      </a:stretch>
                    </p:blipFill>
                    <p:spPr>
                      <a:xfrm>
                        <a:off x="5661571" y="1556792"/>
                        <a:ext cx="372745" cy="372745"/>
                      </a:xfrm>
                      <a:prstGeom prst="rect">
                        <a:avLst/>
                      </a:prstGeom>
                      <a:noFill/>
                      <a:ln w="38100">
                        <a:noFill/>
                        <a:miter/>
                      </a:ln>
                    </p:spPr>
                  </p:pic>
                </p:oleObj>
              </mc:Fallback>
            </mc:AlternateContent>
          </a:graphicData>
        </a:graphic>
      </p:graphicFrame>
      <p:graphicFrame>
        <p:nvGraphicFramePr>
          <p:cNvPr id="7" name="对象 -2147482312"/>
          <p:cNvGraphicFramePr>
            <a:graphicFrameLocks noChangeAspect="1"/>
          </p:cNvGraphicFramePr>
          <p:nvPr/>
        </p:nvGraphicFramePr>
        <p:xfrm>
          <a:off x="2205355" y="3284220"/>
          <a:ext cx="4832350" cy="577850"/>
        </p:xfrm>
        <a:graphic>
          <a:graphicData uri="http://schemas.openxmlformats.org/presentationml/2006/ole">
            <mc:AlternateContent xmlns:mc="http://schemas.openxmlformats.org/markup-compatibility/2006">
              <mc:Choice xmlns:v="urn:schemas-microsoft-com:vml" Requires="v">
                <p:oleObj spid="_x0000_s38233" r:id="rId7" imgW="1752600" imgH="203200" progId="Equation.DSMT4">
                  <p:embed/>
                </p:oleObj>
              </mc:Choice>
              <mc:Fallback>
                <p:oleObj r:id="rId7" imgW="1752600" imgH="203200" progId="Equation.DSMT4">
                  <p:embed/>
                  <p:pic>
                    <p:nvPicPr>
                      <p:cNvPr id="0" name="图片 3"/>
                      <p:cNvPicPr/>
                      <p:nvPr/>
                    </p:nvPicPr>
                    <p:blipFill>
                      <a:blip r:embed="rId8"/>
                      <a:stretch>
                        <a:fillRect/>
                      </a:stretch>
                    </p:blipFill>
                    <p:spPr>
                      <a:xfrm>
                        <a:off x="2205355" y="3284220"/>
                        <a:ext cx="4832350" cy="577850"/>
                      </a:xfrm>
                      <a:prstGeom prst="rect">
                        <a:avLst/>
                      </a:prstGeom>
                      <a:noFill/>
                      <a:ln w="38100">
                        <a:noFill/>
                        <a:miter/>
                      </a:ln>
                    </p:spPr>
                  </p:pic>
                </p:oleObj>
              </mc:Fallback>
            </mc:AlternateContent>
          </a:graphicData>
        </a:graphic>
      </p:graphicFrame>
      <p:graphicFrame>
        <p:nvGraphicFramePr>
          <p:cNvPr id="9" name="对象 -2147482311"/>
          <p:cNvGraphicFramePr>
            <a:graphicFrameLocks noChangeAspect="1"/>
          </p:cNvGraphicFramePr>
          <p:nvPr>
            <p:extLst>
              <p:ext uri="{D42A27DB-BD31-4B8C-83A1-F6EECF244321}">
                <p14:modId xmlns:p14="http://schemas.microsoft.com/office/powerpoint/2010/main" val="3271651244"/>
              </p:ext>
            </p:extLst>
          </p:nvPr>
        </p:nvGraphicFramePr>
        <p:xfrm>
          <a:off x="7821811" y="3284984"/>
          <a:ext cx="932538" cy="540000"/>
        </p:xfrm>
        <a:graphic>
          <a:graphicData uri="http://schemas.openxmlformats.org/presentationml/2006/ole">
            <mc:AlternateContent xmlns:mc="http://schemas.openxmlformats.org/markup-compatibility/2006">
              <mc:Choice xmlns:v="urn:schemas-microsoft-com:vml" Requires="v">
                <p:oleObj spid="_x0000_s38234" r:id="rId9" imgW="368300" imgH="203200" progId="Equation.DSMT4">
                  <p:embed/>
                </p:oleObj>
              </mc:Choice>
              <mc:Fallback>
                <p:oleObj r:id="rId9" imgW="368300" imgH="203200" progId="Equation.DSMT4">
                  <p:embed/>
                  <p:pic>
                    <p:nvPicPr>
                      <p:cNvPr id="0" name="图片 5"/>
                      <p:cNvPicPr/>
                      <p:nvPr/>
                    </p:nvPicPr>
                    <p:blipFill>
                      <a:blip r:embed="rId10"/>
                      <a:stretch>
                        <a:fillRect/>
                      </a:stretch>
                    </p:blipFill>
                    <p:spPr>
                      <a:xfrm>
                        <a:off x="7821811" y="3284984"/>
                        <a:ext cx="932538" cy="540000"/>
                      </a:xfrm>
                      <a:prstGeom prst="rect">
                        <a:avLst/>
                      </a:prstGeom>
                      <a:noFill/>
                      <a:ln w="38100">
                        <a:noFill/>
                        <a:miter/>
                      </a:ln>
                    </p:spPr>
                  </p:pic>
                </p:oleObj>
              </mc:Fallback>
            </mc:AlternateContent>
          </a:graphicData>
        </a:graphic>
      </p:graphicFrame>
      <p:graphicFrame>
        <p:nvGraphicFramePr>
          <p:cNvPr id="11" name="对象 -2147482310"/>
          <p:cNvGraphicFramePr>
            <a:graphicFrameLocks noChangeAspect="1"/>
          </p:cNvGraphicFramePr>
          <p:nvPr>
            <p:extLst>
              <p:ext uri="{D42A27DB-BD31-4B8C-83A1-F6EECF244321}">
                <p14:modId xmlns:p14="http://schemas.microsoft.com/office/powerpoint/2010/main" val="4051972348"/>
              </p:ext>
            </p:extLst>
          </p:nvPr>
        </p:nvGraphicFramePr>
        <p:xfrm>
          <a:off x="8973939" y="3284984"/>
          <a:ext cx="981465" cy="540000"/>
        </p:xfrm>
        <a:graphic>
          <a:graphicData uri="http://schemas.openxmlformats.org/presentationml/2006/ole">
            <mc:AlternateContent xmlns:mc="http://schemas.openxmlformats.org/markup-compatibility/2006">
              <mc:Choice xmlns:v="urn:schemas-microsoft-com:vml" Requires="v">
                <p:oleObj spid="_x0000_s38235" r:id="rId11" imgW="381000" imgH="203200" progId="Equation.DSMT4">
                  <p:embed/>
                </p:oleObj>
              </mc:Choice>
              <mc:Fallback>
                <p:oleObj r:id="rId11" imgW="381000" imgH="203200" progId="Equation.DSMT4">
                  <p:embed/>
                  <p:pic>
                    <p:nvPicPr>
                      <p:cNvPr id="0" name="图片 6"/>
                      <p:cNvPicPr/>
                      <p:nvPr/>
                    </p:nvPicPr>
                    <p:blipFill>
                      <a:blip r:embed="rId12"/>
                      <a:stretch>
                        <a:fillRect/>
                      </a:stretch>
                    </p:blipFill>
                    <p:spPr>
                      <a:xfrm>
                        <a:off x="8973939" y="3284984"/>
                        <a:ext cx="981465" cy="540000"/>
                      </a:xfrm>
                      <a:prstGeom prst="rect">
                        <a:avLst/>
                      </a:prstGeom>
                      <a:noFill/>
                      <a:ln w="38100">
                        <a:noFill/>
                        <a:miter/>
                      </a:ln>
                    </p:spPr>
                  </p:pic>
                </p:oleObj>
              </mc:Fallback>
            </mc:AlternateContent>
          </a:graphicData>
        </a:graphic>
      </p:graphicFrame>
      <p:graphicFrame>
        <p:nvGraphicFramePr>
          <p:cNvPr id="13" name="对象 -2147482309"/>
          <p:cNvGraphicFramePr>
            <a:graphicFrameLocks noChangeAspect="1"/>
          </p:cNvGraphicFramePr>
          <p:nvPr/>
        </p:nvGraphicFramePr>
        <p:xfrm>
          <a:off x="981075" y="3933190"/>
          <a:ext cx="367665" cy="505460"/>
        </p:xfrm>
        <a:graphic>
          <a:graphicData uri="http://schemas.openxmlformats.org/presentationml/2006/ole">
            <mc:AlternateContent xmlns:mc="http://schemas.openxmlformats.org/markup-compatibility/2006">
              <mc:Choice xmlns:v="urn:schemas-microsoft-com:vml" Requires="v">
                <p:oleObj spid="_x0000_s38236" r:id="rId13" imgW="152400" imgH="203200" progId="Equation.DSMT4">
                  <p:embed/>
                </p:oleObj>
              </mc:Choice>
              <mc:Fallback>
                <p:oleObj r:id="rId13" imgW="152400" imgH="203200" progId="Equation.DSMT4">
                  <p:embed/>
                  <p:pic>
                    <p:nvPicPr>
                      <p:cNvPr id="0" name="图片 7"/>
                      <p:cNvPicPr/>
                      <p:nvPr/>
                    </p:nvPicPr>
                    <p:blipFill>
                      <a:blip r:embed="rId14"/>
                      <a:stretch>
                        <a:fillRect/>
                      </a:stretch>
                    </p:blipFill>
                    <p:spPr>
                      <a:xfrm>
                        <a:off x="981075" y="3933190"/>
                        <a:ext cx="367665" cy="505460"/>
                      </a:xfrm>
                      <a:prstGeom prst="rect">
                        <a:avLst/>
                      </a:prstGeom>
                      <a:noFill/>
                      <a:ln w="38100">
                        <a:noFill/>
                        <a:miter/>
                      </a:ln>
                    </p:spPr>
                  </p:pic>
                </p:oleObj>
              </mc:Fallback>
            </mc:AlternateContent>
          </a:graphicData>
        </a:graphic>
      </p:graphicFrame>
      <p:graphicFrame>
        <p:nvGraphicFramePr>
          <p:cNvPr id="15" name="对象 -2147482308"/>
          <p:cNvGraphicFramePr>
            <a:graphicFrameLocks noChangeAspect="1"/>
          </p:cNvGraphicFramePr>
          <p:nvPr/>
        </p:nvGraphicFramePr>
        <p:xfrm>
          <a:off x="4005580" y="3933190"/>
          <a:ext cx="229186" cy="504000"/>
        </p:xfrm>
        <a:graphic>
          <a:graphicData uri="http://schemas.openxmlformats.org/presentationml/2006/ole">
            <mc:AlternateContent xmlns:mc="http://schemas.openxmlformats.org/markup-compatibility/2006">
              <mc:Choice xmlns:v="urn:schemas-microsoft-com:vml" Requires="v">
                <p:oleObj spid="_x0000_s38237" r:id="rId15" imgW="101600" imgH="203200" progId="Equation.DSMT4">
                  <p:embed/>
                </p:oleObj>
              </mc:Choice>
              <mc:Fallback>
                <p:oleObj r:id="rId15" imgW="101600" imgH="203200" progId="Equation.DSMT4">
                  <p:embed/>
                  <p:pic>
                    <p:nvPicPr>
                      <p:cNvPr id="0" name="图片 8"/>
                      <p:cNvPicPr/>
                      <p:nvPr/>
                    </p:nvPicPr>
                    <p:blipFill>
                      <a:blip r:embed="rId16"/>
                      <a:stretch>
                        <a:fillRect/>
                      </a:stretch>
                    </p:blipFill>
                    <p:spPr>
                      <a:xfrm>
                        <a:off x="4005580" y="3933190"/>
                        <a:ext cx="229186" cy="504000"/>
                      </a:xfrm>
                      <a:prstGeom prst="rect">
                        <a:avLst/>
                      </a:prstGeom>
                      <a:noFill/>
                      <a:ln w="38100">
                        <a:noFill/>
                        <a:miter/>
                      </a:ln>
                    </p:spPr>
                  </p:pic>
                </p:oleObj>
              </mc:Fallback>
            </mc:AlternateContent>
          </a:graphicData>
        </a:graphic>
      </p:graphicFrame>
      <p:graphicFrame>
        <p:nvGraphicFramePr>
          <p:cNvPr id="17" name="对象 -2147482307"/>
          <p:cNvGraphicFramePr>
            <a:graphicFrameLocks noChangeAspect="1"/>
          </p:cNvGraphicFramePr>
          <p:nvPr/>
        </p:nvGraphicFramePr>
        <p:xfrm>
          <a:off x="6309995" y="3933190"/>
          <a:ext cx="392396" cy="540000"/>
        </p:xfrm>
        <a:graphic>
          <a:graphicData uri="http://schemas.openxmlformats.org/presentationml/2006/ole">
            <mc:AlternateContent xmlns:mc="http://schemas.openxmlformats.org/markup-compatibility/2006">
              <mc:Choice xmlns:v="urn:schemas-microsoft-com:vml" Requires="v">
                <p:oleObj spid="_x0000_s38238" r:id="rId17" imgW="152400" imgH="203200" progId="Equation.DSMT4">
                  <p:embed/>
                </p:oleObj>
              </mc:Choice>
              <mc:Fallback>
                <p:oleObj r:id="rId17" imgW="152400" imgH="203200" progId="Equation.DSMT4">
                  <p:embed/>
                  <p:pic>
                    <p:nvPicPr>
                      <p:cNvPr id="0" name="图片 9"/>
                      <p:cNvPicPr/>
                      <p:nvPr/>
                    </p:nvPicPr>
                    <p:blipFill>
                      <a:blip r:embed="rId18"/>
                      <a:stretch>
                        <a:fillRect/>
                      </a:stretch>
                    </p:blipFill>
                    <p:spPr>
                      <a:xfrm>
                        <a:off x="6309995" y="3933190"/>
                        <a:ext cx="392396" cy="540000"/>
                      </a:xfrm>
                      <a:prstGeom prst="rect">
                        <a:avLst/>
                      </a:prstGeom>
                      <a:noFill/>
                      <a:ln w="38100">
                        <a:noFill/>
                        <a:miter/>
                      </a:ln>
                    </p:spPr>
                  </p:pic>
                </p:oleObj>
              </mc:Fallback>
            </mc:AlternateContent>
          </a:graphicData>
        </a:graphic>
      </p:graphicFrame>
      <p:graphicFrame>
        <p:nvGraphicFramePr>
          <p:cNvPr id="19" name="对象 -2147482306"/>
          <p:cNvGraphicFramePr>
            <a:graphicFrameLocks noChangeAspect="1"/>
          </p:cNvGraphicFramePr>
          <p:nvPr/>
        </p:nvGraphicFramePr>
        <p:xfrm>
          <a:off x="3213100" y="4580890"/>
          <a:ext cx="871220" cy="504190"/>
        </p:xfrm>
        <a:graphic>
          <a:graphicData uri="http://schemas.openxmlformats.org/presentationml/2006/ole">
            <mc:AlternateContent xmlns:mc="http://schemas.openxmlformats.org/markup-compatibility/2006">
              <mc:Choice xmlns:v="urn:schemas-microsoft-com:vml" Requires="v">
                <p:oleObj spid="_x0000_s38239" r:id="rId19" imgW="368300" imgH="203200" progId="Equation.DSMT4">
                  <p:embed/>
                </p:oleObj>
              </mc:Choice>
              <mc:Fallback>
                <p:oleObj r:id="rId19" imgW="368300" imgH="203200" progId="Equation.DSMT4">
                  <p:embed/>
                  <p:pic>
                    <p:nvPicPr>
                      <p:cNvPr id="0" name="图片 10"/>
                      <p:cNvPicPr/>
                      <p:nvPr/>
                    </p:nvPicPr>
                    <p:blipFill>
                      <a:blip r:embed="rId20"/>
                      <a:stretch>
                        <a:fillRect/>
                      </a:stretch>
                    </p:blipFill>
                    <p:spPr>
                      <a:xfrm>
                        <a:off x="3213100" y="4580890"/>
                        <a:ext cx="871220" cy="504190"/>
                      </a:xfrm>
                      <a:prstGeom prst="rect">
                        <a:avLst/>
                      </a:prstGeom>
                      <a:noFill/>
                      <a:ln w="38100">
                        <a:noFill/>
                        <a:miter/>
                      </a:ln>
                    </p:spPr>
                  </p:pic>
                </p:oleObj>
              </mc:Fallback>
            </mc:AlternateContent>
          </a:graphicData>
        </a:graphic>
      </p:graphicFrame>
      <p:graphicFrame>
        <p:nvGraphicFramePr>
          <p:cNvPr id="21" name="对象 -2147482305"/>
          <p:cNvGraphicFramePr>
            <a:graphicFrameLocks noChangeAspect="1"/>
          </p:cNvGraphicFramePr>
          <p:nvPr/>
        </p:nvGraphicFramePr>
        <p:xfrm>
          <a:off x="8469630" y="4580890"/>
          <a:ext cx="870546" cy="504000"/>
        </p:xfrm>
        <a:graphic>
          <a:graphicData uri="http://schemas.openxmlformats.org/presentationml/2006/ole">
            <mc:AlternateContent xmlns:mc="http://schemas.openxmlformats.org/markup-compatibility/2006">
              <mc:Choice xmlns:v="urn:schemas-microsoft-com:vml" Requires="v">
                <p:oleObj spid="_x0000_s38240" r:id="rId21" imgW="355600" imgH="203200" progId="Equation.DSMT4">
                  <p:embed/>
                </p:oleObj>
              </mc:Choice>
              <mc:Fallback>
                <p:oleObj r:id="rId21" imgW="355600" imgH="203200" progId="Equation.DSMT4">
                  <p:embed/>
                  <p:pic>
                    <p:nvPicPr>
                      <p:cNvPr id="0" name="图片 11"/>
                      <p:cNvPicPr/>
                      <p:nvPr/>
                    </p:nvPicPr>
                    <p:blipFill>
                      <a:blip r:embed="rId22"/>
                      <a:stretch>
                        <a:fillRect/>
                      </a:stretch>
                    </p:blipFill>
                    <p:spPr>
                      <a:xfrm>
                        <a:off x="8469630" y="4580890"/>
                        <a:ext cx="870546" cy="504000"/>
                      </a:xfrm>
                      <a:prstGeom prst="rect">
                        <a:avLst/>
                      </a:prstGeom>
                      <a:noFill/>
                      <a:ln w="38100">
                        <a:noFill/>
                        <a:miter/>
                      </a:ln>
                    </p:spPr>
                  </p:pic>
                </p:oleObj>
              </mc:Fallback>
            </mc:AlternateContent>
          </a:graphicData>
        </a:graphic>
      </p:graphicFrame>
      <p:graphicFrame>
        <p:nvGraphicFramePr>
          <p:cNvPr id="23" name="对象 -2147482303"/>
          <p:cNvGraphicFramePr>
            <a:graphicFrameLocks noChangeAspect="1"/>
          </p:cNvGraphicFramePr>
          <p:nvPr/>
        </p:nvGraphicFramePr>
        <p:xfrm>
          <a:off x="1340485" y="5157470"/>
          <a:ext cx="344805" cy="541655"/>
        </p:xfrm>
        <a:graphic>
          <a:graphicData uri="http://schemas.openxmlformats.org/presentationml/2006/ole">
            <mc:AlternateContent xmlns:mc="http://schemas.openxmlformats.org/markup-compatibility/2006">
              <mc:Choice xmlns:v="urn:schemas-microsoft-com:vml" Requires="v">
                <p:oleObj spid="_x0000_s38241" r:id="rId23" imgW="139700" imgH="203200" progId="Equation.DSMT4">
                  <p:embed/>
                </p:oleObj>
              </mc:Choice>
              <mc:Fallback>
                <p:oleObj r:id="rId23" imgW="139700" imgH="203200" progId="Equation.DSMT4">
                  <p:embed/>
                  <p:pic>
                    <p:nvPicPr>
                      <p:cNvPr id="0" name="图片 12"/>
                      <p:cNvPicPr/>
                      <p:nvPr/>
                    </p:nvPicPr>
                    <p:blipFill>
                      <a:blip r:embed="rId24"/>
                      <a:stretch>
                        <a:fillRect/>
                      </a:stretch>
                    </p:blipFill>
                    <p:spPr>
                      <a:xfrm>
                        <a:off x="1340485" y="5157470"/>
                        <a:ext cx="344805" cy="5416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557691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其次，新凯恩斯菲利普斯曲线。借鉴Calvo（1983）提出的交错价格调整模型，设定考虑价格粘性的新凯恩斯菲利普斯曲线（NKPC）为：</a:t>
            </a:r>
          </a:p>
          <a:p>
            <a:pPr algn="r">
              <a:lnSpc>
                <a:spcPct val="170000"/>
              </a:lnSpc>
            </a:pPr>
            <a:r>
              <a:rPr kumimoji="1" lang="zh-CN" altLang="en-US" sz="2400" dirty="0">
                <a:latin typeface="+mn-lt"/>
                <a:ea typeface="+mn-ea"/>
                <a:sym typeface="+mn-ea"/>
              </a:rPr>
              <a:t>，</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3-69</a:t>
            </a:r>
            <a:r>
              <a:rPr kumimoji="1" lang="en-US" altLang="zh-CN" sz="2400" dirty="0" smtClean="0">
                <a:latin typeface="+mn-lt"/>
                <a:ea typeface="+mn-ea"/>
                <a:sym typeface="+mn-ea"/>
              </a:rPr>
              <a:t>)</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表示通胀惯性（Inflation Inertia）；     表示当产出缺口为正时，通常伴随着总需求大于总供给，因而价格水平上涨（通货膨胀）；反之，产出缺口为负，则价格下跌（通货紧缩）。  表示通胀的其他冲击影响因素。</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302"/>
          <p:cNvGraphicFramePr>
            <a:graphicFrameLocks noChangeAspect="1"/>
          </p:cNvGraphicFramePr>
          <p:nvPr>
            <p:extLst>
              <p:ext uri="{D42A27DB-BD31-4B8C-83A1-F6EECF244321}">
                <p14:modId xmlns:p14="http://schemas.microsoft.com/office/powerpoint/2010/main" val="360515443"/>
              </p:ext>
            </p:extLst>
          </p:nvPr>
        </p:nvGraphicFramePr>
        <p:xfrm>
          <a:off x="3285307" y="1988840"/>
          <a:ext cx="3963670" cy="566420"/>
        </p:xfrm>
        <a:graphic>
          <a:graphicData uri="http://schemas.openxmlformats.org/presentationml/2006/ole">
            <mc:AlternateContent xmlns:mc="http://schemas.openxmlformats.org/markup-compatibility/2006">
              <mc:Choice xmlns:v="urn:schemas-microsoft-com:vml" Requires="v">
                <p:oleObj spid="_x0000_s39069" r:id="rId3" imgW="1473200" imgH="203200" progId="Equation.DSMT4">
                  <p:embed/>
                </p:oleObj>
              </mc:Choice>
              <mc:Fallback>
                <p:oleObj r:id="rId3" imgW="1473200" imgH="203200" progId="Equation.DSMT4">
                  <p:embed/>
                  <p:pic>
                    <p:nvPicPr>
                      <p:cNvPr id="0" name="图片 24"/>
                      <p:cNvPicPr/>
                      <p:nvPr/>
                    </p:nvPicPr>
                    <p:blipFill>
                      <a:blip r:embed="rId4"/>
                      <a:stretch>
                        <a:fillRect/>
                      </a:stretch>
                    </p:blipFill>
                    <p:spPr>
                      <a:xfrm>
                        <a:off x="3285307" y="1988840"/>
                        <a:ext cx="3963670" cy="566420"/>
                      </a:xfrm>
                      <a:prstGeom prst="rect">
                        <a:avLst/>
                      </a:prstGeom>
                      <a:noFill/>
                      <a:ln w="38100">
                        <a:noFill/>
                        <a:miter/>
                      </a:ln>
                    </p:spPr>
                  </p:pic>
                </p:oleObj>
              </mc:Fallback>
            </mc:AlternateContent>
          </a:graphicData>
        </a:graphic>
      </p:graphicFrame>
      <p:graphicFrame>
        <p:nvGraphicFramePr>
          <p:cNvPr id="4" name="对象 -2147482301"/>
          <p:cNvGraphicFramePr>
            <a:graphicFrameLocks noChangeAspect="1"/>
          </p:cNvGraphicFramePr>
          <p:nvPr/>
        </p:nvGraphicFramePr>
        <p:xfrm>
          <a:off x="8686165" y="2047558"/>
          <a:ext cx="913130" cy="502285"/>
        </p:xfrm>
        <a:graphic>
          <a:graphicData uri="http://schemas.openxmlformats.org/presentationml/2006/ole">
            <mc:AlternateContent xmlns:mc="http://schemas.openxmlformats.org/markup-compatibility/2006">
              <mc:Choice xmlns:v="urn:schemas-microsoft-com:vml" Requires="v">
                <p:oleObj spid="_x0000_s39070" r:id="rId5" imgW="381000" imgH="203200" progId="Equation.DSMT4">
                  <p:embed/>
                </p:oleObj>
              </mc:Choice>
              <mc:Fallback>
                <p:oleObj r:id="rId5" imgW="381000" imgH="203200" progId="Equation.DSMT4">
                  <p:embed/>
                  <p:pic>
                    <p:nvPicPr>
                      <p:cNvPr id="0" name="图片 25"/>
                      <p:cNvPicPr/>
                      <p:nvPr/>
                    </p:nvPicPr>
                    <p:blipFill>
                      <a:blip r:embed="rId6"/>
                      <a:stretch>
                        <a:fillRect/>
                      </a:stretch>
                    </p:blipFill>
                    <p:spPr>
                      <a:xfrm>
                        <a:off x="8686165" y="2047558"/>
                        <a:ext cx="913130" cy="502285"/>
                      </a:xfrm>
                      <a:prstGeom prst="rect">
                        <a:avLst/>
                      </a:prstGeom>
                      <a:noFill/>
                      <a:ln w="38100">
                        <a:noFill/>
                        <a:miter/>
                      </a:ln>
                    </p:spPr>
                  </p:pic>
                </p:oleObj>
              </mc:Fallback>
            </mc:AlternateContent>
          </a:graphicData>
        </a:graphic>
      </p:graphicFrame>
      <p:graphicFrame>
        <p:nvGraphicFramePr>
          <p:cNvPr id="6" name="对象 -2147482300"/>
          <p:cNvGraphicFramePr>
            <a:graphicFrameLocks noChangeAspect="1"/>
          </p:cNvGraphicFramePr>
          <p:nvPr/>
        </p:nvGraphicFramePr>
        <p:xfrm>
          <a:off x="981075" y="2709231"/>
          <a:ext cx="338455" cy="466725"/>
        </p:xfrm>
        <a:graphic>
          <a:graphicData uri="http://schemas.openxmlformats.org/presentationml/2006/ole">
            <mc:AlternateContent xmlns:mc="http://schemas.openxmlformats.org/markup-compatibility/2006">
              <mc:Choice xmlns:v="urn:schemas-microsoft-com:vml" Requires="v">
                <p:oleObj spid="_x0000_s39071" r:id="rId7" imgW="152400" imgH="203200" progId="Equation.DSMT4">
                  <p:embed/>
                </p:oleObj>
              </mc:Choice>
              <mc:Fallback>
                <p:oleObj r:id="rId7" imgW="152400" imgH="203200" progId="Equation.DSMT4">
                  <p:embed/>
                  <p:pic>
                    <p:nvPicPr>
                      <p:cNvPr id="0" name="图片 26"/>
                      <p:cNvPicPr/>
                      <p:nvPr/>
                    </p:nvPicPr>
                    <p:blipFill>
                      <a:blip r:embed="rId8"/>
                      <a:stretch>
                        <a:fillRect/>
                      </a:stretch>
                    </p:blipFill>
                    <p:spPr>
                      <a:xfrm>
                        <a:off x="981075" y="2709231"/>
                        <a:ext cx="338455" cy="466725"/>
                      </a:xfrm>
                      <a:prstGeom prst="rect">
                        <a:avLst/>
                      </a:prstGeom>
                      <a:noFill/>
                      <a:ln w="38100">
                        <a:noFill/>
                        <a:miter/>
                      </a:ln>
                    </p:spPr>
                  </p:pic>
                </p:oleObj>
              </mc:Fallback>
            </mc:AlternateContent>
          </a:graphicData>
        </a:graphic>
      </p:graphicFrame>
      <p:graphicFrame>
        <p:nvGraphicFramePr>
          <p:cNvPr id="28" name="对象 -2147482301"/>
          <p:cNvGraphicFramePr>
            <a:graphicFrameLocks noChangeAspect="1"/>
          </p:cNvGraphicFramePr>
          <p:nvPr/>
        </p:nvGraphicFramePr>
        <p:xfrm>
          <a:off x="6604635" y="2708593"/>
          <a:ext cx="850802" cy="468000"/>
        </p:xfrm>
        <a:graphic>
          <a:graphicData uri="http://schemas.openxmlformats.org/presentationml/2006/ole">
            <mc:AlternateContent xmlns:mc="http://schemas.openxmlformats.org/markup-compatibility/2006">
              <mc:Choice xmlns:v="urn:schemas-microsoft-com:vml" Requires="v">
                <p:oleObj spid="_x0000_s39072" r:id="rId9" imgW="381000" imgH="203200" progId="Equation.DSMT4">
                  <p:embed/>
                </p:oleObj>
              </mc:Choice>
              <mc:Fallback>
                <p:oleObj r:id="rId9" imgW="381000" imgH="203200" progId="Equation.DSMT4">
                  <p:embed/>
                  <p:pic>
                    <p:nvPicPr>
                      <p:cNvPr id="0" name="图片 25"/>
                      <p:cNvPicPr/>
                      <p:nvPr/>
                    </p:nvPicPr>
                    <p:blipFill>
                      <a:blip r:embed="rId6"/>
                      <a:stretch>
                        <a:fillRect/>
                      </a:stretch>
                    </p:blipFill>
                    <p:spPr>
                      <a:xfrm>
                        <a:off x="6604635" y="2708593"/>
                        <a:ext cx="850802" cy="468000"/>
                      </a:xfrm>
                      <a:prstGeom prst="rect">
                        <a:avLst/>
                      </a:prstGeom>
                      <a:noFill/>
                      <a:ln w="38100">
                        <a:noFill/>
                        <a:miter/>
                      </a:ln>
                    </p:spPr>
                  </p:pic>
                </p:oleObj>
              </mc:Fallback>
            </mc:AlternateContent>
          </a:graphicData>
        </a:graphic>
      </p:graphicFrame>
      <p:graphicFrame>
        <p:nvGraphicFramePr>
          <p:cNvPr id="7" name="对象 -2147482298"/>
          <p:cNvGraphicFramePr>
            <a:graphicFrameLocks noChangeAspect="1"/>
          </p:cNvGraphicFramePr>
          <p:nvPr/>
        </p:nvGraphicFramePr>
        <p:xfrm>
          <a:off x="3141345" y="3933190"/>
          <a:ext cx="366545" cy="504000"/>
        </p:xfrm>
        <a:graphic>
          <a:graphicData uri="http://schemas.openxmlformats.org/presentationml/2006/ole">
            <mc:AlternateContent xmlns:mc="http://schemas.openxmlformats.org/markup-compatibility/2006">
              <mc:Choice xmlns:v="urn:schemas-microsoft-com:vml" Requires="v">
                <p:oleObj spid="_x0000_s39073" r:id="rId10" imgW="152400" imgH="203200" progId="Equation.DSMT4">
                  <p:embed/>
                </p:oleObj>
              </mc:Choice>
              <mc:Fallback>
                <p:oleObj r:id="rId10" imgW="152400" imgH="203200" progId="Equation.DSMT4">
                  <p:embed/>
                  <p:pic>
                    <p:nvPicPr>
                      <p:cNvPr id="0" name="图片 29"/>
                      <p:cNvPicPr/>
                      <p:nvPr/>
                    </p:nvPicPr>
                    <p:blipFill>
                      <a:blip r:embed="rId11"/>
                      <a:stretch>
                        <a:fillRect/>
                      </a:stretch>
                    </p:blipFill>
                    <p:spPr>
                      <a:xfrm>
                        <a:off x="3141345" y="3933190"/>
                        <a:ext cx="366545" cy="504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620477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最后，泰勒规则。它描绘了在给定通胀目标和潜在产出水平下，央行的短期名义利率如何针对产出缺口和通胀进行调整</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参照Clarida et. al（2000）以及Kim &amp; Nelson（2006），设定考虑名义利率调整平滑特征的央行货币政策反应函数：</a:t>
            </a:r>
          </a:p>
          <a:p>
            <a:pPr algn="r">
              <a:lnSpc>
                <a:spcPct val="170000"/>
              </a:lnSpc>
            </a:pP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3-70</a:t>
            </a:r>
            <a:r>
              <a:rPr kumimoji="1" lang="en-US" altLang="zh-CN" sz="2400" dirty="0" smtClean="0">
                <a:latin typeface="+mn-lt"/>
                <a:ea typeface="+mn-ea"/>
                <a:sym typeface="+mn-ea"/>
              </a:rPr>
              <a:t>)</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表示通胀目标，则短期名义利率对通胀缺口和产出缺口的反应取决于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的大小和符号。若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大于零，产出和通胀伴随利率变化作顺周期调整，从而维持经济稳定增长；</a:t>
            </a:r>
            <a:r>
              <a:rPr kumimoji="1" lang="zh-CN" altLang="en-US" sz="2400" dirty="0">
                <a:latin typeface="宋体" panose="02010600030101010101" pitchFamily="2" charset="-122"/>
                <a:ea typeface="+mn-ea"/>
                <a:cs typeface="宋体" panose="02010600030101010101" pitchFamily="2" charset="-122"/>
                <a:sym typeface="+mn-ea"/>
              </a:rPr>
              <a:t>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小</a:t>
            </a:r>
            <a:r>
              <a:rPr kumimoji="1" lang="en-US" altLang="zh-CN" sz="2400" dirty="0">
                <a:latin typeface="宋体" panose="02010600030101010101" pitchFamily="2" charset="-122"/>
                <a:ea typeface="+mn-ea"/>
                <a:cs typeface="宋体" panose="02010600030101010101" pitchFamily="2" charset="-122"/>
                <a:sym typeface="+mn-ea"/>
              </a:rPr>
              <a:t>于零，产出和通胀伴随利率变化作逆周期调整，加剧经济波动；只有当利率与长期均衡利率相等，并且产出与潜在产出相等（产出缺口为零）时，宏观经济才能保持稳定地持续增长</a:t>
            </a:r>
            <a:r>
              <a:rPr kumimoji="1" lang="en-US" altLang="zh-CN" sz="2400" dirty="0" smtClean="0">
                <a:latin typeface="宋体" panose="02010600030101010101" pitchFamily="2" charset="-122"/>
                <a:ea typeface="+mn-ea"/>
                <a:cs typeface="宋体" panose="02010600030101010101" pitchFamily="2" charset="-122"/>
                <a:sym typeface="+mn-ea"/>
              </a:rPr>
              <a:t>。</a:t>
            </a: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297"/>
          <p:cNvGraphicFramePr>
            <a:graphicFrameLocks noChangeAspect="1"/>
          </p:cNvGraphicFramePr>
          <p:nvPr/>
        </p:nvGraphicFramePr>
        <p:xfrm>
          <a:off x="2794000" y="2637155"/>
          <a:ext cx="6598920" cy="575945"/>
        </p:xfrm>
        <a:graphic>
          <a:graphicData uri="http://schemas.openxmlformats.org/presentationml/2006/ole">
            <mc:AlternateContent xmlns:mc="http://schemas.openxmlformats.org/markup-compatibility/2006">
              <mc:Choice xmlns:v="urn:schemas-microsoft-com:vml" Requires="v">
                <p:oleObj spid="_x0000_s40186" r:id="rId3" imgW="2400300" imgH="215900" progId="Equation.DSMT4">
                  <p:embed/>
                </p:oleObj>
              </mc:Choice>
              <mc:Fallback>
                <p:oleObj r:id="rId3" imgW="2400300" imgH="215900" progId="Equation.DSMT4">
                  <p:embed/>
                  <p:pic>
                    <p:nvPicPr>
                      <p:cNvPr id="0" name="图片 3075"/>
                      <p:cNvPicPr/>
                      <p:nvPr/>
                    </p:nvPicPr>
                    <p:blipFill>
                      <a:blip r:embed="rId4"/>
                      <a:stretch>
                        <a:fillRect/>
                      </a:stretch>
                    </p:blipFill>
                    <p:spPr>
                      <a:xfrm>
                        <a:off x="2794000" y="2637155"/>
                        <a:ext cx="6598920" cy="575945"/>
                      </a:xfrm>
                      <a:prstGeom prst="rect">
                        <a:avLst/>
                      </a:prstGeom>
                      <a:noFill/>
                      <a:ln w="38100">
                        <a:noFill/>
                        <a:miter/>
                      </a:ln>
                    </p:spPr>
                  </p:pic>
                </p:oleObj>
              </mc:Fallback>
            </mc:AlternateContent>
          </a:graphicData>
        </a:graphic>
      </p:graphicFrame>
      <p:graphicFrame>
        <p:nvGraphicFramePr>
          <p:cNvPr id="4" name="对象 -2147482296"/>
          <p:cNvGraphicFramePr>
            <a:graphicFrameLocks noChangeAspect="1"/>
          </p:cNvGraphicFramePr>
          <p:nvPr/>
        </p:nvGraphicFramePr>
        <p:xfrm>
          <a:off x="981075" y="3321685"/>
          <a:ext cx="406320" cy="522000"/>
        </p:xfrm>
        <a:graphic>
          <a:graphicData uri="http://schemas.openxmlformats.org/presentationml/2006/ole">
            <mc:AlternateContent xmlns:mc="http://schemas.openxmlformats.org/markup-compatibility/2006">
              <mc:Choice xmlns:v="urn:schemas-microsoft-com:vml" Requires="v">
                <p:oleObj spid="_x0000_s40187" r:id="rId5" imgW="165100" imgH="215900" progId="Equation.DSMT4">
                  <p:embed/>
                </p:oleObj>
              </mc:Choice>
              <mc:Fallback>
                <p:oleObj r:id="rId5" imgW="165100" imgH="215900" progId="Equation.DSMT4">
                  <p:embed/>
                  <p:pic>
                    <p:nvPicPr>
                      <p:cNvPr id="0" name="图片 7"/>
                      <p:cNvPicPr/>
                      <p:nvPr/>
                    </p:nvPicPr>
                    <p:blipFill>
                      <a:blip r:embed="rId6"/>
                      <a:stretch>
                        <a:fillRect/>
                      </a:stretch>
                    </p:blipFill>
                    <p:spPr>
                      <a:xfrm>
                        <a:off x="981075" y="3321685"/>
                        <a:ext cx="406320" cy="522000"/>
                      </a:xfrm>
                      <a:prstGeom prst="rect">
                        <a:avLst/>
                      </a:prstGeom>
                      <a:noFill/>
                      <a:ln w="38100">
                        <a:noFill/>
                        <a:miter/>
                      </a:ln>
                    </p:spPr>
                  </p:pic>
                </p:oleObj>
              </mc:Fallback>
            </mc:AlternateContent>
          </a:graphicData>
        </a:graphic>
      </p:graphicFrame>
      <p:graphicFrame>
        <p:nvGraphicFramePr>
          <p:cNvPr id="6" name="对象 -2147482295"/>
          <p:cNvGraphicFramePr>
            <a:graphicFrameLocks noChangeAspect="1"/>
          </p:cNvGraphicFramePr>
          <p:nvPr/>
        </p:nvGraphicFramePr>
        <p:xfrm>
          <a:off x="10629900" y="3284855"/>
          <a:ext cx="332250" cy="522000"/>
        </p:xfrm>
        <a:graphic>
          <a:graphicData uri="http://schemas.openxmlformats.org/presentationml/2006/ole">
            <mc:AlternateContent xmlns:mc="http://schemas.openxmlformats.org/markup-compatibility/2006">
              <mc:Choice xmlns:v="urn:schemas-microsoft-com:vml" Requires="v">
                <p:oleObj spid="_x0000_s40188" r:id="rId7" imgW="139700" imgH="203200" progId="Equation.DSMT4">
                  <p:embed/>
                </p:oleObj>
              </mc:Choice>
              <mc:Fallback>
                <p:oleObj r:id="rId7" imgW="139700" imgH="203200" progId="Equation.DSMT4">
                  <p:embed/>
                  <p:pic>
                    <p:nvPicPr>
                      <p:cNvPr id="0" name="图片 8"/>
                      <p:cNvPicPr/>
                      <p:nvPr/>
                    </p:nvPicPr>
                    <p:blipFill>
                      <a:blip r:embed="rId8"/>
                      <a:stretch>
                        <a:fillRect/>
                      </a:stretch>
                    </p:blipFill>
                    <p:spPr>
                      <a:xfrm>
                        <a:off x="10629900" y="3284855"/>
                        <a:ext cx="332250" cy="522000"/>
                      </a:xfrm>
                      <a:prstGeom prst="rect">
                        <a:avLst/>
                      </a:prstGeom>
                      <a:noFill/>
                      <a:ln w="38100">
                        <a:noFill/>
                        <a:miter/>
                      </a:ln>
                    </p:spPr>
                  </p:pic>
                </p:oleObj>
              </mc:Fallback>
            </mc:AlternateContent>
          </a:graphicData>
        </a:graphic>
      </p:graphicFrame>
      <p:graphicFrame>
        <p:nvGraphicFramePr>
          <p:cNvPr id="7" name="对象 -2147482294"/>
          <p:cNvGraphicFramePr>
            <a:graphicFrameLocks noChangeAspect="1"/>
          </p:cNvGraphicFramePr>
          <p:nvPr/>
        </p:nvGraphicFramePr>
        <p:xfrm>
          <a:off x="11421745" y="3284855"/>
          <a:ext cx="379741" cy="522000"/>
        </p:xfrm>
        <a:graphic>
          <a:graphicData uri="http://schemas.openxmlformats.org/presentationml/2006/ole">
            <mc:AlternateContent xmlns:mc="http://schemas.openxmlformats.org/markup-compatibility/2006">
              <mc:Choice xmlns:v="urn:schemas-microsoft-com:vml" Requires="v">
                <p:oleObj spid="_x0000_s40189" r:id="rId9" imgW="152400" imgH="203200" progId="Equation.DSMT4">
                  <p:embed/>
                </p:oleObj>
              </mc:Choice>
              <mc:Fallback>
                <p:oleObj r:id="rId9" imgW="152400" imgH="203200" progId="Equation.DSMT4">
                  <p:embed/>
                  <p:pic>
                    <p:nvPicPr>
                      <p:cNvPr id="0" name="图片 9"/>
                      <p:cNvPicPr/>
                      <p:nvPr/>
                    </p:nvPicPr>
                    <p:blipFill>
                      <a:blip r:embed="rId10"/>
                      <a:stretch>
                        <a:fillRect/>
                      </a:stretch>
                    </p:blipFill>
                    <p:spPr>
                      <a:xfrm>
                        <a:off x="11421745" y="3284855"/>
                        <a:ext cx="379741" cy="52200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708275" y="3933190"/>
          <a:ext cx="332250" cy="522000"/>
        </p:xfrm>
        <a:graphic>
          <a:graphicData uri="http://schemas.openxmlformats.org/presentationml/2006/ole">
            <mc:AlternateContent xmlns:mc="http://schemas.openxmlformats.org/markup-compatibility/2006">
              <mc:Choice xmlns:v="urn:schemas-microsoft-com:vml" Requires="v">
                <p:oleObj spid="_x0000_s40190" r:id="rId11" imgW="139700" imgH="203200" progId="Equation.DSMT4">
                  <p:embed/>
                </p:oleObj>
              </mc:Choice>
              <mc:Fallback>
                <p:oleObj r:id="rId11" imgW="139700" imgH="203200" progId="Equation.DSMT4">
                  <p:embed/>
                  <p:pic>
                    <p:nvPicPr>
                      <p:cNvPr id="0" name="图片 8"/>
                      <p:cNvPicPr/>
                      <p:nvPr/>
                    </p:nvPicPr>
                    <p:blipFill>
                      <a:blip r:embed="rId8"/>
                      <a:stretch>
                        <a:fillRect/>
                      </a:stretch>
                    </p:blipFill>
                    <p:spPr>
                      <a:xfrm>
                        <a:off x="2708275" y="3933190"/>
                        <a:ext cx="332250" cy="522000"/>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3428365" y="3933190"/>
          <a:ext cx="379741" cy="522000"/>
        </p:xfrm>
        <a:graphic>
          <a:graphicData uri="http://schemas.openxmlformats.org/presentationml/2006/ole">
            <mc:AlternateContent xmlns:mc="http://schemas.openxmlformats.org/markup-compatibility/2006">
              <mc:Choice xmlns:v="urn:schemas-microsoft-com:vml" Requires="v">
                <p:oleObj spid="_x0000_s40191" r:id="rId12" imgW="152400" imgH="203200" progId="Equation.DSMT4">
                  <p:embed/>
                </p:oleObj>
              </mc:Choice>
              <mc:Fallback>
                <p:oleObj r:id="rId12" imgW="152400" imgH="203200" progId="Equation.DSMT4">
                  <p:embed/>
                  <p:pic>
                    <p:nvPicPr>
                      <p:cNvPr id="0" name="图片 9"/>
                      <p:cNvPicPr/>
                      <p:nvPr/>
                    </p:nvPicPr>
                    <p:blipFill>
                      <a:blip r:embed="rId10"/>
                      <a:stretch>
                        <a:fillRect/>
                      </a:stretch>
                    </p:blipFill>
                    <p:spPr>
                      <a:xfrm>
                        <a:off x="3428365" y="3933190"/>
                        <a:ext cx="379741" cy="522000"/>
                      </a:xfrm>
                      <a:prstGeom prst="rect">
                        <a:avLst/>
                      </a:prstGeom>
                      <a:noFill/>
                      <a:ln w="38100">
                        <a:noFill/>
                        <a:miter/>
                      </a:ln>
                    </p:spPr>
                  </p:pic>
                </p:oleObj>
              </mc:Fallback>
            </mc:AlternateContent>
          </a:graphicData>
        </a:graphic>
      </p:graphicFrame>
      <p:graphicFrame>
        <p:nvGraphicFramePr>
          <p:cNvPr id="15" name="对象 -2147482295"/>
          <p:cNvGraphicFramePr>
            <a:graphicFrameLocks noChangeAspect="1"/>
          </p:cNvGraphicFramePr>
          <p:nvPr/>
        </p:nvGraphicFramePr>
        <p:xfrm>
          <a:off x="2708275" y="4509135"/>
          <a:ext cx="332250" cy="522000"/>
        </p:xfrm>
        <a:graphic>
          <a:graphicData uri="http://schemas.openxmlformats.org/presentationml/2006/ole">
            <mc:AlternateContent xmlns:mc="http://schemas.openxmlformats.org/markup-compatibility/2006">
              <mc:Choice xmlns:v="urn:schemas-microsoft-com:vml" Requires="v">
                <p:oleObj spid="_x0000_s40192" r:id="rId13" imgW="139700" imgH="203200" progId="Equation.DSMT4">
                  <p:embed/>
                </p:oleObj>
              </mc:Choice>
              <mc:Fallback>
                <p:oleObj r:id="rId13" imgW="139700" imgH="203200" progId="Equation.DSMT4">
                  <p:embed/>
                  <p:pic>
                    <p:nvPicPr>
                      <p:cNvPr id="0" name="图片 8"/>
                      <p:cNvPicPr/>
                      <p:nvPr/>
                    </p:nvPicPr>
                    <p:blipFill>
                      <a:blip r:embed="rId8"/>
                      <a:stretch>
                        <a:fillRect/>
                      </a:stretch>
                    </p:blipFill>
                    <p:spPr>
                      <a:xfrm>
                        <a:off x="2708275" y="4509135"/>
                        <a:ext cx="332250" cy="522000"/>
                      </a:xfrm>
                      <a:prstGeom prst="rect">
                        <a:avLst/>
                      </a:prstGeom>
                      <a:noFill/>
                      <a:ln w="38100">
                        <a:noFill/>
                        <a:miter/>
                      </a:ln>
                    </p:spPr>
                  </p:pic>
                </p:oleObj>
              </mc:Fallback>
            </mc:AlternateContent>
          </a:graphicData>
        </a:graphic>
      </p:graphicFrame>
      <p:graphicFrame>
        <p:nvGraphicFramePr>
          <p:cNvPr id="17" name="对象 -2147482294"/>
          <p:cNvGraphicFramePr>
            <a:graphicFrameLocks noChangeAspect="1"/>
          </p:cNvGraphicFramePr>
          <p:nvPr/>
        </p:nvGraphicFramePr>
        <p:xfrm>
          <a:off x="3428365" y="4509135"/>
          <a:ext cx="379741" cy="522000"/>
        </p:xfrm>
        <a:graphic>
          <a:graphicData uri="http://schemas.openxmlformats.org/presentationml/2006/ole">
            <mc:AlternateContent xmlns:mc="http://schemas.openxmlformats.org/markup-compatibility/2006">
              <mc:Choice xmlns:v="urn:schemas-microsoft-com:vml" Requires="v">
                <p:oleObj spid="_x0000_s40193" r:id="rId14" imgW="152400" imgH="203200" progId="Equation.DSMT4">
                  <p:embed/>
                </p:oleObj>
              </mc:Choice>
              <mc:Fallback>
                <p:oleObj r:id="rId14" imgW="152400" imgH="203200" progId="Equation.DSMT4">
                  <p:embed/>
                  <p:pic>
                    <p:nvPicPr>
                      <p:cNvPr id="0" name="图片 9"/>
                      <p:cNvPicPr/>
                      <p:nvPr/>
                    </p:nvPicPr>
                    <p:blipFill>
                      <a:blip r:embed="rId10"/>
                      <a:stretch>
                        <a:fillRect/>
                      </a:stretch>
                    </p:blipFill>
                    <p:spPr>
                      <a:xfrm>
                        <a:off x="3428365" y="4509135"/>
                        <a:ext cx="379741" cy="522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908720"/>
            <a:ext cx="11889740" cy="557691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err="1">
                <a:latin typeface="宋体" panose="02010600030101010101" pitchFamily="2" charset="-122"/>
                <a:cs typeface="宋体" panose="02010600030101010101" pitchFamily="2" charset="-122"/>
                <a:sym typeface="+mn-ea"/>
              </a:rPr>
              <a:t>方程</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3-68</a:t>
            </a:r>
            <a:r>
              <a:rPr kumimoji="1" lang="en-US" altLang="zh-CN" sz="2400" dirty="0" smtClean="0">
                <a:latin typeface="+mn-lt"/>
                <a:ea typeface="+mn-ea"/>
                <a:sym typeface="+mn-ea"/>
              </a:rPr>
              <a:t>)</a:t>
            </a:r>
            <a:r>
              <a:rPr kumimoji="1" lang="en-US" altLang="zh-CN" sz="2400" dirty="0" smtClean="0">
                <a:latin typeface="宋体" panose="02010600030101010101" pitchFamily="2" charset="-122"/>
                <a:cs typeface="宋体" panose="02010600030101010101" pitchFamily="2" charset="-122"/>
                <a:sym typeface="+mn-ea"/>
              </a:rPr>
              <a:t>、</a:t>
            </a:r>
            <a:r>
              <a:rPr kumimoji="1" lang="en-US" altLang="zh-CN" sz="2400" dirty="0" smtClean="0">
                <a:latin typeface="+mn-lt"/>
                <a:ea typeface="+mn-ea"/>
                <a:sym typeface="+mn-ea"/>
              </a:rPr>
              <a:t> (</a:t>
            </a:r>
            <a:r>
              <a:rPr kumimoji="1" lang="en-US" altLang="zh-CN" sz="2400" dirty="0" smtClean="0">
                <a:sym typeface="+mn-ea"/>
              </a:rPr>
              <a:t>3-69</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sym typeface="+mn-ea"/>
              </a:rPr>
              <a:t>和</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3-70</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sym typeface="+mn-ea"/>
              </a:rPr>
              <a:t>式构成的模型系统考虑了总需求、新菲利普斯曲线和泰勒规则之间存在的内生性，能够有效反映利率规则与产出和通胀之间的互动关系和反馈关系，我们将其记为“常系数模型</a:t>
            </a:r>
            <a:r>
              <a:rPr kumimoji="1" lang="en-US" altLang="zh-CN" sz="2400" dirty="0" smtClean="0">
                <a:latin typeface="宋体" panose="02010600030101010101" pitchFamily="2" charset="-122"/>
                <a:cs typeface="宋体" panose="02010600030101010101" pitchFamily="2" charset="-122"/>
                <a:sym typeface="+mn-ea"/>
              </a:rPr>
              <a:t>”。</a:t>
            </a:r>
          </a:p>
          <a:p>
            <a:pPr>
              <a:lnSpc>
                <a:spcPct val="170000"/>
              </a:lnSpc>
            </a:pPr>
            <a:endParaRPr kumimoji="1" lang="en-US" altLang="zh-CN" sz="2400" dirty="0">
              <a:latin typeface="宋体" panose="02010600030101010101" pitchFamily="2" charset="-122"/>
              <a:cs typeface="宋体" panose="02010600030101010101" pitchFamily="2" charset="-122"/>
              <a:sym typeface="+mn-ea"/>
            </a:endParaRPr>
          </a:p>
          <a:p>
            <a:pPr>
              <a:lnSpc>
                <a:spcPct val="170000"/>
              </a:lnSpc>
            </a:pPr>
            <a:r>
              <a:rPr kumimoji="1" lang="en-US" altLang="zh-CN" sz="2400" dirty="0">
                <a:latin typeface="宋体" panose="02010600030101010101" pitchFamily="2" charset="-122"/>
                <a:cs typeface="宋体" panose="02010600030101010101" pitchFamily="2" charset="-122"/>
                <a:sym typeface="+mn-ea"/>
              </a:rPr>
              <a:t>实际上，该模型也是一种常系数的结构向量自回归（SVAR）模型。为了对该模型系统进行求解，本节结合本章介绍的VAR模型系统进行识别求解。</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sz="2400" dirty="0">
              <a:latin typeface="宋体" panose="02010600030101010101" pitchFamily="2" charset="-122"/>
              <a:cs typeface="宋体" panose="02010600030101010101" pitchFamily="2" charset="-122"/>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1.确定滞后阶数</a:t>
            </a:r>
          </a:p>
        </p:txBody>
      </p:sp>
      <p:sp>
        <p:nvSpPr>
          <p:cNvPr id="9" name="文本框 8"/>
          <p:cNvSpPr txBox="1"/>
          <p:nvPr/>
        </p:nvSpPr>
        <p:spPr>
          <a:xfrm>
            <a:off x="33729" y="620688"/>
            <a:ext cx="11926267" cy="6057043"/>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根据估计结果可知，选取五个检验准则最小值数量最多的阶数即为模型的滞后阶数，因此，1996年第一季度至2022年第四季度的产出缺口和利率数据的最大滞后阶数为1</a:t>
            </a:r>
            <a:r>
              <a:rPr kumimoji="1" lang="zh-CN" altLang="en-US" sz="2400" dirty="0">
                <a:latin typeface="宋体" panose="02010600030101010101" pitchFamily="2" charset="-122"/>
                <a:cs typeface="宋体" panose="02010600030101010101" pitchFamily="2" charset="-122"/>
              </a:rPr>
              <a:t>。且所有根都落入</a:t>
            </a:r>
            <a:r>
              <a:rPr kumimoji="1" lang="en-US" altLang="zh-CN" sz="2400" dirty="0">
                <a:latin typeface="宋体" panose="02010600030101010101" pitchFamily="2" charset="-122"/>
                <a:cs typeface="宋体" panose="02010600030101010101" pitchFamily="2" charset="-122"/>
              </a:rPr>
              <a:t>单位圆外，表明模型的设定是稳定。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00" name="文本框 99"/>
          <p:cNvSpPr txBox="1"/>
          <p:nvPr/>
        </p:nvSpPr>
        <p:spPr>
          <a:xfrm>
            <a:off x="4608513" y="2636520"/>
            <a:ext cx="2969895" cy="460375"/>
          </a:xfrm>
          <a:prstGeom prst="rect">
            <a:avLst/>
          </a:prstGeom>
          <a:noFill/>
          <a:ln w="9525">
            <a:noFill/>
          </a:ln>
        </p:spPr>
        <p:txBody>
          <a:bodyPr wrap="square">
            <a:spAutoFit/>
          </a:bodyPr>
          <a:lstStyle/>
          <a:p>
            <a:pPr marL="0" indent="0"/>
            <a:r>
              <a:rPr lang="zh-CN" sz="2400" b="1" dirty="0" smtClean="0">
                <a:solidFill>
                  <a:srgbClr val="000000"/>
                </a:solidFill>
                <a:latin typeface="Times New Roman" panose="02020603050405020304" pitchFamily="18" charset="0"/>
                <a:ea typeface="宋体" panose="02010600030101010101" pitchFamily="2" charset="-122"/>
              </a:rPr>
              <a:t>表</a:t>
            </a:r>
            <a:r>
              <a:rPr lang="en-US" sz="2400" b="1" dirty="0" smtClean="0">
                <a:solidFill>
                  <a:srgbClr val="000000"/>
                </a:solidFill>
                <a:latin typeface="Times New Roman" panose="02020603050405020304" pitchFamily="18" charset="0"/>
              </a:rPr>
              <a:t>3-1</a:t>
            </a:r>
            <a:r>
              <a:rPr lang="en-US" sz="2400" b="1" dirty="0" smtClean="0">
                <a:solidFill>
                  <a:srgbClr val="000000"/>
                </a:solidFill>
                <a:latin typeface="Times New Roman" panose="02020603050405020304" pitchFamily="18" charset="0"/>
                <a:ea typeface="宋体" panose="02010600030101010101" pitchFamily="2" charset="-122"/>
              </a:rPr>
              <a:t> </a:t>
            </a:r>
            <a:r>
              <a:rPr lang="zh-CN" sz="2400" b="1" dirty="0">
                <a:solidFill>
                  <a:srgbClr val="000000"/>
                </a:solidFill>
                <a:latin typeface="Times New Roman" panose="02020603050405020304" pitchFamily="18" charset="0"/>
                <a:ea typeface="宋体" panose="02010600030101010101" pitchFamily="2" charset="-122"/>
              </a:rPr>
              <a:t>确定滞后阶数</a:t>
            </a:r>
            <a:endParaRPr lang="zh-CN" altLang="en-US" sz="2400" b="1" dirty="0">
              <a:solidFill>
                <a:srgbClr val="000000"/>
              </a:solidFill>
              <a:latin typeface="Times New Roman" panose="02020603050405020304" pitchFamily="18" charset="0"/>
              <a:ea typeface="宋体" panose="02010600030101010101" pitchFamily="2" charset="-122"/>
            </a:endParaRPr>
          </a:p>
        </p:txBody>
      </p:sp>
      <p:graphicFrame>
        <p:nvGraphicFramePr>
          <p:cNvPr id="16" name="表格 15"/>
          <p:cNvGraphicFramePr/>
          <p:nvPr>
            <p:custDataLst>
              <p:tags r:id="rId1"/>
            </p:custDataLst>
          </p:nvPr>
        </p:nvGraphicFramePr>
        <p:xfrm>
          <a:off x="1495108" y="3215005"/>
          <a:ext cx="9196705" cy="3025140"/>
        </p:xfrm>
        <a:graphic>
          <a:graphicData uri="http://schemas.openxmlformats.org/drawingml/2006/table">
            <a:tbl>
              <a:tblPr/>
              <a:tblGrid>
                <a:gridCol w="1313815">
                  <a:extLst>
                    <a:ext uri="{9D8B030D-6E8A-4147-A177-3AD203B41FA5}">
                      <a16:colId xmlns="" xmlns:a16="http://schemas.microsoft.com/office/drawing/2014/main" val="20000"/>
                    </a:ext>
                  </a:extLst>
                </a:gridCol>
                <a:gridCol w="1313815">
                  <a:extLst>
                    <a:ext uri="{9D8B030D-6E8A-4147-A177-3AD203B41FA5}">
                      <a16:colId xmlns="" xmlns:a16="http://schemas.microsoft.com/office/drawing/2014/main" val="20001"/>
                    </a:ext>
                  </a:extLst>
                </a:gridCol>
                <a:gridCol w="1313815">
                  <a:extLst>
                    <a:ext uri="{9D8B030D-6E8A-4147-A177-3AD203B41FA5}">
                      <a16:colId xmlns="" xmlns:a16="http://schemas.microsoft.com/office/drawing/2014/main" val="20002"/>
                    </a:ext>
                  </a:extLst>
                </a:gridCol>
                <a:gridCol w="1313815">
                  <a:extLst>
                    <a:ext uri="{9D8B030D-6E8A-4147-A177-3AD203B41FA5}">
                      <a16:colId xmlns="" xmlns:a16="http://schemas.microsoft.com/office/drawing/2014/main" val="20003"/>
                    </a:ext>
                  </a:extLst>
                </a:gridCol>
                <a:gridCol w="1313815">
                  <a:extLst>
                    <a:ext uri="{9D8B030D-6E8A-4147-A177-3AD203B41FA5}">
                      <a16:colId xmlns="" xmlns:a16="http://schemas.microsoft.com/office/drawing/2014/main" val="20004"/>
                    </a:ext>
                  </a:extLst>
                </a:gridCol>
                <a:gridCol w="1313815">
                  <a:extLst>
                    <a:ext uri="{9D8B030D-6E8A-4147-A177-3AD203B41FA5}">
                      <a16:colId xmlns="" xmlns:a16="http://schemas.microsoft.com/office/drawing/2014/main" val="20005"/>
                    </a:ext>
                  </a:extLst>
                </a:gridCol>
                <a:gridCol w="1313815">
                  <a:extLst>
                    <a:ext uri="{9D8B030D-6E8A-4147-A177-3AD203B41FA5}">
                      <a16:colId xmlns="" xmlns:a16="http://schemas.microsoft.com/office/drawing/2014/main" val="20006"/>
                    </a:ext>
                  </a:extLst>
                </a:gridCol>
              </a:tblGrid>
              <a:tr h="304800">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Lag</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LogL</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LR</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FPE</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HQ</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41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-570.4078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NA</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19.1927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11.4682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11.5463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11.4998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1"/>
                  </a:ext>
                </a:extLst>
              </a:tr>
              <a:tr h="5435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-382.9206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359.9755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0.5406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7.8984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8.2110*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8.0249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-367.3557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28.9507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0.4743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7.7671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8.3142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7.9885*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54292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-357.4654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17.8025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0.4666*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7.7493*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8.5309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8.0656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351.8911</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1.4793</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0.5319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7.8778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8.8938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8.2890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9" name="文本框 8"/>
          <p:cNvSpPr txBox="1"/>
          <p:nvPr/>
        </p:nvSpPr>
        <p:spPr>
          <a:xfrm>
            <a:off x="33655" y="620395"/>
            <a:ext cx="11926570"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最优滞后阶数为1，故此，VAR模型设定为：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sz="2400" dirty="0" smtClean="0">
                <a:latin typeface="宋体" panose="02010600030101010101" pitchFamily="2" charset="-122"/>
                <a:cs typeface="宋体" panose="02010600030101010101" pitchFamily="2" charset="-122"/>
                <a:sym typeface="+mn-ea"/>
              </a:rPr>
              <a:t>根据表</a:t>
            </a:r>
            <a:r>
              <a:rPr kumimoji="1" lang="en-US" altLang="zh-CN" sz="2400" dirty="0" smtClean="0">
                <a:latin typeface="宋体" panose="02010600030101010101" pitchFamily="2" charset="-122"/>
                <a:cs typeface="宋体" panose="02010600030101010101" pitchFamily="2" charset="-122"/>
                <a:sym typeface="+mn-ea"/>
              </a:rPr>
              <a:t>3-</a:t>
            </a:r>
            <a:r>
              <a:rPr kumimoji="1" sz="2400" dirty="0" smtClean="0">
                <a:latin typeface="宋体" panose="02010600030101010101" pitchFamily="2" charset="-122"/>
                <a:cs typeface="宋体" panose="02010600030101010101" pitchFamily="2" charset="-122"/>
                <a:sym typeface="+mn-ea"/>
              </a:rPr>
              <a:t>2</a:t>
            </a:r>
            <a:r>
              <a:rPr kumimoji="1" sz="2400" dirty="0">
                <a:latin typeface="宋体" panose="02010600030101010101" pitchFamily="2" charset="-122"/>
                <a:cs typeface="宋体" panose="02010600030101010101" pitchFamily="2" charset="-122"/>
                <a:sym typeface="+mn-ea"/>
              </a:rPr>
              <a:t>的估计结果可知</a:t>
            </a:r>
            <a:r>
              <a:rPr kumimoji="1" lang="zh-CN" sz="2400" dirty="0">
                <a:latin typeface="宋体" panose="02010600030101010101" pitchFamily="2" charset="-122"/>
                <a:cs typeface="宋体" panose="02010600030101010101" pitchFamily="2" charset="-122"/>
                <a:sym typeface="+mn-ea"/>
              </a:rPr>
              <a:t>：</a:t>
            </a:r>
          </a:p>
          <a:p>
            <a:pPr marL="0" indent="0" latinLnBrk="0">
              <a:lnSpc>
                <a:spcPct val="170000"/>
              </a:lnSpc>
            </a:pPr>
            <a:r>
              <a:rPr kumimoji="1" sz="2400" dirty="0">
                <a:latin typeface="宋体" panose="02010600030101010101" pitchFamily="2" charset="-122"/>
                <a:cs typeface="宋体" panose="02010600030101010101" pitchFamily="2" charset="-122"/>
                <a:sym typeface="+mn-ea"/>
              </a:rPr>
              <a:t>滞后一期的通胀的上升一个单位将会导致利率上调0.0629个单位；而滞后一期的经济扩张的上升一个单位将会导致利率上调0.0719个单位，表明通胀上升或者是经济过热央行都是采取上调利率的紧缩货币政策予以应对</a:t>
            </a:r>
            <a:r>
              <a:rPr kumimoji="1" sz="2400" dirty="0" smtClean="0">
                <a:latin typeface="宋体" panose="02010600030101010101" pitchFamily="2" charset="-122"/>
                <a:cs typeface="宋体" panose="02010600030101010101" pitchFamily="2" charset="-122"/>
                <a:sym typeface="+mn-ea"/>
              </a:rPr>
              <a:t>。</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p:txBody>
      </p:sp>
      <p:graphicFrame>
        <p:nvGraphicFramePr>
          <p:cNvPr id="3" name="对象 -2147482288"/>
          <p:cNvGraphicFramePr>
            <a:graphicFrameLocks noChangeAspect="1"/>
          </p:cNvGraphicFramePr>
          <p:nvPr/>
        </p:nvGraphicFramePr>
        <p:xfrm>
          <a:off x="5949315" y="764540"/>
          <a:ext cx="2708275" cy="567690"/>
        </p:xfrm>
        <a:graphic>
          <a:graphicData uri="http://schemas.openxmlformats.org/presentationml/2006/ole">
            <mc:AlternateContent xmlns:mc="http://schemas.openxmlformats.org/markup-compatibility/2006">
              <mc:Choice xmlns:v="urn:schemas-microsoft-com:vml" Requires="v">
                <p:oleObj spid="_x0000_s40993" r:id="rId3" imgW="1091565" imgH="228600" progId="Equation.DSMT4">
                  <p:embed/>
                </p:oleObj>
              </mc:Choice>
              <mc:Fallback>
                <p:oleObj r:id="rId3" imgW="1091565" imgH="228600" progId="Equation.DSMT4">
                  <p:embed/>
                  <p:pic>
                    <p:nvPicPr>
                      <p:cNvPr id="0" name="图片 3075"/>
                      <p:cNvPicPr/>
                      <p:nvPr/>
                    </p:nvPicPr>
                    <p:blipFill>
                      <a:blip r:embed="rId4"/>
                      <a:stretch>
                        <a:fillRect/>
                      </a:stretch>
                    </p:blipFill>
                    <p:spPr>
                      <a:xfrm>
                        <a:off x="5949315" y="764540"/>
                        <a:ext cx="2708275" cy="567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5" name="文本框 4"/>
          <p:cNvSpPr txBox="1"/>
          <p:nvPr/>
        </p:nvSpPr>
        <p:spPr>
          <a:xfrm>
            <a:off x="4608513" y="914400"/>
            <a:ext cx="2969895"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3-</a:t>
            </a:r>
            <a:r>
              <a:rPr sz="2400" b="1" dirty="0" smtClean="0">
                <a:solidFill>
                  <a:srgbClr val="000000"/>
                </a:solidFill>
                <a:latin typeface="Times New Roman" panose="02020603050405020304" pitchFamily="18" charset="0"/>
              </a:rPr>
              <a:t>2 </a:t>
            </a:r>
            <a:r>
              <a:rPr sz="2400" b="1" dirty="0" err="1">
                <a:solidFill>
                  <a:srgbClr val="000000"/>
                </a:solidFill>
                <a:latin typeface="Times New Roman" panose="02020603050405020304" pitchFamily="18" charset="0"/>
              </a:rPr>
              <a:t>VAR估计结果</a:t>
            </a:r>
            <a:endParaRPr sz="2400" b="1" dirty="0">
              <a:solidFill>
                <a:srgbClr val="000000"/>
              </a:solidFill>
              <a:latin typeface="Times New Roman" panose="02020603050405020304" pitchFamily="18" charset="0"/>
            </a:endParaRPr>
          </a:p>
        </p:txBody>
      </p:sp>
      <p:graphicFrame>
        <p:nvGraphicFramePr>
          <p:cNvPr id="6" name="表格 5"/>
          <p:cNvGraphicFramePr/>
          <p:nvPr>
            <p:custDataLst>
              <p:tags r:id="rId1"/>
            </p:custDataLst>
          </p:nvPr>
        </p:nvGraphicFramePr>
        <p:xfrm>
          <a:off x="1758950" y="1525905"/>
          <a:ext cx="8669655" cy="4648200"/>
        </p:xfrm>
        <a:graphic>
          <a:graphicData uri="http://schemas.openxmlformats.org/drawingml/2006/table">
            <a:tbl>
              <a:tblPr/>
              <a:tblGrid>
                <a:gridCol w="3127375">
                  <a:extLst>
                    <a:ext uri="{9D8B030D-6E8A-4147-A177-3AD203B41FA5}">
                      <a16:colId xmlns="" xmlns:a16="http://schemas.microsoft.com/office/drawing/2014/main" val="20000"/>
                    </a:ext>
                  </a:extLst>
                </a:gridCol>
                <a:gridCol w="1849755">
                  <a:extLst>
                    <a:ext uri="{9D8B030D-6E8A-4147-A177-3AD203B41FA5}">
                      <a16:colId xmlns="" xmlns:a16="http://schemas.microsoft.com/office/drawing/2014/main" val="20001"/>
                    </a:ext>
                  </a:extLst>
                </a:gridCol>
                <a:gridCol w="1845945">
                  <a:extLst>
                    <a:ext uri="{9D8B030D-6E8A-4147-A177-3AD203B41FA5}">
                      <a16:colId xmlns="" xmlns:a16="http://schemas.microsoft.com/office/drawing/2014/main" val="20002"/>
                    </a:ext>
                  </a:extLst>
                </a:gridCol>
                <a:gridCol w="1846580">
                  <a:extLst>
                    <a:ext uri="{9D8B030D-6E8A-4147-A177-3AD203B41FA5}">
                      <a16:colId xmlns="" xmlns:a16="http://schemas.microsoft.com/office/drawing/2014/main" val="20003"/>
                    </a:ext>
                  </a:extLst>
                </a:gridCol>
              </a:tblGrid>
              <a:tr h="309880">
                <a:tc>
                  <a:txBody>
                    <a:bodyPr/>
                    <a:lstStyle/>
                    <a:p>
                      <a:pPr indent="0" algn="ctr">
                        <a:buNone/>
                      </a:pPr>
                      <a:r>
                        <a:rPr lang="en-US" sz="2000" b="0" i="1"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en-US" sz="2000" b="0" i="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I</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Y</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altLang="en-US" sz="2000" b="0">
                          <a:latin typeface="宋体" panose="02010600030101010101" pitchFamily="2" charset="-122"/>
                          <a:ea typeface="宋体" panose="02010600030101010101" pitchFamily="2" charset="-122"/>
                          <a:cs typeface="宋体" panose="02010600030101010101" pitchFamily="2" charset="-122"/>
                        </a:rPr>
                        <a:t>π</a:t>
                      </a:r>
                    </a:p>
                  </a:txBody>
                  <a:tcPr marL="0" marR="0" marT="0" marB="0" anchor="ctr">
                    <a:lnL>
                      <a:noFill/>
                    </a:lnL>
                    <a:lnR cap="flat">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 xmlns:a16="http://schemas.microsoft.com/office/drawing/2014/main" val="10000"/>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I(-1)</a:t>
                      </a: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0.8903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0.0586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-0.1040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w="12700">
                      <a:solidFill>
                        <a:schemeClr val="tx1"/>
                      </a:solidFill>
                      <a:prstDash val="solid"/>
                    </a:lnT>
                    <a:lnB cap="flat">
                      <a:noFill/>
                    </a:lnB>
                    <a:lnTlToBr>
                      <a:noFill/>
                    </a:lnTlToBr>
                    <a:lnBlToTr>
                      <a:noFill/>
                    </a:lnBlToTr>
                    <a:noFill/>
                  </a:tcPr>
                </a:tc>
                <a:extLst>
                  <a:ext uri="{0D108BD9-81ED-4DB2-BD59-A6C34878D82A}">
                    <a16:rowId xmlns="" xmlns:a16="http://schemas.microsoft.com/office/drawing/2014/main" val="10001"/>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90</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(0.0385)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Y(-1)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0.0004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(0.0226)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(0.099</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(0.0458)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309880">
                <a:tc rowSpan="2">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0.0629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-0.0500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(0.0408)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a:t>
                      </a: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0.1499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-0.0674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0.4811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09880">
                <a:tc vMerge="1">
                  <a:txBody>
                    <a:bodyPr/>
                    <a:lstStyle/>
                    <a:p>
                      <a:endParaRPr lang="zh-CN"/>
                    </a:p>
                  </a:txBody>
                  <a:tcPr marL="0" marR="0" marT="0" marB="0" anchor="b">
                    <a:lnL>
                      <a:noFill/>
                    </a:lnL>
                    <a:lnR>
                      <a:noFill/>
                    </a:lnR>
                    <a:lnT cap="flat">
                      <a:noFill/>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(0.332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8</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(0.1537)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0.846</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w="12700" cap="flat">
                      <a:solidFill>
                        <a:schemeClr val="tx1"/>
                      </a:solidFill>
                      <a:prstDash val="solid"/>
                    </a:lnT>
                    <a:lnB cap="flat">
                      <a:noFill/>
                    </a:lnB>
                    <a:lnTlToBr>
                      <a:noFill/>
                    </a:lnTlToBr>
                    <a:lnBlToTr>
                      <a:noFill/>
                    </a:lnBlToTr>
                    <a:noFill/>
                  </a:tcPr>
                </a:tc>
                <a:extLst>
                  <a:ext uri="{0D108BD9-81ED-4DB2-BD59-A6C34878D82A}">
                    <a16:rowId xmlns="" xmlns:a16="http://schemas.microsoft.com/office/drawing/2014/main" val="10009"/>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Adj. 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0.9645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-0.0233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0.8417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F-statistic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961.1253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0.1941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188.8737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1"/>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 likelihood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-61.3741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-219.8170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-137.1767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2"/>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Akaike 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1.2219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1.183</a:t>
                      </a:r>
                      <a:r>
                        <a:rPr lang="en-US" sz="2000" b="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2.638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3"/>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Schwarz 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1.321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1.2834</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2.7387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a:solidFill>
                        <a:schemeClr val="tx1"/>
                      </a:solidFill>
                      <a:prstDash val="solid"/>
                    </a:lnB>
                    <a:lnTlToBr>
                      <a:noFill/>
                    </a:lnTlToBr>
                    <a:lnBlToTr>
                      <a:noFill/>
                    </a:lnBlToTr>
                    <a:noFill/>
                  </a:tcPr>
                </a:tc>
                <a:extLst>
                  <a:ext uri="{0D108BD9-81ED-4DB2-BD59-A6C34878D82A}">
                    <a16:rowId xmlns="" xmlns:a16="http://schemas.microsoft.com/office/drawing/2014/main" val="10014"/>
                  </a:ext>
                </a:extLst>
              </a:tr>
            </a:tbl>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smtClean="0">
                <a:latin typeface="宋体" panose="02010600030101010101" pitchFamily="2" charset="-122"/>
                <a:cs typeface="宋体" panose="02010600030101010101" pitchFamily="2" charset="-122"/>
              </a:rPr>
              <a:t>根据表3-3</a:t>
            </a:r>
            <a:r>
              <a:rPr kumimoji="1" lang="en-US" altLang="zh-CN" sz="2400" dirty="0">
                <a:latin typeface="宋体" panose="02010600030101010101" pitchFamily="2" charset="-122"/>
                <a:cs typeface="宋体" panose="02010600030101010101" pitchFamily="2" charset="-122"/>
              </a:rPr>
              <a:t>的格兰杰因果检验结果可知</a:t>
            </a:r>
            <a:r>
              <a:rPr kumimoji="1" lang="zh-CN" altLang="en-US" sz="2400" dirty="0">
                <a:latin typeface="宋体" panose="02010600030101010101" pitchFamily="2" charset="-122"/>
                <a:cs typeface="宋体" panose="02010600030101010101" pitchFamily="2" charset="-122"/>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利率和通胀不是产出缺口的格兰杰原因，</a:t>
            </a:r>
            <a:r>
              <a:rPr kumimoji="1" lang="zh-CN" altLang="en-US" sz="2400" dirty="0">
                <a:latin typeface="宋体" panose="02010600030101010101" pitchFamily="2" charset="-122"/>
                <a:cs typeface="宋体" panose="02010600030101010101" pitchFamily="2" charset="-122"/>
              </a:rPr>
              <a:t>而</a:t>
            </a:r>
            <a:r>
              <a:rPr kumimoji="1" lang="en-US" altLang="zh-CN" sz="2400" dirty="0">
                <a:latin typeface="宋体" panose="02010600030101010101" pitchFamily="2" charset="-122"/>
                <a:cs typeface="宋体" panose="02010600030101010101" pitchFamily="2" charset="-122"/>
              </a:rPr>
              <a:t>产出缺口和通胀是利率的格兰杰原因，利率和产出缺口也是通胀的格兰杰原因。</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由此表明，通胀和经济周期变化会导致利率进行相应的调整，而且，利率具有一定抑制通胀的作用，同时，经济扩张也一般会引发通胀；但是，利率在调控经济周期上并不存在显著的效果，高通胀也一般不会导致经济扩张。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zh-CN" altLang="en-US" dirty="0"/>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5" name="文本框 4"/>
          <p:cNvSpPr txBox="1"/>
          <p:nvPr/>
        </p:nvSpPr>
        <p:spPr>
          <a:xfrm>
            <a:off x="4170680" y="1273175"/>
            <a:ext cx="3845560"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3-</a:t>
            </a:r>
            <a:r>
              <a:rPr sz="2400" b="1" dirty="0" smtClean="0">
                <a:solidFill>
                  <a:srgbClr val="000000"/>
                </a:solidFill>
                <a:latin typeface="Times New Roman" panose="02020603050405020304" pitchFamily="18" charset="0"/>
              </a:rPr>
              <a:t>3 </a:t>
            </a:r>
            <a:r>
              <a:rPr sz="2400" b="1" dirty="0" err="1">
                <a:solidFill>
                  <a:srgbClr val="000000"/>
                </a:solidFill>
                <a:latin typeface="Times New Roman" panose="02020603050405020304" pitchFamily="18" charset="0"/>
              </a:rPr>
              <a:t>格兰杰因果检验结果</a:t>
            </a:r>
            <a:endParaRPr sz="2400" b="1" dirty="0">
              <a:solidFill>
                <a:srgbClr val="000000"/>
              </a:solidFill>
              <a:latin typeface="Times New Roman" panose="02020603050405020304" pitchFamily="18" charset="0"/>
            </a:endParaRPr>
          </a:p>
        </p:txBody>
      </p:sp>
      <p:graphicFrame>
        <p:nvGraphicFramePr>
          <p:cNvPr id="3" name="表格 2"/>
          <p:cNvGraphicFramePr/>
          <p:nvPr>
            <p:custDataLst>
              <p:tags r:id="rId1"/>
            </p:custDataLst>
          </p:nvPr>
        </p:nvGraphicFramePr>
        <p:xfrm>
          <a:off x="1576070" y="1981200"/>
          <a:ext cx="9034780" cy="3376930"/>
        </p:xfrm>
        <a:graphic>
          <a:graphicData uri="http://schemas.openxmlformats.org/drawingml/2006/table">
            <a:tbl>
              <a:tblPr/>
              <a:tblGrid>
                <a:gridCol w="1805305">
                  <a:extLst>
                    <a:ext uri="{9D8B030D-6E8A-4147-A177-3AD203B41FA5}">
                      <a16:colId xmlns="" xmlns:a16="http://schemas.microsoft.com/office/drawing/2014/main" val="20000"/>
                    </a:ext>
                  </a:extLst>
                </a:gridCol>
                <a:gridCol w="1809750">
                  <a:extLst>
                    <a:ext uri="{9D8B030D-6E8A-4147-A177-3AD203B41FA5}">
                      <a16:colId xmlns="" xmlns:a16="http://schemas.microsoft.com/office/drawing/2014/main" val="20001"/>
                    </a:ext>
                  </a:extLst>
                </a:gridCol>
                <a:gridCol w="1805940">
                  <a:extLst>
                    <a:ext uri="{9D8B030D-6E8A-4147-A177-3AD203B41FA5}">
                      <a16:colId xmlns="" xmlns:a16="http://schemas.microsoft.com/office/drawing/2014/main" val="20002"/>
                    </a:ext>
                  </a:extLst>
                </a:gridCol>
                <a:gridCol w="1808480">
                  <a:extLst>
                    <a:ext uri="{9D8B030D-6E8A-4147-A177-3AD203B41FA5}">
                      <a16:colId xmlns="" xmlns:a16="http://schemas.microsoft.com/office/drawing/2014/main" val="20003"/>
                    </a:ext>
                  </a:extLst>
                </a:gridCol>
                <a:gridCol w="1805305">
                  <a:extLst>
                    <a:ext uri="{9D8B030D-6E8A-4147-A177-3AD203B41FA5}">
                      <a16:colId xmlns="" xmlns:a16="http://schemas.microsoft.com/office/drawing/2014/main" val="20004"/>
                    </a:ext>
                  </a:extLst>
                </a:gridCol>
              </a:tblGrid>
              <a:tr h="494030">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Equation</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Excluded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chi2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df</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Prob </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0.4937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0.4823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1"/>
                  </a:ext>
                </a:extLst>
              </a:tr>
              <a:tr h="480695">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0.3210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0.5710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10.1503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0.0014</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48133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9.8177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80060">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7.2972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0.0069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480695">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10.0552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2036628"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a:t>
            </a:r>
            <a:r>
              <a:rPr kumimoji="1" lang="zh-CN" altLang="en-US" sz="2400" dirty="0" smtClean="0">
                <a:latin typeface="宋体" panose="02010600030101010101" pitchFamily="2" charset="-122"/>
                <a:cs typeface="宋体" panose="02010600030101010101" pitchFamily="2" charset="-122"/>
              </a:rPr>
              <a:t>图</a:t>
            </a:r>
            <a:r>
              <a:rPr kumimoji="1" lang="en-US" altLang="zh-CN" sz="2400" dirty="0" smtClean="0">
                <a:latin typeface="宋体" panose="02010600030101010101" pitchFamily="2" charset="-122"/>
                <a:cs typeface="宋体" panose="02010600030101010101" pitchFamily="2" charset="-122"/>
              </a:rPr>
              <a:t>3-2</a:t>
            </a:r>
            <a:r>
              <a:rPr kumimoji="1" lang="en-US" altLang="zh-CN" sz="2400" dirty="0">
                <a:latin typeface="宋体" panose="02010600030101010101" pitchFamily="2" charset="-122"/>
                <a:cs typeface="宋体" panose="02010600030101010101" pitchFamily="2" charset="-122"/>
              </a:rPr>
              <a:t>给出了Cholesky分解脉冲响应的估计结果</a:t>
            </a:r>
            <a:r>
              <a:rPr kumimoji="1" lang="zh-CN" altLang="en-US" sz="2400" dirty="0">
                <a:latin typeface="宋体" panose="02010600030101010101" pitchFamily="2" charset="-122"/>
                <a:cs typeface="宋体" panose="02010600030101010101" pitchFamily="2" charset="-122"/>
              </a:rPr>
              <a:t>，</a:t>
            </a:r>
          </a:p>
          <a:p>
            <a:pPr marL="342900" indent="-342900">
              <a:lnSpc>
                <a:spcPct val="170000"/>
              </a:lnSpc>
              <a:buFont typeface="Wingdings" pitchFamily="2" charset="2"/>
              <a:buChar char="ü"/>
            </a:pPr>
            <a:r>
              <a:rPr lang="zh-CN" altLang="zh-CN" sz="2400" dirty="0" smtClean="0"/>
              <a:t>首先</a:t>
            </a:r>
            <a:r>
              <a:rPr lang="zh-CN" altLang="zh-CN" sz="2400" dirty="0"/>
              <a:t>，利率对利率、产出缺口和通货膨胀一单位标准差正向冲击的脉冲响应显著均为正，意味着当利率、产出缺口和通货膨胀上升时，央行通过提高利率的方式予以应对，但随着时间推移，政策反应的强度有所减弱</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其次</a:t>
            </a:r>
            <a:r>
              <a:rPr lang="zh-CN" altLang="zh-CN" sz="2400" dirty="0"/>
              <a:t>，产出缺口对利率和通货膨胀一单位标准差正向冲击的响应不论是短期和长期均不显著，表明利率提高或者是出现通货膨胀并未对产出有显著性影响</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再次</a:t>
            </a:r>
            <a:r>
              <a:rPr lang="zh-CN" altLang="zh-CN" sz="2400" dirty="0"/>
              <a:t>，短期看，通货膨胀对利率、产出缺口和通货膨胀一单位标准差正向冲击的脉冲响应均为正，且长期来看显著收敛于零，意味着当利率上升、产出缺口增大会在短期内导致通货膨胀上升，但不具备长期持久性。</a:t>
            </a: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sym typeface="+mn-ea"/>
              </a:rPr>
              <a:t>。</a:t>
            </a:r>
            <a:endParaRPr kumimoji="1" lang="zh-CN" altLang="en-US" sz="2400" dirty="0">
              <a:latin typeface="宋体" panose="02010600030101010101" pitchFamily="2" charset="-122"/>
              <a:cs typeface="宋体" panose="02010600030101010101" pitchFamily="2" charset="-122"/>
              <a:sym typeface="+mn-ea"/>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a:t>
            </a:r>
            <a:r>
              <a:rPr kumimoji="1" lang="zh-CN" altLang="en-US" sz="2800" dirty="0">
                <a:latin typeface="Times New Roman" panose="02020603050405020304" pitchFamily="18" charset="0"/>
                <a:ea typeface="+mn-ea"/>
              </a:rPr>
              <a:t>）式的 </a:t>
            </a:r>
            <a:r>
              <a:rPr kumimoji="1" lang="en-US" altLang="zh-CN" sz="2800" dirty="0">
                <a:latin typeface="Times New Roman" panose="02020603050405020304" pitchFamily="18" charset="0"/>
                <a:ea typeface="+mn-ea"/>
              </a:rPr>
              <a:t>VAR(1) </a:t>
            </a:r>
            <a:r>
              <a:rPr kumimoji="1" lang="zh-CN" altLang="en-US" sz="2800" dirty="0">
                <a:latin typeface="Times New Roman" panose="02020603050405020304" pitchFamily="18" charset="0"/>
                <a:ea typeface="+mn-ea"/>
              </a:rPr>
              <a:t>模型是弱平稳的，对该式取期望，并且由       可得：</a:t>
            </a: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由于         不随时间变化，假设矩阵          是非奇异的，则可得到：</a:t>
            </a:r>
            <a:r>
              <a:rPr kumimoji="1" lang="en-US"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单位矩阵。</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利用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a:t>
            </a:r>
            <a:r>
              <a:rPr kumimoji="1" lang="zh-CN" altLang="en-US" sz="2800" dirty="0">
                <a:latin typeface="Times New Roman" panose="02020603050405020304" pitchFamily="18" charset="0"/>
                <a:ea typeface="+mn-ea"/>
              </a:rPr>
              <a:t>）式可写为：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7" name="对象 16">
            <a:extLst>
              <a:ext uri="{FF2B5EF4-FFF2-40B4-BE49-F238E27FC236}">
                <a16:creationId xmlns="" xmlns:a16="http://schemas.microsoft.com/office/drawing/2014/main" id="{0076A24B-9FE0-2F6B-0818-FE34AE64260A}"/>
              </a:ext>
            </a:extLst>
          </p:cNvPr>
          <p:cNvGraphicFramePr>
            <a:graphicFrameLocks noChangeAspect="1"/>
          </p:cNvGraphicFramePr>
          <p:nvPr>
            <p:extLst>
              <p:ext uri="{D42A27DB-BD31-4B8C-83A1-F6EECF244321}">
                <p14:modId xmlns:p14="http://schemas.microsoft.com/office/powerpoint/2010/main" val="694336923"/>
              </p:ext>
            </p:extLst>
          </p:nvPr>
        </p:nvGraphicFramePr>
        <p:xfrm>
          <a:off x="11062171" y="836712"/>
          <a:ext cx="1037571" cy="387664"/>
        </p:xfrm>
        <a:graphic>
          <a:graphicData uri="http://schemas.openxmlformats.org/presentationml/2006/ole">
            <mc:AlternateContent xmlns:mc="http://schemas.openxmlformats.org/markup-compatibility/2006">
              <mc:Choice xmlns:v="urn:schemas-microsoft-com:vml" Requires="v">
                <p:oleObj spid="_x0000_s2329" name="Equation" r:id="rId3" imgW="721715" imgH="270318" progId="Equation.DSMT4">
                  <p:embed/>
                </p:oleObj>
              </mc:Choice>
              <mc:Fallback>
                <p:oleObj name="Equation" r:id="rId3" imgW="721715" imgH="270318" progId="Equation.DSMT4">
                  <p:embed/>
                  <p:pic>
                    <p:nvPicPr>
                      <p:cNvPr id="0" name=""/>
                      <p:cNvPicPr/>
                      <p:nvPr/>
                    </p:nvPicPr>
                    <p:blipFill>
                      <a:blip r:embed="rId4"/>
                      <a:stretch>
                        <a:fillRect/>
                      </a:stretch>
                    </p:blipFill>
                    <p:spPr>
                      <a:xfrm>
                        <a:off x="11062171" y="836712"/>
                        <a:ext cx="1037571" cy="387664"/>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35237F16-84D7-4ABE-7242-7F1D9C7A7AEA}"/>
              </a:ext>
            </a:extLst>
          </p:cNvPr>
          <p:cNvGraphicFramePr>
            <a:graphicFrameLocks noChangeAspect="1"/>
          </p:cNvGraphicFramePr>
          <p:nvPr>
            <p:extLst>
              <p:ext uri="{D42A27DB-BD31-4B8C-83A1-F6EECF244321}">
                <p14:modId xmlns:p14="http://schemas.microsoft.com/office/powerpoint/2010/main" val="2855141278"/>
              </p:ext>
            </p:extLst>
          </p:nvPr>
        </p:nvGraphicFramePr>
        <p:xfrm>
          <a:off x="1629123" y="1484784"/>
          <a:ext cx="3087585" cy="576064"/>
        </p:xfrm>
        <a:graphic>
          <a:graphicData uri="http://schemas.openxmlformats.org/presentationml/2006/ole">
            <mc:AlternateContent xmlns:mc="http://schemas.openxmlformats.org/markup-compatibility/2006">
              <mc:Choice xmlns:v="urn:schemas-microsoft-com:vml" Requires="v">
                <p:oleObj spid="_x0000_s2330" name="Equation" r:id="rId5" imgW="1608832" imgH="300117" progId="Equation.DSMT4">
                  <p:embed/>
                </p:oleObj>
              </mc:Choice>
              <mc:Fallback>
                <p:oleObj name="Equation" r:id="rId5" imgW="1608832" imgH="300117" progId="Equation.DSMT4">
                  <p:embed/>
                  <p:pic>
                    <p:nvPicPr>
                      <p:cNvPr id="0" name=""/>
                      <p:cNvPicPr/>
                      <p:nvPr/>
                    </p:nvPicPr>
                    <p:blipFill>
                      <a:blip r:embed="rId6"/>
                      <a:stretch>
                        <a:fillRect/>
                      </a:stretch>
                    </p:blipFill>
                    <p:spPr>
                      <a:xfrm>
                        <a:off x="1629123" y="1484784"/>
                        <a:ext cx="3087585" cy="576064"/>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1F058108-2B44-0050-1148-C2D062221EDF}"/>
              </a:ext>
            </a:extLst>
          </p:cNvPr>
          <p:cNvGraphicFramePr>
            <a:graphicFrameLocks noChangeAspect="1"/>
          </p:cNvGraphicFramePr>
          <p:nvPr>
            <p:extLst>
              <p:ext uri="{D42A27DB-BD31-4B8C-83A1-F6EECF244321}">
                <p14:modId xmlns:p14="http://schemas.microsoft.com/office/powerpoint/2010/main" val="667366076"/>
              </p:ext>
            </p:extLst>
          </p:nvPr>
        </p:nvGraphicFramePr>
        <p:xfrm>
          <a:off x="1413099" y="2216002"/>
          <a:ext cx="895464" cy="553559"/>
        </p:xfrm>
        <a:graphic>
          <a:graphicData uri="http://schemas.openxmlformats.org/presentationml/2006/ole">
            <mc:AlternateContent xmlns:mc="http://schemas.openxmlformats.org/markup-compatibility/2006">
              <mc:Choice xmlns:v="urn:schemas-microsoft-com:vml" Requires="v">
                <p:oleObj spid="_x0000_s2331" name="Equation" r:id="rId7" imgW="436098" imgH="270318" progId="Equation.DSMT4">
                  <p:embed/>
                </p:oleObj>
              </mc:Choice>
              <mc:Fallback>
                <p:oleObj name="Equation" r:id="rId7" imgW="436098" imgH="270318" progId="Equation.DSMT4">
                  <p:embed/>
                  <p:pic>
                    <p:nvPicPr>
                      <p:cNvPr id="0" name=""/>
                      <p:cNvPicPr/>
                      <p:nvPr/>
                    </p:nvPicPr>
                    <p:blipFill>
                      <a:blip r:embed="rId8"/>
                      <a:stretch>
                        <a:fillRect/>
                      </a:stretch>
                    </p:blipFill>
                    <p:spPr>
                      <a:xfrm>
                        <a:off x="1413099" y="2216002"/>
                        <a:ext cx="895464" cy="553559"/>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671D9604-BED3-5C23-F0E5-921670449861}"/>
              </a:ext>
            </a:extLst>
          </p:cNvPr>
          <p:cNvGraphicFramePr>
            <a:graphicFrameLocks noChangeAspect="1"/>
          </p:cNvGraphicFramePr>
          <p:nvPr>
            <p:extLst>
              <p:ext uri="{D42A27DB-BD31-4B8C-83A1-F6EECF244321}">
                <p14:modId xmlns:p14="http://schemas.microsoft.com/office/powerpoint/2010/main" val="2431341725"/>
              </p:ext>
            </p:extLst>
          </p:nvPr>
        </p:nvGraphicFramePr>
        <p:xfrm>
          <a:off x="6108347" y="2216002"/>
          <a:ext cx="883829" cy="566985"/>
        </p:xfrm>
        <a:graphic>
          <a:graphicData uri="http://schemas.openxmlformats.org/presentationml/2006/ole">
            <mc:AlternateContent xmlns:mc="http://schemas.openxmlformats.org/markup-compatibility/2006">
              <mc:Choice xmlns:v="urn:schemas-microsoft-com:vml" Requires="v">
                <p:oleObj spid="_x0000_s2332" name="Equation" r:id="rId9" imgW="420752" imgH="270318" progId="Equation.DSMT4">
                  <p:embed/>
                </p:oleObj>
              </mc:Choice>
              <mc:Fallback>
                <p:oleObj name="Equation" r:id="rId9" imgW="420752" imgH="270318" progId="Equation.DSMT4">
                  <p:embed/>
                  <p:pic>
                    <p:nvPicPr>
                      <p:cNvPr id="0" name=""/>
                      <p:cNvPicPr/>
                      <p:nvPr/>
                    </p:nvPicPr>
                    <p:blipFill>
                      <a:blip r:embed="rId10"/>
                      <a:stretch>
                        <a:fillRect/>
                      </a:stretch>
                    </p:blipFill>
                    <p:spPr>
                      <a:xfrm>
                        <a:off x="6108347" y="2216002"/>
                        <a:ext cx="883829" cy="566985"/>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EEB7C8C7-B834-955A-8AFB-0660E39E1CE8}"/>
              </a:ext>
            </a:extLst>
          </p:cNvPr>
          <p:cNvGraphicFramePr>
            <a:graphicFrameLocks noChangeAspect="1"/>
          </p:cNvGraphicFramePr>
          <p:nvPr>
            <p:extLst>
              <p:ext uri="{D42A27DB-BD31-4B8C-83A1-F6EECF244321}">
                <p14:modId xmlns:p14="http://schemas.microsoft.com/office/powerpoint/2010/main" val="842144353"/>
              </p:ext>
            </p:extLst>
          </p:nvPr>
        </p:nvGraphicFramePr>
        <p:xfrm>
          <a:off x="4619238" y="2911620"/>
          <a:ext cx="2948761" cy="553558"/>
        </p:xfrm>
        <a:graphic>
          <a:graphicData uri="http://schemas.openxmlformats.org/presentationml/2006/ole">
            <mc:AlternateContent xmlns:mc="http://schemas.openxmlformats.org/markup-compatibility/2006">
              <mc:Choice xmlns:v="urn:schemas-microsoft-com:vml" Requires="v">
                <p:oleObj spid="_x0000_s2333" name="Equation" r:id="rId11" imgW="1759314" imgH="330342" progId="Equation.DSMT4">
                  <p:embed/>
                </p:oleObj>
              </mc:Choice>
              <mc:Fallback>
                <p:oleObj name="Equation" r:id="rId11" imgW="1759314" imgH="330342" progId="Equation.DSMT4">
                  <p:embed/>
                  <p:pic>
                    <p:nvPicPr>
                      <p:cNvPr id="0" name=""/>
                      <p:cNvPicPr/>
                      <p:nvPr/>
                    </p:nvPicPr>
                    <p:blipFill>
                      <a:blip r:embed="rId12"/>
                      <a:stretch>
                        <a:fillRect/>
                      </a:stretch>
                    </p:blipFill>
                    <p:spPr>
                      <a:xfrm>
                        <a:off x="4619238" y="2911620"/>
                        <a:ext cx="2948761" cy="553558"/>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9C53962F-3030-B9D9-1FFE-7EE34A9DF3C3}"/>
              </a:ext>
            </a:extLst>
          </p:cNvPr>
          <p:cNvGraphicFramePr>
            <a:graphicFrameLocks noChangeAspect="1"/>
          </p:cNvGraphicFramePr>
          <p:nvPr>
            <p:extLst>
              <p:ext uri="{D42A27DB-BD31-4B8C-83A1-F6EECF244321}">
                <p14:modId xmlns:p14="http://schemas.microsoft.com/office/powerpoint/2010/main" val="165528036"/>
              </p:ext>
            </p:extLst>
          </p:nvPr>
        </p:nvGraphicFramePr>
        <p:xfrm>
          <a:off x="1845147" y="3676619"/>
          <a:ext cx="318073" cy="411821"/>
        </p:xfrm>
        <a:graphic>
          <a:graphicData uri="http://schemas.openxmlformats.org/presentationml/2006/ole">
            <mc:AlternateContent xmlns:mc="http://schemas.openxmlformats.org/markup-compatibility/2006">
              <mc:Choice xmlns:v="urn:schemas-microsoft-com:vml" Requires="v">
                <p:oleObj spid="_x0000_s2334" name="Equation" r:id="rId13" imgW="150055" imgH="194970" progId="Equation.DSMT4">
                  <p:embed/>
                </p:oleObj>
              </mc:Choice>
              <mc:Fallback>
                <p:oleObj name="Equation" r:id="rId13" imgW="150055" imgH="194970" progId="Equation.DSMT4">
                  <p:embed/>
                  <p:pic>
                    <p:nvPicPr>
                      <p:cNvPr id="0" name=""/>
                      <p:cNvPicPr/>
                      <p:nvPr/>
                    </p:nvPicPr>
                    <p:blipFill>
                      <a:blip r:embed="rId14"/>
                      <a:stretch>
                        <a:fillRect/>
                      </a:stretch>
                    </p:blipFill>
                    <p:spPr>
                      <a:xfrm>
                        <a:off x="1845147" y="3676619"/>
                        <a:ext cx="318073" cy="411821"/>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42A64753-B725-3C50-E6FE-E1C67D7927CD}"/>
              </a:ext>
            </a:extLst>
          </p:cNvPr>
          <p:cNvGraphicFramePr>
            <a:graphicFrameLocks noChangeAspect="1"/>
          </p:cNvGraphicFramePr>
          <p:nvPr>
            <p:extLst>
              <p:ext uri="{D42A27DB-BD31-4B8C-83A1-F6EECF244321}">
                <p14:modId xmlns:p14="http://schemas.microsoft.com/office/powerpoint/2010/main" val="1525526314"/>
              </p:ext>
            </p:extLst>
          </p:nvPr>
        </p:nvGraphicFramePr>
        <p:xfrm>
          <a:off x="2637235" y="3717032"/>
          <a:ext cx="767483" cy="411820"/>
        </p:xfrm>
        <a:graphic>
          <a:graphicData uri="http://schemas.openxmlformats.org/presentationml/2006/ole">
            <mc:AlternateContent xmlns:mc="http://schemas.openxmlformats.org/markup-compatibility/2006">
              <mc:Choice xmlns:v="urn:schemas-microsoft-com:vml" Requires="v">
                <p:oleObj spid="_x0000_s2335" name="Equation" r:id="rId15" imgW="390911" imgH="209869" progId="Equation.DSMT4">
                  <p:embed/>
                </p:oleObj>
              </mc:Choice>
              <mc:Fallback>
                <p:oleObj name="Equation" r:id="rId15" imgW="390911" imgH="209869" progId="Equation.DSMT4">
                  <p:embed/>
                  <p:pic>
                    <p:nvPicPr>
                      <p:cNvPr id="0" name=""/>
                      <p:cNvPicPr/>
                      <p:nvPr/>
                    </p:nvPicPr>
                    <p:blipFill>
                      <a:blip r:embed="rId16"/>
                      <a:stretch>
                        <a:fillRect/>
                      </a:stretch>
                    </p:blipFill>
                    <p:spPr>
                      <a:xfrm>
                        <a:off x="2637235" y="3717032"/>
                        <a:ext cx="767483" cy="41182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2CEE0FCF-36E0-203C-6895-AA85A374A445}"/>
              </a:ext>
            </a:extLst>
          </p:cNvPr>
          <p:cNvGraphicFramePr>
            <a:graphicFrameLocks noChangeAspect="1"/>
          </p:cNvGraphicFramePr>
          <p:nvPr>
            <p:extLst>
              <p:ext uri="{D42A27DB-BD31-4B8C-83A1-F6EECF244321}">
                <p14:modId xmlns:p14="http://schemas.microsoft.com/office/powerpoint/2010/main" val="4180614326"/>
              </p:ext>
            </p:extLst>
          </p:nvPr>
        </p:nvGraphicFramePr>
        <p:xfrm>
          <a:off x="1502397" y="4371476"/>
          <a:ext cx="1924518" cy="548617"/>
        </p:xfrm>
        <a:graphic>
          <a:graphicData uri="http://schemas.openxmlformats.org/presentationml/2006/ole">
            <mc:AlternateContent xmlns:mc="http://schemas.openxmlformats.org/markup-compatibility/2006">
              <mc:Choice xmlns:v="urn:schemas-microsoft-com:vml" Requires="v">
                <p:oleObj spid="_x0000_s2336" name="Equation" r:id="rId17" imgW="1052519" imgH="300117" progId="Equation.DSMT4">
                  <p:embed/>
                </p:oleObj>
              </mc:Choice>
              <mc:Fallback>
                <p:oleObj name="Equation" r:id="rId17" imgW="1052519" imgH="300117" progId="Equation.DSMT4">
                  <p:embed/>
                  <p:pic>
                    <p:nvPicPr>
                      <p:cNvPr id="0" name=""/>
                      <p:cNvPicPr/>
                      <p:nvPr/>
                    </p:nvPicPr>
                    <p:blipFill>
                      <a:blip r:embed="rId18"/>
                      <a:stretch>
                        <a:fillRect/>
                      </a:stretch>
                    </p:blipFill>
                    <p:spPr>
                      <a:xfrm>
                        <a:off x="1502397" y="4371476"/>
                        <a:ext cx="1924518" cy="54861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F39A3F1-608F-828B-D986-07D91205E9BB}"/>
              </a:ext>
            </a:extLst>
          </p:cNvPr>
          <p:cNvGraphicFramePr>
            <a:graphicFrameLocks noChangeAspect="1"/>
          </p:cNvGraphicFramePr>
          <p:nvPr>
            <p:extLst>
              <p:ext uri="{D42A27DB-BD31-4B8C-83A1-F6EECF244321}">
                <p14:modId xmlns:p14="http://schemas.microsoft.com/office/powerpoint/2010/main" val="363671572"/>
              </p:ext>
            </p:extLst>
          </p:nvPr>
        </p:nvGraphicFramePr>
        <p:xfrm>
          <a:off x="4619237" y="5137863"/>
          <a:ext cx="2948761" cy="470705"/>
        </p:xfrm>
        <a:graphic>
          <a:graphicData uri="http://schemas.openxmlformats.org/presentationml/2006/ole">
            <mc:AlternateContent xmlns:mc="http://schemas.openxmlformats.org/markup-compatibility/2006">
              <mc:Choice xmlns:v="urn:schemas-microsoft-com:vml" Requires="v">
                <p:oleObj spid="_x0000_s2337" name="Equation" r:id="rId19" imgW="1879529" imgH="300117" progId="Equation.DSMT4">
                  <p:embed/>
                </p:oleObj>
              </mc:Choice>
              <mc:Fallback>
                <p:oleObj name="Equation" r:id="rId19" imgW="1879529" imgH="300117" progId="Equation.DSMT4">
                  <p:embed/>
                  <p:pic>
                    <p:nvPicPr>
                      <p:cNvPr id="0" name=""/>
                      <p:cNvPicPr/>
                      <p:nvPr/>
                    </p:nvPicPr>
                    <p:blipFill>
                      <a:blip r:embed="rId20"/>
                      <a:stretch>
                        <a:fillRect/>
                      </a:stretch>
                    </p:blipFill>
                    <p:spPr>
                      <a:xfrm>
                        <a:off x="4619237" y="5137863"/>
                        <a:ext cx="2948761" cy="470705"/>
                      </a:xfrm>
                      <a:prstGeom prst="rect">
                        <a:avLst/>
                      </a:prstGeom>
                    </p:spPr>
                  </p:pic>
                </p:oleObj>
              </mc:Fallback>
            </mc:AlternateContent>
          </a:graphicData>
        </a:graphic>
      </p:graphicFrame>
    </p:spTree>
    <p:extLst>
      <p:ext uri="{BB962C8B-B14F-4D97-AF65-F5344CB8AC3E}">
        <p14:creationId xmlns:p14="http://schemas.microsoft.com/office/powerpoint/2010/main" val="896344290"/>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pic>
        <p:nvPicPr>
          <p:cNvPr id="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515" y="909320"/>
            <a:ext cx="8263890" cy="4621530"/>
          </a:xfrm>
          <a:prstGeom prst="rect">
            <a:avLst/>
          </a:prstGeom>
        </p:spPr>
      </p:pic>
      <p:sp>
        <p:nvSpPr>
          <p:cNvPr id="5" name="文本框 4"/>
          <p:cNvSpPr txBox="1"/>
          <p:nvPr/>
        </p:nvSpPr>
        <p:spPr>
          <a:xfrm>
            <a:off x="3965258" y="5805805"/>
            <a:ext cx="42564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Cholesky分解脉冲响应结果</a:t>
            </a:r>
            <a:r>
              <a:rPr lang="zh-CN" sz="2400" b="1">
                <a:solidFill>
                  <a:srgbClr val="000000"/>
                </a:solidFill>
                <a:latin typeface="Times New Roman" panose="02020603050405020304" pitchFamily="18" charset="0"/>
              </a:rPr>
              <a:t>图</a:t>
            </a: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给出了Cholesky分解的累积脉冲响应的估计结果，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由估计结果可知，利率、产出缺口和通货膨胀冲击对利率未来变化趋势的影响在累积增强，并具有较强的持续性效果。利率、产出缺口和通货膨胀冲击对产出缺口未来变化趋势的影响保持较为平稳，但从数值看，产出缺口对利率和通货膨胀冲击的累积反应不断长短期均不显著，这也与脉冲响应结果相一致。利率、产出缺口和通货膨胀冲击对通货膨胀未来变化趋势的影响在累积逐渐增大，但后期相对比较稳定。</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3609658" y="5805805"/>
            <a:ext cx="49676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Cholesky分解累积脉冲响应结果</a:t>
            </a:r>
            <a:r>
              <a:rPr lang="zh-CN" sz="2400" b="1">
                <a:solidFill>
                  <a:srgbClr val="000000"/>
                </a:solidFill>
                <a:latin typeface="Times New Roman" panose="02020603050405020304" pitchFamily="18" charset="0"/>
              </a:rPr>
              <a:t>图</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620" y="908050"/>
            <a:ext cx="8381681" cy="462240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04949"/>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给出了广义方法的脉冲响应函数的估计结果，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脉冲响应结果类似。比较明显的是在初始期的99%置信区间，利率对产出缺口和通货膨胀冲击的脉冲响应，产出缺口对通货膨胀冲击的脉冲响应有显著差异。其他脉冲响应部分，很难分辨出两种方法的差异。</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49458" y="5805805"/>
            <a:ext cx="30880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广义脉冲响应结果</a:t>
            </a:r>
            <a:r>
              <a:rPr lang="zh-CN" sz="2400" b="1">
                <a:solidFill>
                  <a:srgbClr val="000000"/>
                </a:solidFill>
                <a:latin typeface="Times New Roman" panose="02020603050405020304" pitchFamily="18" charset="0"/>
              </a:rPr>
              <a:t>图</a:t>
            </a:r>
          </a:p>
        </p:txBody>
      </p:sp>
      <p:pic>
        <p:nvPicPr>
          <p:cNvPr id="1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559" y="891223"/>
            <a:ext cx="8293802" cy="4622400"/>
          </a:xfrm>
          <a:prstGeom prst="rect">
            <a:avLst/>
          </a:prstGeom>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给出了广义累积脉冲响应函数的</a:t>
            </a:r>
            <a:r>
              <a:rPr kumimoji="1" lang="zh-CN" sz="2400" dirty="0">
                <a:latin typeface="宋体" panose="02010600030101010101" pitchFamily="2" charset="-122"/>
                <a:cs typeface="宋体" panose="02010600030101010101" pitchFamily="2" charset="-122"/>
              </a:rPr>
              <a:t>估计</a:t>
            </a:r>
            <a:r>
              <a:rPr kumimoji="1" sz="2400" dirty="0">
                <a:latin typeface="宋体" panose="02010600030101010101" pitchFamily="2" charset="-122"/>
                <a:cs typeface="宋体" panose="02010600030101010101" pitchFamily="2" charset="-122"/>
              </a:rPr>
              <a:t>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累积脉冲响应结果类似。比较明显的是在初始期的99%置信区间，利率对产出缺口和通货膨胀冲击的累积脉冲响应，产出缺口对通货膨胀冲击的累积脉冲响应有显著差异。其他累积脉冲响应部分，很难分辨出两种方法的差异。</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245293" y="5805805"/>
            <a:ext cx="369633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广义累积脉冲响应结果</a:t>
            </a:r>
            <a:r>
              <a:rPr lang="zh-CN" sz="2400" b="1">
                <a:solidFill>
                  <a:srgbClr val="000000"/>
                </a:solidFill>
                <a:latin typeface="Times New Roman" panose="02020603050405020304" pitchFamily="18" charset="0"/>
              </a:rPr>
              <a:t>图</a:t>
            </a:r>
          </a:p>
        </p:txBody>
      </p:sp>
      <p:pic>
        <p:nvPicPr>
          <p:cNvPr id="12"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476" y="905828"/>
            <a:ext cx="8369968" cy="4622400"/>
          </a:xfrm>
          <a:prstGeom prst="rect">
            <a:avLst/>
          </a:prstGeom>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为了确定各变量间的贡献度，本节进行了方差分解，用于分析一个变量的变化来自其他变量影响的比重。</a:t>
            </a:r>
          </a:p>
          <a:p>
            <a:pPr marL="0" indent="0" latinLnBrk="0">
              <a:lnSpc>
                <a:spcPct val="170000"/>
              </a:lnSpc>
            </a:pPr>
            <a:r>
              <a:rPr kumimoji="1" lang="zh-CN" sz="2400" dirty="0">
                <a:latin typeface="宋体" panose="02010600030101010101" pitchFamily="2" charset="-122"/>
                <a:cs typeface="宋体" panose="02010600030101010101" pitchFamily="2" charset="-122"/>
              </a:rPr>
              <a:t>首先，</a:t>
            </a:r>
            <a:r>
              <a:rPr kumimoji="1" sz="2400" dirty="0">
                <a:latin typeface="宋体" panose="02010600030101010101" pitchFamily="2" charset="-122"/>
                <a:cs typeface="宋体" panose="02010600030101010101" pitchFamily="2" charset="-122"/>
              </a:rPr>
              <a:t>基于Cholesky预测误差方差分解的结果。利率对利率未来的变化贡献最多，在第10期依然有高达</a:t>
            </a:r>
            <a:r>
              <a:rPr kumimoji="1" sz="2400" dirty="0" smtClean="0">
                <a:latin typeface="宋体" panose="02010600030101010101" pitchFamily="2" charset="-122"/>
                <a:cs typeface="宋体" panose="02010600030101010101" pitchFamily="2" charset="-122"/>
              </a:rPr>
              <a:t>7</a:t>
            </a:r>
            <a:r>
              <a:rPr kumimoji="1" lang="en-US" altLang="zh-CN" sz="2400" dirty="0" smtClean="0">
                <a:latin typeface="宋体" panose="02010600030101010101" pitchFamily="2" charset="-122"/>
                <a:cs typeface="宋体" panose="02010600030101010101" pitchFamily="2" charset="-122"/>
              </a:rPr>
              <a:t>1.</a:t>
            </a:r>
            <a:r>
              <a:rPr kumimoji="1" sz="2400" dirty="0" smtClean="0">
                <a:latin typeface="宋体" panose="02010600030101010101" pitchFamily="2" charset="-122"/>
                <a:cs typeface="宋体" panose="02010600030101010101" pitchFamily="2" charset="-122"/>
              </a:rPr>
              <a:t>0715</a:t>
            </a:r>
            <a:r>
              <a:rPr kumimoji="1" sz="2400" dirty="0">
                <a:latin typeface="宋体" panose="02010600030101010101" pitchFamily="2" charset="-122"/>
                <a:cs typeface="宋体" panose="02010600030101010101" pitchFamily="2" charset="-122"/>
              </a:rPr>
              <a:t>%的贡献度</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通货膨胀对利率未来的变化则是最小的</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产出缺口</a:t>
            </a:r>
            <a:r>
              <a:rPr kumimoji="1" lang="zh-CN" sz="2400" dirty="0">
                <a:latin typeface="宋体" panose="02010600030101010101" pitchFamily="2" charset="-122"/>
                <a:cs typeface="宋体" panose="02010600030101010101" pitchFamily="2" charset="-122"/>
              </a:rPr>
              <a:t>对</a:t>
            </a:r>
            <a:r>
              <a:rPr kumimoji="1" sz="2400" dirty="0">
                <a:latin typeface="宋体" panose="02010600030101010101" pitchFamily="2" charset="-122"/>
                <a:cs typeface="宋体" panose="02010600030101010101" pitchFamily="2" charset="-122"/>
              </a:rPr>
              <a:t>自身影响最大，利率的影响次之，而且始终保持较为平稳的趋势，通货膨胀对产出缺口未来变化的影响最小，且保持逐渐递增的趋势</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a:t>
            </a:r>
            <a:r>
              <a:rPr kumimoji="1" lang="zh-CN" sz="2400" dirty="0">
                <a:latin typeface="宋体" panose="02010600030101010101" pitchFamily="2" charset="-122"/>
                <a:cs typeface="宋体" panose="02010600030101010101" pitchFamily="2" charset="-122"/>
              </a:rPr>
              <a:t>除了对</a:t>
            </a:r>
            <a:r>
              <a:rPr kumimoji="1" sz="2400" dirty="0">
                <a:latin typeface="宋体" panose="02010600030101010101" pitchFamily="2" charset="-122"/>
                <a:cs typeface="宋体" panose="02010600030101010101" pitchFamily="2" charset="-122"/>
              </a:rPr>
              <a:t>自身</a:t>
            </a:r>
            <a:r>
              <a:rPr kumimoji="1" lang="zh-CN" sz="2400" dirty="0">
                <a:latin typeface="宋体" panose="02010600030101010101" pitchFamily="2" charset="-122"/>
                <a:cs typeface="宋体" panose="02010600030101010101" pitchFamily="2" charset="-122"/>
              </a:rPr>
              <a:t>的</a:t>
            </a:r>
            <a:r>
              <a:rPr kumimoji="1" sz="2400" dirty="0">
                <a:latin typeface="宋体" panose="02010600030101010101" pitchFamily="2" charset="-122"/>
                <a:cs typeface="宋体" panose="02010600030101010101" pitchFamily="2" charset="-122"/>
              </a:rPr>
              <a:t>影响最大外，还受到产出缺口较为明显的递增影响，并在第8期高达</a:t>
            </a:r>
            <a:r>
              <a:rPr kumimoji="1" sz="2400" dirty="0" smtClean="0">
                <a:latin typeface="宋体" panose="02010600030101010101" pitchFamily="2" charset="-122"/>
                <a:cs typeface="宋体" panose="02010600030101010101" pitchFamily="2" charset="-122"/>
              </a:rPr>
              <a:t>1</a:t>
            </a:r>
            <a:r>
              <a:rPr kumimoji="1" lang="en-US" altLang="zh-CN" sz="2400" dirty="0" smtClean="0">
                <a:latin typeface="宋体" panose="02010600030101010101" pitchFamily="2" charset="-122"/>
                <a:cs typeface="宋体" panose="02010600030101010101" pitchFamily="2" charset="-122"/>
              </a:rPr>
              <a:t>1.</a:t>
            </a:r>
            <a:r>
              <a:rPr kumimoji="1" sz="2400" dirty="0" smtClean="0">
                <a:latin typeface="宋体" panose="02010600030101010101" pitchFamily="2" charset="-122"/>
                <a:cs typeface="宋体" panose="02010600030101010101" pitchFamily="2" charset="-122"/>
              </a:rPr>
              <a:t>8455</a:t>
            </a:r>
            <a:r>
              <a:rPr kumimoji="1" sz="2400" dirty="0">
                <a:latin typeface="宋体" panose="02010600030101010101" pitchFamily="2" charset="-122"/>
                <a:cs typeface="宋体" panose="02010600030101010101" pitchFamily="2" charset="-122"/>
              </a:rPr>
              <a:t>%</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利率对通货膨胀未来变化的解释力度也在第2期后保持比较稳定水平。</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3564344" y="764704"/>
            <a:ext cx="5026660" cy="46037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sz="2400" b="1" dirty="0" err="1">
                <a:solidFill>
                  <a:srgbClr val="000000"/>
                </a:solidFill>
                <a:latin typeface="Times New Roman" panose="02020603050405020304" pitchFamily="18" charset="0"/>
              </a:rPr>
              <a:t>基于Cholesky</a:t>
            </a:r>
            <a:r>
              <a:rPr sz="2400" b="1" dirty="0" err="1" smtClean="0">
                <a:solidFill>
                  <a:srgbClr val="000000"/>
                </a:solidFill>
                <a:latin typeface="Times New Roman" panose="02020603050405020304" pitchFamily="18" charset="0"/>
              </a:rPr>
              <a:t>预测误差方差分解</a:t>
            </a:r>
            <a:endParaRPr lang="zh-CN" sz="2400" b="1" dirty="0">
              <a:solidFill>
                <a:srgbClr val="000000"/>
              </a:solidFill>
              <a:latin typeface="Times New Roman" panose="02020603050405020304" pitchFamily="18" charset="0"/>
            </a:endParaRPr>
          </a:p>
        </p:txBody>
      </p:sp>
      <p:graphicFrame>
        <p:nvGraphicFramePr>
          <p:cNvPr id="4" name="表格 3"/>
          <p:cNvGraphicFramePr/>
          <p:nvPr>
            <p:custDataLst>
              <p:tags r:id="rId1"/>
            </p:custDataLst>
            <p:extLst>
              <p:ext uri="{D42A27DB-BD31-4B8C-83A1-F6EECF244321}">
                <p14:modId xmlns:p14="http://schemas.microsoft.com/office/powerpoint/2010/main" val="1715965810"/>
              </p:ext>
            </p:extLst>
          </p:nvPr>
        </p:nvGraphicFramePr>
        <p:xfrm>
          <a:off x="29002" y="1340768"/>
          <a:ext cx="12097344" cy="5104525"/>
        </p:xfrm>
        <a:graphic>
          <a:graphicData uri="http://schemas.openxmlformats.org/drawingml/2006/table">
            <a:tbl>
              <a:tblPr/>
              <a:tblGrid>
                <a:gridCol w="720078">
                  <a:extLst>
                    <a:ext uri="{9D8B030D-6E8A-4147-A177-3AD203B41FA5}">
                      <a16:colId xmlns="" xmlns:a16="http://schemas.microsoft.com/office/drawing/2014/main" val="20000"/>
                    </a:ext>
                  </a:extLst>
                </a:gridCol>
                <a:gridCol w="1132286">
                  <a:extLst>
                    <a:ext uri="{9D8B030D-6E8A-4147-A177-3AD203B41FA5}">
                      <a16:colId xmlns="" xmlns:a16="http://schemas.microsoft.com/office/drawing/2014/main" val="20001"/>
                    </a:ext>
                  </a:extLst>
                </a:gridCol>
                <a:gridCol w="1281801">
                  <a:extLst>
                    <a:ext uri="{9D8B030D-6E8A-4147-A177-3AD203B41FA5}">
                      <a16:colId xmlns="" xmlns:a16="http://schemas.microsoft.com/office/drawing/2014/main" val="20002"/>
                    </a:ext>
                  </a:extLst>
                </a:gridCol>
                <a:gridCol w="1279444">
                  <a:extLst>
                    <a:ext uri="{9D8B030D-6E8A-4147-A177-3AD203B41FA5}">
                      <a16:colId xmlns="" xmlns:a16="http://schemas.microsoft.com/office/drawing/2014/main" val="20003"/>
                    </a:ext>
                  </a:extLst>
                </a:gridCol>
                <a:gridCol w="1280229">
                  <a:extLst>
                    <a:ext uri="{9D8B030D-6E8A-4147-A177-3AD203B41FA5}">
                      <a16:colId xmlns="" xmlns:a16="http://schemas.microsoft.com/office/drawing/2014/main" val="20004"/>
                    </a:ext>
                  </a:extLst>
                </a:gridCol>
                <a:gridCol w="1281016">
                  <a:extLst>
                    <a:ext uri="{9D8B030D-6E8A-4147-A177-3AD203B41FA5}">
                      <a16:colId xmlns="" xmlns:a16="http://schemas.microsoft.com/office/drawing/2014/main" val="20005"/>
                    </a:ext>
                  </a:extLst>
                </a:gridCol>
                <a:gridCol w="1281801">
                  <a:extLst>
                    <a:ext uri="{9D8B030D-6E8A-4147-A177-3AD203B41FA5}">
                      <a16:colId xmlns="" xmlns:a16="http://schemas.microsoft.com/office/drawing/2014/main" val="20006"/>
                    </a:ext>
                  </a:extLst>
                </a:gridCol>
                <a:gridCol w="1279444">
                  <a:extLst>
                    <a:ext uri="{9D8B030D-6E8A-4147-A177-3AD203B41FA5}">
                      <a16:colId xmlns="" xmlns:a16="http://schemas.microsoft.com/office/drawing/2014/main" val="20007"/>
                    </a:ext>
                  </a:extLst>
                </a:gridCol>
                <a:gridCol w="1280229">
                  <a:extLst>
                    <a:ext uri="{9D8B030D-6E8A-4147-A177-3AD203B41FA5}">
                      <a16:colId xmlns="" xmlns:a16="http://schemas.microsoft.com/office/drawing/2014/main" val="20008"/>
                    </a:ext>
                  </a:extLst>
                </a:gridCol>
                <a:gridCol w="1281016">
                  <a:extLst>
                    <a:ext uri="{9D8B030D-6E8A-4147-A177-3AD203B41FA5}">
                      <a16:colId xmlns="" xmlns:a16="http://schemas.microsoft.com/office/drawing/2014/main" val="20009"/>
                    </a:ext>
                  </a:extLst>
                </a:gridCol>
              </a:tblGrid>
              <a:tr h="669925">
                <a:tc rowSpan="2">
                  <a:txBody>
                    <a:bodyPr/>
                    <a:lstStyle/>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提前</a:t>
                      </a:r>
                      <a:endPar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预测期</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2.2377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97.7623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0.0000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1.8899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0.8491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97.2610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91.1558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1.3373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1.5069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97.6589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0.1026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5.0889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6.6166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88.2945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96240">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89.1968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6.7951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1.0081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97.5719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0.1196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5.9707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10.4146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83.6146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81.9169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8.6440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6.4390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97.5039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0.1738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6.1121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12.6431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81.2448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81.5311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10.0159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8.4531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97.4367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0.2337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6.0006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13.8825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80.1169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78.9705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11.0348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9.9947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2.3362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97.3898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0.2740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5.8468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11.5072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79.6461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77.0880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11.7873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11.1247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2.3446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97.3620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5.7505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11.7699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79.4797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75.7288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12.3400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11.9312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2.3553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97.3451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5.7435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11.8455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79.4110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71.7589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12.4972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2.3679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97.3317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5.8140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11.8449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71.0715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13.0380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12.8904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97.3184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5.9313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11.8267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79.2420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其次，基于广义预测误差方差分解的结果。利率对利率未来的变化贡献最多，在第10期依然有高达61.2087%的贡献度，而产出缺口对利率未来的变化则是最小的。产出缺口对自身影响也是最大，但与Cholesky方法分解结果不同的是，利率对产出缺口的影响次之，通货膨胀对产出缺口未来变化的影响最小，且均基本维持稳定。通货膨胀</a:t>
            </a:r>
            <a:r>
              <a:rPr kumimoji="1" lang="zh-CN" altLang="en-US" sz="2400" dirty="0">
                <a:latin typeface="宋体" panose="02010600030101010101" pitchFamily="2" charset="-122"/>
                <a:cs typeface="宋体" panose="02010600030101010101" pitchFamily="2" charset="-122"/>
                <a:sym typeface="+mn-ea"/>
              </a:rPr>
              <a:t>除了对</a:t>
            </a:r>
            <a:r>
              <a:rPr kumimoji="1" lang="zh-CN" altLang="en-US" sz="2400" dirty="0">
                <a:latin typeface="宋体" panose="02010600030101010101" pitchFamily="2" charset="-122"/>
                <a:cs typeface="宋体" panose="02010600030101010101" pitchFamily="2" charset="-122"/>
              </a:rPr>
              <a:t>自身影响最大外，同样受到产出缺口影响，该影响大于受到利率的影响，而且二者对通货膨胀未来变化的解释力度在增加后保持稳定。</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令                   是均值修正后的时间序列，则</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模型可以改写为：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根据该模型可推导出</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模型的性质，通过重复迭代，可以将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3-6</a:t>
            </a:r>
            <a:r>
              <a:rPr kumimoji="1" lang="zh-CN" altLang="en-US" sz="2800" dirty="0">
                <a:latin typeface="Times New Roman" panose="02020603050405020304" pitchFamily="18" charset="0"/>
                <a:ea typeface="+mn-ea"/>
              </a:rPr>
              <a:t>）式改写为：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由此，可以得到</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的四个特征：</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第一，因为    不是序列相关的，因此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2E0CF7A4-2C53-8306-CA3C-14E0778DCECC}"/>
              </a:ext>
            </a:extLst>
          </p:cNvPr>
          <p:cNvGraphicFramePr>
            <a:graphicFrameLocks noChangeAspect="1"/>
          </p:cNvGraphicFramePr>
          <p:nvPr>
            <p:extLst>
              <p:ext uri="{D42A27DB-BD31-4B8C-83A1-F6EECF244321}">
                <p14:modId xmlns:p14="http://schemas.microsoft.com/office/powerpoint/2010/main" val="1437755878"/>
              </p:ext>
            </p:extLst>
          </p:nvPr>
        </p:nvGraphicFramePr>
        <p:xfrm>
          <a:off x="1197075" y="781120"/>
          <a:ext cx="1471439" cy="538331"/>
        </p:xfrm>
        <a:graphic>
          <a:graphicData uri="http://schemas.openxmlformats.org/presentationml/2006/ole">
            <mc:AlternateContent xmlns:mc="http://schemas.openxmlformats.org/markup-compatibility/2006">
              <mc:Choice xmlns:v="urn:schemas-microsoft-com:vml" Requires="v">
                <p:oleObj spid="_x0000_s3229" name="Equation" r:id="rId3" imgW="781823" imgH="285218" progId="Equation.DSMT4">
                  <p:embed/>
                </p:oleObj>
              </mc:Choice>
              <mc:Fallback>
                <p:oleObj name="Equation" r:id="rId3" imgW="781823" imgH="285218" progId="Equation.DSMT4">
                  <p:embed/>
                  <p:pic>
                    <p:nvPicPr>
                      <p:cNvPr id="0" name=""/>
                      <p:cNvPicPr/>
                      <p:nvPr/>
                    </p:nvPicPr>
                    <p:blipFill>
                      <a:blip r:embed="rId4"/>
                      <a:stretch>
                        <a:fillRect/>
                      </a:stretch>
                    </p:blipFill>
                    <p:spPr>
                      <a:xfrm>
                        <a:off x="1197075" y="781120"/>
                        <a:ext cx="1471439" cy="53833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DC31B7F0-4D59-E397-DEA5-2C87CB6224EC}"/>
              </a:ext>
            </a:extLst>
          </p:cNvPr>
          <p:cNvGraphicFramePr>
            <a:graphicFrameLocks noChangeAspect="1"/>
          </p:cNvGraphicFramePr>
          <p:nvPr>
            <p:extLst>
              <p:ext uri="{D42A27DB-BD31-4B8C-83A1-F6EECF244321}">
                <p14:modId xmlns:p14="http://schemas.microsoft.com/office/powerpoint/2010/main" val="734301126"/>
              </p:ext>
            </p:extLst>
          </p:nvPr>
        </p:nvGraphicFramePr>
        <p:xfrm>
          <a:off x="5120729" y="1454308"/>
          <a:ext cx="1945779" cy="551559"/>
        </p:xfrm>
        <a:graphic>
          <a:graphicData uri="http://schemas.openxmlformats.org/presentationml/2006/ole">
            <mc:AlternateContent xmlns:mc="http://schemas.openxmlformats.org/markup-compatibility/2006">
              <mc:Choice xmlns:v="urn:schemas-microsoft-com:vml" Requires="v">
                <p:oleObj spid="_x0000_s3230"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120729" y="1454308"/>
                        <a:ext cx="1945779" cy="55155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B0B7C3C3-D5BD-4835-E338-5147D7FDE047}"/>
              </a:ext>
            </a:extLst>
          </p:cNvPr>
          <p:cNvGraphicFramePr>
            <a:graphicFrameLocks noChangeAspect="1"/>
          </p:cNvGraphicFramePr>
          <p:nvPr>
            <p:extLst>
              <p:ext uri="{D42A27DB-BD31-4B8C-83A1-F6EECF244321}">
                <p14:modId xmlns:p14="http://schemas.microsoft.com/office/powerpoint/2010/main" val="2532910079"/>
              </p:ext>
            </p:extLst>
          </p:nvPr>
        </p:nvGraphicFramePr>
        <p:xfrm>
          <a:off x="3645347" y="3573016"/>
          <a:ext cx="4703574" cy="551559"/>
        </p:xfrm>
        <a:graphic>
          <a:graphicData uri="http://schemas.openxmlformats.org/presentationml/2006/ole">
            <mc:AlternateContent xmlns:mc="http://schemas.openxmlformats.org/markup-compatibility/2006">
              <mc:Choice xmlns:v="urn:schemas-microsoft-com:vml" Requires="v">
                <p:oleObj spid="_x0000_s3231" name="Equation" r:id="rId7" imgW="2436269" imgH="285218" progId="Equation.DSMT4">
                  <p:embed/>
                </p:oleObj>
              </mc:Choice>
              <mc:Fallback>
                <p:oleObj name="Equation" r:id="rId7" imgW="2436269" imgH="285218" progId="Equation.DSMT4">
                  <p:embed/>
                  <p:pic>
                    <p:nvPicPr>
                      <p:cNvPr id="0" name=""/>
                      <p:cNvPicPr/>
                      <p:nvPr/>
                    </p:nvPicPr>
                    <p:blipFill>
                      <a:blip r:embed="rId8"/>
                      <a:stretch>
                        <a:fillRect/>
                      </a:stretch>
                    </p:blipFill>
                    <p:spPr>
                      <a:xfrm>
                        <a:off x="3645347" y="3573016"/>
                        <a:ext cx="4703574" cy="551559"/>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19587A3F-7A00-467A-C9B7-9B3F08CBE403}"/>
              </a:ext>
            </a:extLst>
          </p:cNvPr>
          <p:cNvGraphicFramePr>
            <a:graphicFrameLocks noChangeAspect="1"/>
          </p:cNvGraphicFramePr>
          <p:nvPr>
            <p:extLst>
              <p:ext uri="{D42A27DB-BD31-4B8C-83A1-F6EECF244321}">
                <p14:modId xmlns:p14="http://schemas.microsoft.com/office/powerpoint/2010/main" val="1994853565"/>
              </p:ext>
            </p:extLst>
          </p:nvPr>
        </p:nvGraphicFramePr>
        <p:xfrm>
          <a:off x="2478857" y="5085184"/>
          <a:ext cx="379313" cy="565642"/>
        </p:xfrm>
        <a:graphic>
          <a:graphicData uri="http://schemas.openxmlformats.org/presentationml/2006/ole">
            <mc:AlternateContent xmlns:mc="http://schemas.openxmlformats.org/markup-compatibility/2006">
              <mc:Choice xmlns:v="urn:schemas-microsoft-com:vml" Requires="v">
                <p:oleObj spid="_x0000_s3232" name="Equation" r:id="rId9" imgW="180322" imgH="270318" progId="Equation.DSMT4">
                  <p:embed/>
                </p:oleObj>
              </mc:Choice>
              <mc:Fallback>
                <p:oleObj name="Equation" r:id="rId9" imgW="180322" imgH="270318" progId="Equation.DSMT4">
                  <p:embed/>
                  <p:pic>
                    <p:nvPicPr>
                      <p:cNvPr id="0" name=""/>
                      <p:cNvPicPr/>
                      <p:nvPr/>
                    </p:nvPicPr>
                    <p:blipFill>
                      <a:blip r:embed="rId10"/>
                      <a:stretch>
                        <a:fillRect/>
                      </a:stretch>
                    </p:blipFill>
                    <p:spPr>
                      <a:xfrm>
                        <a:off x="2478857" y="5085184"/>
                        <a:ext cx="379313" cy="56564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74B9BD2A-ECA3-0EAD-A659-4F82C139C869}"/>
              </a:ext>
            </a:extLst>
          </p:cNvPr>
          <p:cNvGraphicFramePr>
            <a:graphicFrameLocks noChangeAspect="1"/>
          </p:cNvGraphicFramePr>
          <p:nvPr>
            <p:extLst>
              <p:ext uri="{D42A27DB-BD31-4B8C-83A1-F6EECF244321}">
                <p14:modId xmlns:p14="http://schemas.microsoft.com/office/powerpoint/2010/main" val="127566249"/>
              </p:ext>
            </p:extLst>
          </p:nvPr>
        </p:nvGraphicFramePr>
        <p:xfrm>
          <a:off x="6453659" y="5166823"/>
          <a:ext cx="2080601" cy="473738"/>
        </p:xfrm>
        <a:graphic>
          <a:graphicData uri="http://schemas.openxmlformats.org/presentationml/2006/ole">
            <mc:AlternateContent xmlns:mc="http://schemas.openxmlformats.org/markup-compatibility/2006">
              <mc:Choice xmlns:v="urn:schemas-microsoft-com:vml" Requires="v">
                <p:oleObj spid="_x0000_s3233" name="Equation" r:id="rId11" imgW="1217921" imgH="300117" progId="Equation.DSMT4">
                  <p:embed/>
                </p:oleObj>
              </mc:Choice>
              <mc:Fallback>
                <p:oleObj name="Equation" r:id="rId11" imgW="1217921" imgH="300117" progId="Equation.DSMT4">
                  <p:embed/>
                  <p:pic>
                    <p:nvPicPr>
                      <p:cNvPr id="0" name=""/>
                      <p:cNvPicPr/>
                      <p:nvPr/>
                    </p:nvPicPr>
                    <p:blipFill>
                      <a:blip r:embed="rId12"/>
                      <a:stretch>
                        <a:fillRect/>
                      </a:stretch>
                    </p:blipFill>
                    <p:spPr>
                      <a:xfrm>
                        <a:off x="6453659" y="5166823"/>
                        <a:ext cx="2080601" cy="473738"/>
                      </a:xfrm>
                      <a:prstGeom prst="rect">
                        <a:avLst/>
                      </a:prstGeom>
                    </p:spPr>
                  </p:pic>
                </p:oleObj>
              </mc:Fallback>
            </mc:AlternateContent>
          </a:graphicData>
        </a:graphic>
      </p:graphicFrame>
    </p:spTree>
    <p:extLst>
      <p:ext uri="{BB962C8B-B14F-4D97-AF65-F5344CB8AC3E}">
        <p14:creationId xmlns:p14="http://schemas.microsoft.com/office/powerpoint/2010/main" val="4106715149"/>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005387" y="692696"/>
            <a:ext cx="4297045" cy="46037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sz="2400" b="1" dirty="0" err="1" smtClean="0">
                <a:solidFill>
                  <a:srgbClr val="000000"/>
                </a:solidFill>
                <a:latin typeface="Times New Roman" panose="02020603050405020304" pitchFamily="18" charset="0"/>
              </a:rPr>
              <a:t>基于广义预测误差方差分解</a:t>
            </a:r>
            <a:endParaRPr lang="zh-CN" sz="2400" b="1" dirty="0">
              <a:solidFill>
                <a:srgbClr val="000000"/>
              </a:solidFill>
              <a:latin typeface="Times New Roman" panose="02020603050405020304" pitchFamily="18" charset="0"/>
            </a:endParaRPr>
          </a:p>
        </p:txBody>
      </p:sp>
      <p:graphicFrame>
        <p:nvGraphicFramePr>
          <p:cNvPr id="4" name="表格 3"/>
          <p:cNvGraphicFramePr/>
          <p:nvPr>
            <p:custDataLst>
              <p:tags r:id="rId1"/>
            </p:custDataLst>
            <p:extLst>
              <p:ext uri="{D42A27DB-BD31-4B8C-83A1-F6EECF244321}">
                <p14:modId xmlns:p14="http://schemas.microsoft.com/office/powerpoint/2010/main" val="3632481720"/>
              </p:ext>
            </p:extLst>
          </p:nvPr>
        </p:nvGraphicFramePr>
        <p:xfrm>
          <a:off x="44947" y="1196752"/>
          <a:ext cx="12097342" cy="5104525"/>
        </p:xfrm>
        <a:graphic>
          <a:graphicData uri="http://schemas.openxmlformats.org/drawingml/2006/table">
            <a:tbl>
              <a:tblPr/>
              <a:tblGrid>
                <a:gridCol w="906050">
                  <a:extLst>
                    <a:ext uri="{9D8B030D-6E8A-4147-A177-3AD203B41FA5}">
                      <a16:colId xmlns="" xmlns:a16="http://schemas.microsoft.com/office/drawing/2014/main" val="20000"/>
                    </a:ext>
                  </a:extLst>
                </a:gridCol>
                <a:gridCol w="946316">
                  <a:extLst>
                    <a:ext uri="{9D8B030D-6E8A-4147-A177-3AD203B41FA5}">
                      <a16:colId xmlns="" xmlns:a16="http://schemas.microsoft.com/office/drawing/2014/main" val="20001"/>
                    </a:ext>
                  </a:extLst>
                </a:gridCol>
                <a:gridCol w="1281802">
                  <a:extLst>
                    <a:ext uri="{9D8B030D-6E8A-4147-A177-3AD203B41FA5}">
                      <a16:colId xmlns="" xmlns:a16="http://schemas.microsoft.com/office/drawing/2014/main" val="20002"/>
                    </a:ext>
                  </a:extLst>
                </a:gridCol>
                <a:gridCol w="1279443">
                  <a:extLst>
                    <a:ext uri="{9D8B030D-6E8A-4147-A177-3AD203B41FA5}">
                      <a16:colId xmlns="" xmlns:a16="http://schemas.microsoft.com/office/drawing/2014/main" val="20003"/>
                    </a:ext>
                  </a:extLst>
                </a:gridCol>
                <a:gridCol w="1280229">
                  <a:extLst>
                    <a:ext uri="{9D8B030D-6E8A-4147-A177-3AD203B41FA5}">
                      <a16:colId xmlns="" xmlns:a16="http://schemas.microsoft.com/office/drawing/2014/main" val="20004"/>
                    </a:ext>
                  </a:extLst>
                </a:gridCol>
                <a:gridCol w="1281014">
                  <a:extLst>
                    <a:ext uri="{9D8B030D-6E8A-4147-A177-3AD203B41FA5}">
                      <a16:colId xmlns="" xmlns:a16="http://schemas.microsoft.com/office/drawing/2014/main" val="20005"/>
                    </a:ext>
                  </a:extLst>
                </a:gridCol>
                <a:gridCol w="1281802">
                  <a:extLst>
                    <a:ext uri="{9D8B030D-6E8A-4147-A177-3AD203B41FA5}">
                      <a16:colId xmlns="" xmlns:a16="http://schemas.microsoft.com/office/drawing/2014/main" val="20006"/>
                    </a:ext>
                  </a:extLst>
                </a:gridCol>
                <a:gridCol w="1279443">
                  <a:extLst>
                    <a:ext uri="{9D8B030D-6E8A-4147-A177-3AD203B41FA5}">
                      <a16:colId xmlns="" xmlns:a16="http://schemas.microsoft.com/office/drawing/2014/main" val="20007"/>
                    </a:ext>
                  </a:extLst>
                </a:gridCol>
                <a:gridCol w="1280229">
                  <a:extLst>
                    <a:ext uri="{9D8B030D-6E8A-4147-A177-3AD203B41FA5}">
                      <a16:colId xmlns="" xmlns:a16="http://schemas.microsoft.com/office/drawing/2014/main" val="20008"/>
                    </a:ext>
                  </a:extLst>
                </a:gridCol>
                <a:gridCol w="1281014">
                  <a:extLst>
                    <a:ext uri="{9D8B030D-6E8A-4147-A177-3AD203B41FA5}">
                      <a16:colId xmlns="" xmlns:a16="http://schemas.microsoft.com/office/drawing/2014/main" val="20009"/>
                    </a:ext>
                  </a:extLst>
                </a:gridCol>
              </a:tblGrid>
              <a:tr h="669925">
                <a:tc rowSpan="2">
                  <a:txBody>
                    <a:bodyPr/>
                    <a:lstStyle/>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提前</a:t>
                      </a:r>
                      <a:endPar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预测期</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96.0360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2.1490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1.8150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96.6325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96.9584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81.7812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9.4853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5.7335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2.1633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96.5408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1.6704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87.7324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96240">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77.7799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12.6098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9.6103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2.2309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96.4716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1.2974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5.3763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11.3582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83.2655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72.6106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11.6083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12.7810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2.2445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96.4154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5.4643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13.4530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81.0827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68.8534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15.9602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15.1864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96.3567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5.3528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11.5717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80.0756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66.1501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16.9115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16.9384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96.3153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1.4264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5.2151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15.1091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79.6758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61.2219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17.5925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18.1857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2.2665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96.2915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15.3181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79.5494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62.8547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18.0843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19.0610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2.2769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96.2772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5.1294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15.3675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79.5031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61.8892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18.4411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19.6697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2.2891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96.2651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5.1941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15.3599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79.4460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61.2087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18.7003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20.0910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96.2518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5.2991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15.3462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79.3547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对比两种方差分解结果，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相同点是，产出缺口对自身未来变化的解释力度最为持久，长期来看也最强；其次是通货膨胀率和利率，也就是说，我国经济产出具有极强的惯性，而利率和通货膨胀受产出影响较大，尤其是利率。除自身影响，未来产出缺口变化主要由利率影响，而通货膨胀主要由产出缺口影响。</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不同点是，Cholesky分解的结果是未来利率主要由产出缺口影响，而广义方差分解的结果是未来利率主要由通货膨胀影响。由此可得，Cholesky方差分解和广义方差分解在实践中结果类似，但又所有差别。</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七、溢出方法及</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测度应用</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2180988"/>
      </p:ext>
    </p:extLst>
  </p:cSld>
  <p:clrMapOvr>
    <a:masterClrMapping/>
  </p:clrMapOvr>
  <p:transition spd="slow" advClick="0" advTm="3340">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342900" indent="-342900" latinLnBrk="0">
              <a:lnSpc>
                <a:spcPct val="150000"/>
              </a:lnSpc>
              <a:spcBef>
                <a:spcPts val="1200"/>
              </a:spcBef>
              <a:buFont typeface="Wingdings" pitchFamily="2" charset="2"/>
              <a:buChar char="ü"/>
            </a:pPr>
            <a:r>
              <a:rPr lang="zh-CN" altLang="zh-CN" sz="2400" dirty="0" smtClean="0"/>
              <a:t>在</a:t>
            </a:r>
            <a:r>
              <a:rPr lang="zh-CN" altLang="zh-CN" sz="2400" dirty="0"/>
              <a:t>上述模型设定和估计基础上</a:t>
            </a:r>
            <a:r>
              <a:rPr lang="zh-CN" altLang="zh-CN" sz="2400" dirty="0" smtClean="0"/>
              <a:t>，基于</a:t>
            </a:r>
            <a:r>
              <a:rPr lang="zh-CN" altLang="zh-CN" sz="2400" dirty="0"/>
              <a:t>时变参数广义脉冲响应函数计算时变参数网状外溢指数。在实际估计过程中，一般包含两类脉冲响应函数：一类是基于</a:t>
            </a:r>
            <a:r>
              <a:rPr lang="en-US" altLang="zh-CN" sz="2400" dirty="0" err="1"/>
              <a:t>Cholesky</a:t>
            </a:r>
            <a:r>
              <a:rPr lang="zh-CN" altLang="zh-CN" sz="2400" dirty="0"/>
              <a:t>分解得到的脉冲响应函数，另一类是广义脉冲响应函数</a:t>
            </a:r>
            <a:r>
              <a:rPr lang="zh-CN" altLang="zh-CN" sz="2400" dirty="0" smtClean="0"/>
              <a:t>。</a:t>
            </a:r>
            <a:endParaRPr lang="en-US" altLang="zh-CN" sz="2400" dirty="0" smtClean="0"/>
          </a:p>
          <a:p>
            <a:pPr marL="342900" indent="-342900" latinLnBrk="0">
              <a:lnSpc>
                <a:spcPct val="150000"/>
              </a:lnSpc>
              <a:spcBef>
                <a:spcPts val="1200"/>
              </a:spcBef>
              <a:buFont typeface="Wingdings" pitchFamily="2" charset="2"/>
              <a:buChar char="ü"/>
            </a:pPr>
            <a:r>
              <a:rPr lang="zh-CN" altLang="zh-CN" sz="2400" dirty="0" smtClean="0"/>
              <a:t>这</a:t>
            </a:r>
            <a:r>
              <a:rPr lang="zh-CN" altLang="zh-CN" sz="2400" dirty="0"/>
              <a:t>两种方法均可用于设计和估计时变参数网状溢出指数。但由于</a:t>
            </a:r>
            <a:r>
              <a:rPr lang="en-US" altLang="zh-CN" sz="2400" dirty="0" err="1"/>
              <a:t>Cholesky</a:t>
            </a:r>
            <a:r>
              <a:rPr lang="zh-CN" altLang="zh-CN" sz="2400" dirty="0"/>
              <a:t>分解是基于正交化的脉冲响应函数计算得到方差分解，故此计算的方差通常受变量排放次序的影响，这也是该方法的最大不足之处</a:t>
            </a:r>
            <a:r>
              <a:rPr lang="zh-CN" altLang="zh-CN" sz="2400" dirty="0" smtClean="0"/>
              <a:t>。</a:t>
            </a:r>
            <a:endParaRPr lang="en-US" altLang="zh-CN" sz="2400" dirty="0" smtClean="0"/>
          </a:p>
          <a:p>
            <a:pPr marL="342900" indent="-342900" latinLnBrk="0">
              <a:lnSpc>
                <a:spcPct val="150000"/>
              </a:lnSpc>
              <a:spcBef>
                <a:spcPts val="1200"/>
              </a:spcBef>
              <a:buFont typeface="Wingdings" pitchFamily="2" charset="2"/>
              <a:buChar char="ü"/>
            </a:pPr>
            <a:r>
              <a:rPr lang="zh-CN" altLang="zh-CN" sz="2400" dirty="0" smtClean="0"/>
              <a:t>因此</a:t>
            </a:r>
            <a:r>
              <a:rPr lang="zh-CN" altLang="zh-CN" sz="2400" dirty="0"/>
              <a:t>，后续许多研究将所有可能的变量排序均做方差分解，然后取所有次序下的平均值作为最后的方差分解估计值。虽然此法可行，</a:t>
            </a:r>
            <a:r>
              <a:rPr lang="zh-CN" altLang="zh-CN" sz="2400" dirty="0" smtClean="0"/>
              <a:t>但一旦</a:t>
            </a:r>
            <a:r>
              <a:rPr lang="zh-CN" altLang="zh-CN" sz="2400" dirty="0"/>
              <a:t>变量较多时将会极大增加计算量。为了有效解决该问题，</a:t>
            </a:r>
            <a:r>
              <a:rPr lang="en-US" altLang="zh-CN" sz="2400" dirty="0" err="1"/>
              <a:t>Persaran</a:t>
            </a:r>
            <a:r>
              <a:rPr lang="zh-CN" altLang="zh-CN" sz="2400" dirty="0"/>
              <a:t>和</a:t>
            </a:r>
            <a:r>
              <a:rPr lang="en-US" altLang="zh-CN" sz="2400" dirty="0"/>
              <a:t>Shin</a:t>
            </a:r>
            <a:r>
              <a:rPr lang="zh-CN" altLang="zh-CN" sz="2400" dirty="0"/>
              <a:t>（</a:t>
            </a:r>
            <a:r>
              <a:rPr lang="en-US" altLang="zh-CN" sz="2400" dirty="0"/>
              <a:t>1998</a:t>
            </a:r>
            <a:r>
              <a:rPr lang="zh-CN" altLang="zh-CN" sz="2400" dirty="0"/>
              <a:t>）提出理论广义脉冲响应方法，有效克服了</a:t>
            </a:r>
            <a:r>
              <a:rPr lang="en-US" altLang="zh-CN" sz="2400" dirty="0" err="1"/>
              <a:t>Cholesky</a:t>
            </a:r>
            <a:r>
              <a:rPr lang="zh-CN" altLang="zh-CN" sz="2400" dirty="0"/>
              <a:t>分解的缺陷，方差分解估计也不受变量排放次序影响</a:t>
            </a:r>
            <a:r>
              <a:rPr lang="zh-CN" altLang="zh-CN" sz="2400" dirty="0" smtClean="0"/>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759258515"/>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342900" indent="-342900" latinLnBrk="0">
              <a:lnSpc>
                <a:spcPct val="150000"/>
              </a:lnSpc>
              <a:spcBef>
                <a:spcPts val="1200"/>
              </a:spcBef>
              <a:buFont typeface="Wingdings" pitchFamily="2" charset="2"/>
              <a:buChar char="ü"/>
            </a:pPr>
            <a:r>
              <a:rPr lang="zh-CN" altLang="zh-CN" sz="2400" dirty="0"/>
              <a:t>借鉴</a:t>
            </a:r>
            <a:r>
              <a:rPr lang="en-US" altLang="zh-CN" sz="2400" dirty="0"/>
              <a:t>Diebold &amp; </a:t>
            </a:r>
            <a:r>
              <a:rPr lang="en-US" altLang="zh-CN" sz="2400" dirty="0" err="1"/>
              <a:t>Yilmaz</a:t>
            </a:r>
            <a:r>
              <a:rPr lang="zh-CN" altLang="zh-CN" sz="2400" dirty="0"/>
              <a:t>（</a:t>
            </a:r>
            <a:r>
              <a:rPr lang="en-US" altLang="zh-CN" sz="2400" dirty="0"/>
              <a:t>2014</a:t>
            </a:r>
            <a:r>
              <a:rPr lang="zh-CN" altLang="zh-CN" sz="2400" dirty="0"/>
              <a:t>）的</a:t>
            </a:r>
            <a:r>
              <a:rPr lang="zh-CN" altLang="zh-CN" sz="2400" dirty="0" smtClean="0"/>
              <a:t>研究</a:t>
            </a:r>
            <a:r>
              <a:rPr lang="zh-CN" altLang="en-US" sz="2400" dirty="0" smtClean="0"/>
              <a:t>，构建溢出测度指标。</a:t>
            </a:r>
            <a:endParaRPr lang="en-US" altLang="zh-CN" sz="2400" dirty="0" smtClean="0"/>
          </a:p>
          <a:p>
            <a:pPr marL="342900" indent="-342900" latinLnBrk="0">
              <a:lnSpc>
                <a:spcPct val="150000"/>
              </a:lnSpc>
              <a:spcBef>
                <a:spcPts val="1200"/>
              </a:spcBef>
              <a:buFont typeface="Wingdings" pitchFamily="2" charset="2"/>
              <a:buChar char="ü"/>
            </a:pPr>
            <a:r>
              <a:rPr lang="zh-CN" altLang="en-US" sz="2400" dirty="0" smtClean="0"/>
              <a:t>其中，基于</a:t>
            </a:r>
            <a:r>
              <a:rPr lang="en-US" altLang="zh-CN" sz="2400" dirty="0" err="1"/>
              <a:t>Choleskey</a:t>
            </a:r>
            <a:r>
              <a:rPr lang="zh-CN" altLang="en-US" sz="2400" dirty="0"/>
              <a:t>方差分解法：</a:t>
            </a:r>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r>
              <a:rPr lang="zh-CN" altLang="en-US" sz="2400" dirty="0" smtClean="0"/>
              <a:t>基于</a:t>
            </a:r>
            <a:r>
              <a:rPr lang="zh-CN" altLang="en-US" sz="2400" dirty="0"/>
              <a:t>广义脉冲方差分解法：</a:t>
            </a:r>
            <a:endParaRPr lang="en-US" altLang="zh-CN" sz="2400" dirty="0" smtClean="0"/>
          </a:p>
          <a:p>
            <a:pPr marL="342900" indent="-342900" latinLnBrk="0">
              <a:lnSpc>
                <a:spcPct val="150000"/>
              </a:lnSpc>
              <a:spcBef>
                <a:spcPts val="1200"/>
              </a:spcBef>
              <a:buFont typeface="Wingdings" pitchFamily="2" charset="2"/>
              <a:buChar char="ü"/>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348841071"/>
              </p:ext>
            </p:extLst>
          </p:nvPr>
        </p:nvGraphicFramePr>
        <p:xfrm>
          <a:off x="5383213" y="1484313"/>
          <a:ext cx="3586162" cy="1995487"/>
        </p:xfrm>
        <a:graphic>
          <a:graphicData uri="http://schemas.openxmlformats.org/presentationml/2006/ole">
            <mc:AlternateContent xmlns:mc="http://schemas.openxmlformats.org/markup-compatibility/2006">
              <mc:Choice xmlns:v="urn:schemas-microsoft-com:vml" Requires="v">
                <p:oleObj spid="_x0000_s43032" name="Equation" r:id="rId3" imgW="1346040" imgH="749160" progId="Equation.DSMT4">
                  <p:embed/>
                </p:oleObj>
              </mc:Choice>
              <mc:Fallback>
                <p:oleObj name="Equation" r:id="rId3" imgW="1346040" imgH="749160" progId="Equation.DSMT4">
                  <p:embed/>
                  <p:pic>
                    <p:nvPicPr>
                      <p:cNvPr id="0" name="对象 -2147482320"/>
                      <p:cNvPicPr>
                        <a:picLocks noChangeAspect="1" noChangeArrowheads="1"/>
                      </p:cNvPicPr>
                      <p:nvPr/>
                    </p:nvPicPr>
                    <p:blipFill>
                      <a:blip r:embed="rId4"/>
                      <a:srcRect/>
                      <a:stretch>
                        <a:fillRect/>
                      </a:stretch>
                    </p:blipFill>
                    <p:spPr bwMode="auto">
                      <a:xfrm>
                        <a:off x="5383213" y="1484313"/>
                        <a:ext cx="358616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042837872"/>
              </p:ext>
            </p:extLst>
          </p:nvPr>
        </p:nvGraphicFramePr>
        <p:xfrm>
          <a:off x="5430838" y="3933825"/>
          <a:ext cx="3473450" cy="1735138"/>
        </p:xfrm>
        <a:graphic>
          <a:graphicData uri="http://schemas.openxmlformats.org/presentationml/2006/ole">
            <mc:AlternateContent xmlns:mc="http://schemas.openxmlformats.org/markup-compatibility/2006">
              <mc:Choice xmlns:v="urn:schemas-microsoft-com:vml" Requires="v">
                <p:oleObj spid="_x0000_s43033" name="Equation" r:id="rId5" imgW="1498320" imgH="749160" progId="Equation.DSMT4">
                  <p:embed/>
                </p:oleObj>
              </mc:Choice>
              <mc:Fallback>
                <p:oleObj name="Equation" r:id="rId5" imgW="1498320" imgH="749160" progId="Equation.DSMT4">
                  <p:embed/>
                  <p:pic>
                    <p:nvPicPr>
                      <p:cNvPr id="0" name="对象 -2147482318"/>
                      <p:cNvPicPr>
                        <a:picLocks noChangeAspect="1" noChangeArrowheads="1"/>
                      </p:cNvPicPr>
                      <p:nvPr/>
                    </p:nvPicPr>
                    <p:blipFill>
                      <a:blip r:embed="rId6"/>
                      <a:srcRect/>
                      <a:stretch>
                        <a:fillRect/>
                      </a:stretch>
                    </p:blipFill>
                    <p:spPr bwMode="auto">
                      <a:xfrm>
                        <a:off x="5430838" y="3933825"/>
                        <a:ext cx="3473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021231"/>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66"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63" y="1281566"/>
            <a:ext cx="1164129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 name="矩形 44032"/>
          <p:cNvSpPr/>
          <p:nvPr/>
        </p:nvSpPr>
        <p:spPr>
          <a:xfrm>
            <a:off x="4293420" y="862553"/>
            <a:ext cx="5040560" cy="461665"/>
          </a:xfrm>
          <a:prstGeom prst="rect">
            <a:avLst/>
          </a:prstGeom>
        </p:spPr>
        <p:txBody>
          <a:bodyPr wrap="square">
            <a:spAutoFit/>
          </a:bodyPr>
          <a:lstStyle/>
          <a:p>
            <a:r>
              <a:rPr lang="en-US" altLang="zh-CN" sz="2400" b="1" dirty="0" smtClean="0">
                <a:solidFill>
                  <a:srgbClr val="000000"/>
                </a:solidFill>
                <a:latin typeface="Times New Roman" panose="02020603050405020304" pitchFamily="18" charset="0"/>
              </a:rPr>
              <a:t> </a:t>
            </a:r>
            <a:r>
              <a:rPr lang="zh-CN" altLang="en-US" sz="2400" b="1" dirty="0">
                <a:solidFill>
                  <a:srgbClr val="000000"/>
                </a:solidFill>
                <a:latin typeface="Times New Roman" panose="02020603050405020304" pitchFamily="18" charset="0"/>
              </a:rPr>
              <a:t>溢出</a:t>
            </a:r>
            <a:r>
              <a:rPr lang="zh-CN" altLang="zh-CN" sz="2400" b="1" dirty="0">
                <a:solidFill>
                  <a:srgbClr val="000000"/>
                </a:solidFill>
                <a:latin typeface="Times New Roman" panose="02020603050405020304" pitchFamily="18" charset="0"/>
              </a:rPr>
              <a:t>网状指数</a:t>
            </a:r>
          </a:p>
        </p:txBody>
      </p:sp>
      <p:sp>
        <p:nvSpPr>
          <p:cNvPr id="40"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3088218746"/>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16840" y="-99695"/>
            <a:ext cx="4816475" cy="85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2.</a:t>
            </a:r>
            <a:r>
              <a:rPr lang="zh-CN" altLang="en-US" sz="2800" b="1" cap="small" dirty="0" smtClean="0">
                <a:latin typeface="微软雅黑" panose="020B0503020204020204" pitchFamily="34" charset="-122"/>
                <a:ea typeface="微软雅黑" panose="020B0503020204020204" pitchFamily="34" charset="-122"/>
                <a:cs typeface="+mn-cs"/>
                <a:sym typeface="+mn-ea"/>
              </a:rPr>
              <a:t>案例应用</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8"/>
          <p:cNvSpPr txBox="1"/>
          <p:nvPr/>
        </p:nvSpPr>
        <p:spPr>
          <a:xfrm>
            <a:off x="260971" y="620688"/>
            <a:ext cx="11872595" cy="5976957"/>
          </a:xfrm>
          <a:prstGeom prst="rect">
            <a:avLst/>
          </a:prstGeom>
          <a:noFill/>
        </p:spPr>
        <p:txBody>
          <a:bodyPr wrap="square">
            <a:noAutofit/>
          </a:bodyPr>
          <a:lstStyle/>
          <a:p>
            <a:pPr marL="0" indent="0" latinLnBrk="0">
              <a:lnSpc>
                <a:spcPct val="170000"/>
              </a:lnSpc>
            </a:pPr>
            <a:r>
              <a:rPr kumimoji="1" lang="en-US" altLang="zh-CN" sz="2200" dirty="0" smtClean="0">
                <a:latin typeface="+mn-lt"/>
                <a:ea typeface="+mn-ea"/>
              </a:rPr>
              <a:t>•</a:t>
            </a:r>
            <a:r>
              <a:rPr kumimoji="1" lang="zh-CN" altLang="en-US" sz="2200" dirty="0" smtClean="0">
                <a:latin typeface="+mn-lt"/>
                <a:ea typeface="+mn-ea"/>
              </a:rPr>
              <a:t>以</a:t>
            </a:r>
            <a:r>
              <a:rPr kumimoji="1" lang="en-US" altLang="zh-CN" sz="2200" dirty="0" smtClean="0">
                <a:latin typeface="+mn-lt"/>
                <a:ea typeface="+mn-ea"/>
              </a:rPr>
              <a:t>5</a:t>
            </a:r>
            <a:r>
              <a:rPr kumimoji="1" lang="zh-CN" altLang="en-US" sz="2200" dirty="0" smtClean="0">
                <a:latin typeface="+mn-lt"/>
                <a:ea typeface="+mn-ea"/>
              </a:rPr>
              <a:t>个金融机构的金融风险规模，估计溢出网络矩阵：</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0" y="4293096"/>
            <a:ext cx="3695858" cy="174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71" y="1382304"/>
            <a:ext cx="4752528" cy="252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59" y="1411264"/>
            <a:ext cx="4719084" cy="254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659" y="4347884"/>
            <a:ext cx="3545523" cy="16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55823"/>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重点介绍向量自回归模型，首先介绍了VAR(1)模型设定，由该模型拓展至VAR(p)模型的具体设定形式。在模型介绍基础上，进一步介绍了向量自回归模型的识别和估计方法，其中主要包括普通最小二乘法和极大似然估计法以及最优的VAR模型滞后阶数确定方法。接着，为了探究变量间的因果关系，讲解了检验变量关系的格兰杰因果检验。最后，为了刻画变量之间的影响关系，介绍了向量自回归模型的两种脉冲响应函数和方差分解方法，并通过一个案例具体介绍了VAR模型的设定、估计及其应用。</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lang="en-US" altLang="zh-CN" sz="1900" dirty="0">
                <a:latin typeface="+mn-lt"/>
                <a:ea typeface="+mn-ea"/>
              </a:rPr>
              <a:t>1.</a:t>
            </a:r>
            <a:r>
              <a:rPr kumimoji="1" sz="1900" dirty="0">
                <a:latin typeface="+mn-lt"/>
                <a:ea typeface="+mn-ea"/>
              </a:rPr>
              <a:t>比较向量自回归模型的脉冲响应函数与方差分解的异同</a:t>
            </a:r>
            <a:r>
              <a:rPr kumimoji="1" lang="zh-CN" altLang="en-US" sz="1900" dirty="0">
                <a:latin typeface="+mn-lt"/>
                <a:ea typeface="+mn-ea"/>
              </a:rPr>
              <a:t>。</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2.</a:t>
            </a:r>
            <a:r>
              <a:rPr kumimoji="1" lang="zh-CN" altLang="en-US" sz="1900" dirty="0">
                <a:latin typeface="+mn-lt"/>
                <a:ea typeface="+mn-ea"/>
              </a:rPr>
              <a:t>下载1996年第一季度至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年第二季度</a:t>
            </a:r>
            <a:r>
              <a:rPr kumimoji="1" lang="zh-CN" altLang="en-US" sz="1900" dirty="0">
                <a:latin typeface="+mn-lt"/>
                <a:ea typeface="+mn-ea"/>
              </a:rPr>
              <a:t>的产出缺口、通胀和M2增速数据并构建向量自回归模型。</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3.</a:t>
            </a:r>
            <a:r>
              <a:rPr kumimoji="1" sz="1900" dirty="0">
                <a:latin typeface="+mn-lt"/>
                <a:ea typeface="+mn-ea"/>
              </a:rPr>
              <a:t>利用1996年第一季度至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、通胀和M2增速数据确定VAR模型的滞后阶数。</a:t>
            </a:r>
          </a:p>
          <a:p>
            <a:pPr marL="0" indent="0" latinLnBrk="0">
              <a:lnSpc>
                <a:spcPct val="170000"/>
              </a:lnSpc>
              <a:spcBef>
                <a:spcPts val="0"/>
              </a:spcBef>
              <a:buClr>
                <a:schemeClr val="accent1"/>
              </a:buClr>
              <a:buSzPct val="70000"/>
            </a:pPr>
            <a:r>
              <a:rPr kumimoji="1" lang="en-US" altLang="zh-CN" sz="1900" dirty="0" smtClean="0">
                <a:latin typeface="+mn-lt"/>
                <a:ea typeface="+mn-ea"/>
              </a:rPr>
              <a:t>1.</a:t>
            </a:r>
            <a:r>
              <a:rPr kumimoji="1" sz="1900" dirty="0" smtClean="0">
                <a:latin typeface="+mn-lt"/>
                <a:ea typeface="+mn-ea"/>
              </a:rPr>
              <a:t>利用</a:t>
            </a:r>
            <a:r>
              <a:rPr kumimoji="1" sz="1900" dirty="0">
                <a:latin typeface="+mn-lt"/>
                <a:ea typeface="+mn-ea"/>
              </a:rPr>
              <a:t>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、通胀和M2增速数据，并采用向量自回归模型进行格兰杰因果检验。</a:t>
            </a:r>
          </a:p>
          <a:p>
            <a:pPr marL="0" indent="0" latinLnBrk="0">
              <a:lnSpc>
                <a:spcPct val="170000"/>
              </a:lnSpc>
              <a:spcBef>
                <a:spcPts val="0"/>
              </a:spcBef>
              <a:buClr>
                <a:schemeClr val="accent1"/>
              </a:buClr>
              <a:buSzPct val="70000"/>
            </a:pPr>
            <a:r>
              <a:rPr kumimoji="1" lang="en-US" altLang="zh-CN" sz="1900" dirty="0">
                <a:latin typeface="+mn-lt"/>
                <a:ea typeface="+mn-ea"/>
              </a:rPr>
              <a:t>5.</a:t>
            </a:r>
            <a:r>
              <a:rPr kumimoji="1" lang="zh-CN" altLang="en-US" sz="1900" dirty="0">
                <a:latin typeface="+mn-lt"/>
                <a:ea typeface="+mn-ea"/>
              </a:rPr>
              <a:t> 利用1996年第一季度至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a:t>
            </a:r>
            <a:r>
              <a:rPr kumimoji="1" lang="zh-CN" altLang="en-US" sz="1900" dirty="0" smtClean="0"/>
              <a:t>二</a:t>
            </a:r>
            <a:r>
              <a:rPr kumimoji="1" lang="zh-CN" altLang="en-US" sz="1900" dirty="0" smtClean="0">
                <a:latin typeface="+mn-lt"/>
                <a:ea typeface="+mn-ea"/>
              </a:rPr>
              <a:t>季度</a:t>
            </a:r>
            <a:r>
              <a:rPr kumimoji="1" lang="zh-CN" altLang="en-US" sz="1900" dirty="0">
                <a:latin typeface="+mn-lt"/>
                <a:ea typeface="+mn-ea"/>
              </a:rPr>
              <a:t>的产出缺口、通胀和M2增速数据，并采用向量自回归模型估计脉冲响应函数，并比较两种脉冲响应函数结果的差异。</a:t>
            </a:r>
          </a:p>
          <a:p>
            <a:pPr marL="0">
              <a:lnSpc>
                <a:spcPct val="170000"/>
              </a:lnSpc>
              <a:spcBef>
                <a:spcPts val="0"/>
              </a:spcBef>
              <a:buClr>
                <a:schemeClr val="accent1"/>
              </a:buClr>
              <a:buSzPct val="70000"/>
            </a:pPr>
            <a:r>
              <a:rPr kumimoji="1" lang="en-US" altLang="zh-CN" sz="1900" smtClean="0">
                <a:latin typeface="+mn-lt"/>
                <a:ea typeface="+mn-ea"/>
              </a:rPr>
              <a:t>6.</a:t>
            </a:r>
            <a:r>
              <a:rPr kumimoji="1" lang="zh-CN" altLang="en-US" sz="1900" smtClean="0">
                <a:latin typeface="+mn-lt"/>
                <a:ea typeface="+mn-ea"/>
              </a:rPr>
              <a:t>利用</a:t>
            </a:r>
            <a:r>
              <a:rPr kumimoji="1" lang="zh-CN" altLang="en-US" sz="1900" dirty="0">
                <a:latin typeface="+mn-lt"/>
                <a:ea typeface="+mn-ea"/>
              </a:rPr>
              <a:t>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a:t>
            </a:r>
            <a:r>
              <a:rPr kumimoji="1" lang="zh-CN" altLang="en-US" sz="1900" dirty="0" smtClean="0"/>
              <a:t>二</a:t>
            </a:r>
            <a:r>
              <a:rPr kumimoji="1" lang="zh-CN" altLang="en-US" sz="1900" dirty="0" smtClean="0">
                <a:latin typeface="+mn-lt"/>
                <a:ea typeface="+mn-ea"/>
              </a:rPr>
              <a:t>季度</a:t>
            </a:r>
            <a:r>
              <a:rPr kumimoji="1" lang="zh-CN" altLang="en-US" sz="1900" dirty="0">
                <a:latin typeface="+mn-lt"/>
                <a:ea typeface="+mn-ea"/>
              </a:rPr>
              <a:t>的产出缺口、通胀和M2增速数据，并采用向量自回归模型进行方差分解，并比较两种方差分解结果的差异。</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79</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2017"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3-7</a:t>
            </a:r>
            <a:r>
              <a:rPr kumimoji="1" lang="zh-CN" altLang="en-US" sz="2800" dirty="0">
                <a:latin typeface="Times New Roman" panose="02020603050405020304" pitchFamily="18" charset="0"/>
                <a:ea typeface="+mn-ea"/>
              </a:rPr>
              <a:t>）式右乘    后取期望，并利用    的不相关性，可以得到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    的所有特征值的模都小于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是    弱平稳的充分必要条件。当     服从</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模型时，平稳性条件简化为           。同时，由于                    ，因此，    平稳的等价充要条件是行列式          的所有解的绝对值都大于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，即所有点在单位圆外。</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第四，                                                                        ，其中，          ，即     单位阵。</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7188F294-B8A1-FA57-790C-16F796BB9805}"/>
              </a:ext>
            </a:extLst>
          </p:cNvPr>
          <p:cNvGraphicFramePr>
            <a:graphicFrameLocks noChangeAspect="1"/>
          </p:cNvGraphicFramePr>
          <p:nvPr>
            <p:extLst>
              <p:ext uri="{D42A27DB-BD31-4B8C-83A1-F6EECF244321}">
                <p14:modId xmlns:p14="http://schemas.microsoft.com/office/powerpoint/2010/main" val="807743077"/>
              </p:ext>
            </p:extLst>
          </p:nvPr>
        </p:nvGraphicFramePr>
        <p:xfrm>
          <a:off x="4365427" y="753565"/>
          <a:ext cx="410231" cy="566985"/>
        </p:xfrm>
        <a:graphic>
          <a:graphicData uri="http://schemas.openxmlformats.org/presentationml/2006/ole">
            <mc:AlternateContent xmlns:mc="http://schemas.openxmlformats.org/markup-compatibility/2006">
              <mc:Choice xmlns:v="urn:schemas-microsoft-com:vml" Requires="v">
                <p:oleObj spid="_x0000_s4501" name="Equation" r:id="rId3" imgW="195243" imgH="270318" progId="Equation.DSMT4">
                  <p:embed/>
                </p:oleObj>
              </mc:Choice>
              <mc:Fallback>
                <p:oleObj name="Equation" r:id="rId3" imgW="195243" imgH="270318" progId="Equation.DSMT4">
                  <p:embed/>
                  <p:pic>
                    <p:nvPicPr>
                      <p:cNvPr id="0" name=""/>
                      <p:cNvPicPr/>
                      <p:nvPr/>
                    </p:nvPicPr>
                    <p:blipFill>
                      <a:blip r:embed="rId4"/>
                      <a:stretch>
                        <a:fillRect/>
                      </a:stretch>
                    </p:blipFill>
                    <p:spPr>
                      <a:xfrm>
                        <a:off x="4365427" y="753565"/>
                        <a:ext cx="410231" cy="566985"/>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0531391-9F78-9E76-B366-B45660FED090}"/>
              </a:ext>
            </a:extLst>
          </p:cNvPr>
          <p:cNvGraphicFramePr>
            <a:graphicFrameLocks noChangeAspect="1"/>
          </p:cNvGraphicFramePr>
          <p:nvPr>
            <p:extLst>
              <p:ext uri="{D42A27DB-BD31-4B8C-83A1-F6EECF244321}">
                <p14:modId xmlns:p14="http://schemas.microsoft.com/office/powerpoint/2010/main" val="602312307"/>
              </p:ext>
            </p:extLst>
          </p:nvPr>
        </p:nvGraphicFramePr>
        <p:xfrm>
          <a:off x="7533779" y="692696"/>
          <a:ext cx="379313" cy="565642"/>
        </p:xfrm>
        <a:graphic>
          <a:graphicData uri="http://schemas.openxmlformats.org/presentationml/2006/ole">
            <mc:AlternateContent xmlns:mc="http://schemas.openxmlformats.org/markup-compatibility/2006">
              <mc:Choice xmlns:v="urn:schemas-microsoft-com:vml" Requires="v">
                <p:oleObj spid="_x0000_s4502" name="Equation" r:id="rId5" imgW="180322" imgH="270318" progId="Equation.DSMT4">
                  <p:embed/>
                </p:oleObj>
              </mc:Choice>
              <mc:Fallback>
                <p:oleObj name="Equation" r:id="rId5" imgW="180322" imgH="270318" progId="Equation.DSMT4">
                  <p:embed/>
                  <p:pic>
                    <p:nvPicPr>
                      <p:cNvPr id="0" name=""/>
                      <p:cNvPicPr/>
                      <p:nvPr/>
                    </p:nvPicPr>
                    <p:blipFill>
                      <a:blip r:embed="rId6"/>
                      <a:stretch>
                        <a:fillRect/>
                      </a:stretch>
                    </p:blipFill>
                    <p:spPr>
                      <a:xfrm>
                        <a:off x="7533779" y="692696"/>
                        <a:ext cx="379313" cy="565642"/>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077A07DC-2855-1A7C-2A49-C9A43B4A65B3}"/>
              </a:ext>
            </a:extLst>
          </p:cNvPr>
          <p:cNvGraphicFramePr>
            <a:graphicFrameLocks noChangeAspect="1"/>
          </p:cNvGraphicFramePr>
          <p:nvPr>
            <p:extLst>
              <p:ext uri="{D42A27DB-BD31-4B8C-83A1-F6EECF244321}">
                <p14:modId xmlns:p14="http://schemas.microsoft.com/office/powerpoint/2010/main" val="11662660"/>
              </p:ext>
            </p:extLst>
          </p:nvPr>
        </p:nvGraphicFramePr>
        <p:xfrm>
          <a:off x="693019" y="1556792"/>
          <a:ext cx="1944218" cy="504056"/>
        </p:xfrm>
        <a:graphic>
          <a:graphicData uri="http://schemas.openxmlformats.org/presentationml/2006/ole">
            <mc:AlternateContent xmlns:mc="http://schemas.openxmlformats.org/markup-compatibility/2006">
              <mc:Choice xmlns:v="urn:schemas-microsoft-com:vml" Requires="v">
                <p:oleObj spid="_x0000_s4503" name="Equation" r:id="rId7" imgW="1157814" imgH="300117" progId="Equation.DSMT4">
                  <p:embed/>
                </p:oleObj>
              </mc:Choice>
              <mc:Fallback>
                <p:oleObj name="Equation" r:id="rId7" imgW="1157814" imgH="300117" progId="Equation.DSMT4">
                  <p:embed/>
                  <p:pic>
                    <p:nvPicPr>
                      <p:cNvPr id="0" name=""/>
                      <p:cNvPicPr/>
                      <p:nvPr/>
                    </p:nvPicPr>
                    <p:blipFill>
                      <a:blip r:embed="rId8"/>
                      <a:stretch>
                        <a:fillRect/>
                      </a:stretch>
                    </p:blipFill>
                    <p:spPr>
                      <a:xfrm>
                        <a:off x="693019" y="1556792"/>
                        <a:ext cx="1944218" cy="50405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463B13EB-522E-2D9B-43AC-FEFE4FCD4EC9}"/>
              </a:ext>
            </a:extLst>
          </p:cNvPr>
          <p:cNvGraphicFramePr>
            <a:graphicFrameLocks noChangeAspect="1"/>
          </p:cNvGraphicFramePr>
          <p:nvPr>
            <p:extLst>
              <p:ext uri="{D42A27DB-BD31-4B8C-83A1-F6EECF244321}">
                <p14:modId xmlns:p14="http://schemas.microsoft.com/office/powerpoint/2010/main" val="3453134088"/>
              </p:ext>
            </p:extLst>
          </p:nvPr>
        </p:nvGraphicFramePr>
        <p:xfrm>
          <a:off x="1773139" y="2192203"/>
          <a:ext cx="308364" cy="504056"/>
        </p:xfrm>
        <a:graphic>
          <a:graphicData uri="http://schemas.openxmlformats.org/presentationml/2006/ole">
            <mc:AlternateContent xmlns:mc="http://schemas.openxmlformats.org/markup-compatibility/2006">
              <mc:Choice xmlns:v="urn:schemas-microsoft-com:vml" Requires="v">
                <p:oleObj spid="_x0000_s4504" name="Equation" r:id="rId9" imgW="165402" imgH="270318" progId="Equation.DSMT4">
                  <p:embed/>
                </p:oleObj>
              </mc:Choice>
              <mc:Fallback>
                <p:oleObj name="Equation" r:id="rId9" imgW="165402" imgH="270318" progId="Equation.DSMT4">
                  <p:embed/>
                  <p:pic>
                    <p:nvPicPr>
                      <p:cNvPr id="0" name=""/>
                      <p:cNvPicPr/>
                      <p:nvPr/>
                    </p:nvPicPr>
                    <p:blipFill>
                      <a:blip r:embed="rId10"/>
                      <a:stretch>
                        <a:fillRect/>
                      </a:stretch>
                    </p:blipFill>
                    <p:spPr>
                      <a:xfrm>
                        <a:off x="1773139" y="2192203"/>
                        <a:ext cx="308364" cy="504056"/>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2C275E93-7965-0F27-188B-9A2CEE2A4B6C}"/>
              </a:ext>
            </a:extLst>
          </p:cNvPr>
          <p:cNvGraphicFramePr>
            <a:graphicFrameLocks noChangeAspect="1"/>
          </p:cNvGraphicFramePr>
          <p:nvPr>
            <p:extLst>
              <p:ext uri="{D42A27DB-BD31-4B8C-83A1-F6EECF244321}">
                <p14:modId xmlns:p14="http://schemas.microsoft.com/office/powerpoint/2010/main" val="1775615111"/>
              </p:ext>
            </p:extLst>
          </p:nvPr>
        </p:nvGraphicFramePr>
        <p:xfrm>
          <a:off x="6597675" y="2204864"/>
          <a:ext cx="308364" cy="504056"/>
        </p:xfrm>
        <a:graphic>
          <a:graphicData uri="http://schemas.openxmlformats.org/presentationml/2006/ole">
            <mc:AlternateContent xmlns:mc="http://schemas.openxmlformats.org/markup-compatibility/2006">
              <mc:Choice xmlns:v="urn:schemas-microsoft-com:vml" Requires="v">
                <p:oleObj spid="_x0000_s4505" name="Equation" r:id="rId11" imgW="165402" imgH="270318" progId="Equation.DSMT4">
                  <p:embed/>
                </p:oleObj>
              </mc:Choice>
              <mc:Fallback>
                <p:oleObj name="Equation" r:id="rId11" imgW="165402" imgH="270318" progId="Equation.DSMT4">
                  <p:embed/>
                  <p:pic>
                    <p:nvPicPr>
                      <p:cNvPr id="0" name=""/>
                      <p:cNvPicPr/>
                      <p:nvPr/>
                    </p:nvPicPr>
                    <p:blipFill>
                      <a:blip r:embed="rId12"/>
                      <a:stretch>
                        <a:fillRect/>
                      </a:stretch>
                    </p:blipFill>
                    <p:spPr>
                      <a:xfrm>
                        <a:off x="6597675" y="2204864"/>
                        <a:ext cx="308364" cy="504056"/>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F64BB7EC-8539-1C4F-88FD-D7267A790EEF}"/>
              </a:ext>
            </a:extLst>
          </p:cNvPr>
          <p:cNvGraphicFramePr>
            <a:graphicFrameLocks noChangeAspect="1"/>
          </p:cNvGraphicFramePr>
          <p:nvPr>
            <p:extLst>
              <p:ext uri="{D42A27DB-BD31-4B8C-83A1-F6EECF244321}">
                <p14:modId xmlns:p14="http://schemas.microsoft.com/office/powerpoint/2010/main" val="1429403307"/>
              </p:ext>
            </p:extLst>
          </p:nvPr>
        </p:nvGraphicFramePr>
        <p:xfrm>
          <a:off x="11267429" y="2228748"/>
          <a:ext cx="309563" cy="504825"/>
        </p:xfrm>
        <a:graphic>
          <a:graphicData uri="http://schemas.openxmlformats.org/presentationml/2006/ole">
            <mc:AlternateContent xmlns:mc="http://schemas.openxmlformats.org/markup-compatibility/2006">
              <mc:Choice xmlns:v="urn:schemas-microsoft-com:vml" Requires="v">
                <p:oleObj spid="_x0000_s4506" name="Equation" r:id="rId13" imgW="309623" imgH="504738" progId="Equation.DSMT4">
                  <p:embed/>
                </p:oleObj>
              </mc:Choice>
              <mc:Fallback>
                <p:oleObj name="Equation" r:id="rId13" imgW="309623" imgH="504738" progId="Equation.DSMT4">
                  <p:embed/>
                  <p:pic>
                    <p:nvPicPr>
                      <p:cNvPr id="0" name=""/>
                      <p:cNvPicPr/>
                      <p:nvPr/>
                    </p:nvPicPr>
                    <p:blipFill>
                      <a:blip r:embed="rId14"/>
                      <a:stretch>
                        <a:fillRect/>
                      </a:stretch>
                    </p:blipFill>
                    <p:spPr>
                      <a:xfrm>
                        <a:off x="11267429" y="2228748"/>
                        <a:ext cx="309563" cy="504825"/>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BBEB68A2-D9A6-9DE2-517C-670004417F31}"/>
              </a:ext>
            </a:extLst>
          </p:cNvPr>
          <p:cNvGraphicFramePr>
            <a:graphicFrameLocks noChangeAspect="1"/>
          </p:cNvGraphicFramePr>
          <p:nvPr>
            <p:extLst>
              <p:ext uri="{D42A27DB-BD31-4B8C-83A1-F6EECF244321}">
                <p14:modId xmlns:p14="http://schemas.microsoft.com/office/powerpoint/2010/main" val="2779866517"/>
              </p:ext>
            </p:extLst>
          </p:nvPr>
        </p:nvGraphicFramePr>
        <p:xfrm>
          <a:off x="6885707" y="2878238"/>
          <a:ext cx="885274" cy="589142"/>
        </p:xfrm>
        <a:graphic>
          <a:graphicData uri="http://schemas.openxmlformats.org/presentationml/2006/ole">
            <mc:AlternateContent xmlns:mc="http://schemas.openxmlformats.org/markup-compatibility/2006">
              <mc:Choice xmlns:v="urn:schemas-microsoft-com:vml" Requires="v">
                <p:oleObj spid="_x0000_s4507" name="Equation" r:id="rId15" imgW="451019" imgH="300117" progId="Equation.DSMT4">
                  <p:embed/>
                </p:oleObj>
              </mc:Choice>
              <mc:Fallback>
                <p:oleObj name="Equation" r:id="rId15" imgW="451019" imgH="300117" progId="Equation.DSMT4">
                  <p:embed/>
                  <p:pic>
                    <p:nvPicPr>
                      <p:cNvPr id="0" name=""/>
                      <p:cNvPicPr/>
                      <p:nvPr/>
                    </p:nvPicPr>
                    <p:blipFill>
                      <a:blip r:embed="rId16"/>
                      <a:stretch>
                        <a:fillRect/>
                      </a:stretch>
                    </p:blipFill>
                    <p:spPr>
                      <a:xfrm>
                        <a:off x="6885707" y="2878238"/>
                        <a:ext cx="885274" cy="58914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737EC9A6-99F6-DDE2-E1FE-F8534747D852}"/>
              </a:ext>
            </a:extLst>
          </p:cNvPr>
          <p:cNvGraphicFramePr>
            <a:graphicFrameLocks noChangeAspect="1"/>
          </p:cNvGraphicFramePr>
          <p:nvPr>
            <p:extLst>
              <p:ext uri="{D42A27DB-BD31-4B8C-83A1-F6EECF244321}">
                <p14:modId xmlns:p14="http://schemas.microsoft.com/office/powerpoint/2010/main" val="1912155112"/>
              </p:ext>
            </p:extLst>
          </p:nvPr>
        </p:nvGraphicFramePr>
        <p:xfrm>
          <a:off x="9911865" y="2848386"/>
          <a:ext cx="2145199" cy="688002"/>
        </p:xfrm>
        <a:graphic>
          <a:graphicData uri="http://schemas.openxmlformats.org/presentationml/2006/ole">
            <mc:AlternateContent xmlns:mc="http://schemas.openxmlformats.org/markup-compatibility/2006">
              <mc:Choice xmlns:v="urn:schemas-microsoft-com:vml" Requires="v">
                <p:oleObj spid="_x0000_s4508" name="Equation" r:id="rId17" imgW="1593912" imgH="510412" progId="Equation.DSMT4">
                  <p:embed/>
                </p:oleObj>
              </mc:Choice>
              <mc:Fallback>
                <p:oleObj name="Equation" r:id="rId17" imgW="1593912" imgH="510412" progId="Equation.DSMT4">
                  <p:embed/>
                  <p:pic>
                    <p:nvPicPr>
                      <p:cNvPr id="0" name=""/>
                      <p:cNvPicPr/>
                      <p:nvPr/>
                    </p:nvPicPr>
                    <p:blipFill>
                      <a:blip r:embed="rId18"/>
                      <a:stretch>
                        <a:fillRect/>
                      </a:stretch>
                    </p:blipFill>
                    <p:spPr>
                      <a:xfrm>
                        <a:off x="9911865" y="2848386"/>
                        <a:ext cx="2145199" cy="688002"/>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406D82C-AFE9-83E6-EA89-2A4127AC804C}"/>
              </a:ext>
            </a:extLst>
          </p:cNvPr>
          <p:cNvGraphicFramePr>
            <a:graphicFrameLocks noChangeAspect="1"/>
          </p:cNvGraphicFramePr>
          <p:nvPr>
            <p:extLst>
              <p:ext uri="{D42A27DB-BD31-4B8C-83A1-F6EECF244321}">
                <p14:modId xmlns:p14="http://schemas.microsoft.com/office/powerpoint/2010/main" val="362091919"/>
              </p:ext>
            </p:extLst>
          </p:nvPr>
        </p:nvGraphicFramePr>
        <p:xfrm>
          <a:off x="2081503" y="3666856"/>
          <a:ext cx="309563" cy="504825"/>
        </p:xfrm>
        <a:graphic>
          <a:graphicData uri="http://schemas.openxmlformats.org/presentationml/2006/ole">
            <mc:AlternateContent xmlns:mc="http://schemas.openxmlformats.org/markup-compatibility/2006">
              <mc:Choice xmlns:v="urn:schemas-microsoft-com:vml" Requires="v">
                <p:oleObj spid="_x0000_s4509" name="Equation" r:id="rId19" imgW="309623" imgH="504738" progId="Equation.DSMT4">
                  <p:embed/>
                </p:oleObj>
              </mc:Choice>
              <mc:Fallback>
                <p:oleObj name="Equation" r:id="rId19" imgW="309623" imgH="504738" progId="Equation.DSMT4">
                  <p:embed/>
                  <p:pic>
                    <p:nvPicPr>
                      <p:cNvPr id="0" name=""/>
                      <p:cNvPicPr/>
                      <p:nvPr/>
                    </p:nvPicPr>
                    <p:blipFill>
                      <a:blip r:embed="rId20"/>
                      <a:stretch>
                        <a:fillRect/>
                      </a:stretch>
                    </p:blipFill>
                    <p:spPr>
                      <a:xfrm>
                        <a:off x="2081503" y="3666856"/>
                        <a:ext cx="309563" cy="504825"/>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D630F093-36D0-8385-9D04-D13AD5158088}"/>
              </a:ext>
            </a:extLst>
          </p:cNvPr>
          <p:cNvGraphicFramePr>
            <a:graphicFrameLocks noChangeAspect="1"/>
          </p:cNvGraphicFramePr>
          <p:nvPr>
            <p:extLst>
              <p:ext uri="{D42A27DB-BD31-4B8C-83A1-F6EECF244321}">
                <p14:modId xmlns:p14="http://schemas.microsoft.com/office/powerpoint/2010/main" val="2222146468"/>
              </p:ext>
            </p:extLst>
          </p:nvPr>
        </p:nvGraphicFramePr>
        <p:xfrm>
          <a:off x="7205743" y="3642994"/>
          <a:ext cx="795572" cy="528687"/>
        </p:xfrm>
        <a:graphic>
          <a:graphicData uri="http://schemas.openxmlformats.org/presentationml/2006/ole">
            <mc:AlternateContent xmlns:mc="http://schemas.openxmlformats.org/markup-compatibility/2006">
              <mc:Choice xmlns:v="urn:schemas-microsoft-com:vml" Requires="v">
                <p:oleObj spid="_x0000_s4510" name="Equation" r:id="rId21" imgW="496206" imgH="330342" progId="Equation.DSMT4">
                  <p:embed/>
                </p:oleObj>
              </mc:Choice>
              <mc:Fallback>
                <p:oleObj name="Equation" r:id="rId21" imgW="496206" imgH="330342" progId="Equation.DSMT4">
                  <p:embed/>
                  <p:pic>
                    <p:nvPicPr>
                      <p:cNvPr id="0" name=""/>
                      <p:cNvPicPr/>
                      <p:nvPr/>
                    </p:nvPicPr>
                    <p:blipFill>
                      <a:blip r:embed="rId22"/>
                      <a:stretch>
                        <a:fillRect/>
                      </a:stretch>
                    </p:blipFill>
                    <p:spPr>
                      <a:xfrm>
                        <a:off x="7205743" y="3642994"/>
                        <a:ext cx="795572" cy="528687"/>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6633B859-0AB0-7439-99D6-FAD62688F14D}"/>
              </a:ext>
            </a:extLst>
          </p:cNvPr>
          <p:cNvGraphicFramePr>
            <a:graphicFrameLocks noChangeAspect="1"/>
          </p:cNvGraphicFramePr>
          <p:nvPr>
            <p:extLst>
              <p:ext uri="{D42A27DB-BD31-4B8C-83A1-F6EECF244321}">
                <p14:modId xmlns:p14="http://schemas.microsoft.com/office/powerpoint/2010/main" val="1047250538"/>
              </p:ext>
            </p:extLst>
          </p:nvPr>
        </p:nvGraphicFramePr>
        <p:xfrm>
          <a:off x="1665128" y="4961158"/>
          <a:ext cx="6571453" cy="843031"/>
        </p:xfrm>
        <a:graphic>
          <a:graphicData uri="http://schemas.openxmlformats.org/presentationml/2006/ole">
            <mc:AlternateContent xmlns:mc="http://schemas.openxmlformats.org/markup-compatibility/2006">
              <mc:Choice xmlns:v="urn:schemas-microsoft-com:vml" Requires="v">
                <p:oleObj spid="_x0000_s4511" name="Equation" r:id="rId23" imgW="3984994" imgH="510412" progId="Equation.DSMT4">
                  <p:embed/>
                </p:oleObj>
              </mc:Choice>
              <mc:Fallback>
                <p:oleObj name="Equation" r:id="rId23" imgW="3984994" imgH="510412" progId="Equation.DSMT4">
                  <p:embed/>
                  <p:pic>
                    <p:nvPicPr>
                      <p:cNvPr id="0" name=""/>
                      <p:cNvPicPr/>
                      <p:nvPr/>
                    </p:nvPicPr>
                    <p:blipFill>
                      <a:blip r:embed="rId24"/>
                      <a:stretch>
                        <a:fillRect/>
                      </a:stretch>
                    </p:blipFill>
                    <p:spPr>
                      <a:xfrm>
                        <a:off x="1665128" y="4961158"/>
                        <a:ext cx="6571453" cy="843031"/>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669F5545-70AA-84A7-4173-B0119DCEAA0C}"/>
              </a:ext>
            </a:extLst>
          </p:cNvPr>
          <p:cNvGraphicFramePr>
            <a:graphicFrameLocks noChangeAspect="1"/>
          </p:cNvGraphicFramePr>
          <p:nvPr>
            <p:extLst>
              <p:ext uri="{D42A27DB-BD31-4B8C-83A1-F6EECF244321}">
                <p14:modId xmlns:p14="http://schemas.microsoft.com/office/powerpoint/2010/main" val="2921432681"/>
              </p:ext>
            </p:extLst>
          </p:nvPr>
        </p:nvGraphicFramePr>
        <p:xfrm>
          <a:off x="9540698" y="5116186"/>
          <a:ext cx="981412" cy="564391"/>
        </p:xfrm>
        <a:graphic>
          <a:graphicData uri="http://schemas.openxmlformats.org/presentationml/2006/ole">
            <mc:AlternateContent xmlns:mc="http://schemas.openxmlformats.org/markup-compatibility/2006">
              <mc:Choice xmlns:v="urn:schemas-microsoft-com:vml" Requires="v">
                <p:oleObj spid="_x0000_s4512" name="Equation" r:id="rId25" imgW="496206" imgH="285218" progId="Equation.DSMT4">
                  <p:embed/>
                </p:oleObj>
              </mc:Choice>
              <mc:Fallback>
                <p:oleObj name="Equation" r:id="rId25" imgW="496206" imgH="285218" progId="Equation.DSMT4">
                  <p:embed/>
                  <p:pic>
                    <p:nvPicPr>
                      <p:cNvPr id="0" name=""/>
                      <p:cNvPicPr/>
                      <p:nvPr/>
                    </p:nvPicPr>
                    <p:blipFill>
                      <a:blip r:embed="rId26"/>
                      <a:stretch>
                        <a:fillRect/>
                      </a:stretch>
                    </p:blipFill>
                    <p:spPr>
                      <a:xfrm>
                        <a:off x="9540698" y="5116186"/>
                        <a:ext cx="981412" cy="564391"/>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B62F3B64-24D6-1A79-CD5A-FFE0AB48FE92}"/>
              </a:ext>
            </a:extLst>
          </p:cNvPr>
          <p:cNvGraphicFramePr>
            <a:graphicFrameLocks noChangeAspect="1"/>
          </p:cNvGraphicFramePr>
          <p:nvPr>
            <p:extLst>
              <p:ext uri="{D42A27DB-BD31-4B8C-83A1-F6EECF244321}">
                <p14:modId xmlns:p14="http://schemas.microsoft.com/office/powerpoint/2010/main" val="1353884520"/>
              </p:ext>
            </p:extLst>
          </p:nvPr>
        </p:nvGraphicFramePr>
        <p:xfrm>
          <a:off x="11233773" y="5135112"/>
          <a:ext cx="862359" cy="462729"/>
        </p:xfrm>
        <a:graphic>
          <a:graphicData uri="http://schemas.openxmlformats.org/presentationml/2006/ole">
            <mc:AlternateContent xmlns:mc="http://schemas.openxmlformats.org/markup-compatibility/2006">
              <mc:Choice xmlns:v="urn:schemas-microsoft-com:vml" Requires="v">
                <p:oleObj spid="_x0000_s4513" name="Equation" r:id="rId27" imgW="390911" imgH="209869" progId="Equation.DSMT4">
                  <p:embed/>
                </p:oleObj>
              </mc:Choice>
              <mc:Fallback>
                <p:oleObj name="Equation" r:id="rId27" imgW="390911" imgH="209869" progId="Equation.DSMT4">
                  <p:embed/>
                  <p:pic>
                    <p:nvPicPr>
                      <p:cNvPr id="0" name=""/>
                      <p:cNvPicPr/>
                      <p:nvPr/>
                    </p:nvPicPr>
                    <p:blipFill>
                      <a:blip r:embed="rId28"/>
                      <a:stretch>
                        <a:fillRect/>
                      </a:stretch>
                    </p:blipFill>
                    <p:spPr>
                      <a:xfrm>
                        <a:off x="11233773" y="5135112"/>
                        <a:ext cx="862359" cy="462729"/>
                      </a:xfrm>
                      <a:prstGeom prst="rect">
                        <a:avLst/>
                      </a:prstGeom>
                    </p:spPr>
                  </p:pic>
                </p:oleObj>
              </mc:Fallback>
            </mc:AlternateContent>
          </a:graphicData>
        </a:graphic>
      </p:graphicFrame>
    </p:spTree>
    <p:extLst>
      <p:ext uri="{BB962C8B-B14F-4D97-AF65-F5344CB8AC3E}">
        <p14:creationId xmlns:p14="http://schemas.microsoft.com/office/powerpoint/2010/main" val="272574392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43034" y="543938"/>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3-7</a:t>
            </a:r>
            <a:r>
              <a:rPr kumimoji="1" lang="zh-CN" altLang="en-US" sz="2800" dirty="0">
                <a:latin typeface="Times New Roman" panose="02020603050405020304" pitchFamily="18" charset="0"/>
                <a:ea typeface="+mn-ea"/>
              </a:rPr>
              <a:t>）式两端右乘     后取期望，并且当利用                                     ，能够得到：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因此，有：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的延迟为 </a:t>
            </a:r>
            <a:r>
              <a:rPr kumimoji="1" lang="en-US" altLang="zh-CN" sz="2800" i="1" dirty="0">
                <a:latin typeface="Times New Roman" panose="02020603050405020304" pitchFamily="18" charset="0"/>
                <a:ea typeface="+mn-ea"/>
              </a:rPr>
              <a:t>l</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的交叉</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协方差矩阵。因此，该过程是</a:t>
            </a:r>
            <a:r>
              <a:rPr kumimoji="1" lang="en-US" altLang="zh-CN" sz="2800" dirty="0">
                <a:latin typeface="Times New Roman" panose="02020603050405020304" pitchFamily="18" charset="0"/>
                <a:ea typeface="+mn-ea"/>
              </a:rPr>
              <a:t>AR(1)</a:t>
            </a:r>
            <a:r>
              <a:rPr kumimoji="1" lang="zh-CN" altLang="en-US" sz="2800" dirty="0">
                <a:latin typeface="Times New Roman" panose="02020603050405020304" pitchFamily="18" charset="0"/>
                <a:ea typeface="+mn-ea"/>
              </a:rPr>
              <a:t>的推广。</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通过重复迭代</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3-10</a:t>
            </a:r>
            <a:r>
              <a:rPr kumimoji="1" lang="zh-CN" altLang="en-US" sz="2800" dirty="0">
                <a:latin typeface="Times New Roman" panose="02020603050405020304" pitchFamily="18" charset="0"/>
                <a:ea typeface="+mn-ea"/>
              </a:rPr>
              <a:t>）式，可以得到：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3-11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5CB2E3E9-26FF-C1E0-ED1B-3C547F8D728D}"/>
              </a:ext>
            </a:extLst>
          </p:cNvPr>
          <p:cNvGraphicFramePr>
            <a:graphicFrameLocks noChangeAspect="1"/>
          </p:cNvGraphicFramePr>
          <p:nvPr>
            <p:extLst>
              <p:ext uri="{D42A27DB-BD31-4B8C-83A1-F6EECF244321}">
                <p14:modId xmlns:p14="http://schemas.microsoft.com/office/powerpoint/2010/main" val="2673226283"/>
              </p:ext>
            </p:extLst>
          </p:nvPr>
        </p:nvGraphicFramePr>
        <p:xfrm>
          <a:off x="4077395" y="1145422"/>
          <a:ext cx="393601" cy="620220"/>
        </p:xfrm>
        <a:graphic>
          <a:graphicData uri="http://schemas.openxmlformats.org/presentationml/2006/ole">
            <mc:AlternateContent xmlns:mc="http://schemas.openxmlformats.org/markup-compatibility/2006">
              <mc:Choice xmlns:v="urn:schemas-microsoft-com:vml" Requires="v">
                <p:oleObj spid="_x0000_s5339" name="Equation" r:id="rId3" imgW="210163" imgH="330342" progId="Equation.DSMT4">
                  <p:embed/>
                </p:oleObj>
              </mc:Choice>
              <mc:Fallback>
                <p:oleObj name="Equation" r:id="rId3" imgW="210163" imgH="330342" progId="Equation.DSMT4">
                  <p:embed/>
                  <p:pic>
                    <p:nvPicPr>
                      <p:cNvPr id="0" name=""/>
                      <p:cNvPicPr/>
                      <p:nvPr/>
                    </p:nvPicPr>
                    <p:blipFill>
                      <a:blip r:embed="rId4"/>
                      <a:stretch>
                        <a:fillRect/>
                      </a:stretch>
                    </p:blipFill>
                    <p:spPr>
                      <a:xfrm>
                        <a:off x="4077395" y="1145422"/>
                        <a:ext cx="393601" cy="620220"/>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7157631F-A5F2-B188-D1D0-54F85B5118B4}"/>
              </a:ext>
            </a:extLst>
          </p:cNvPr>
          <p:cNvGraphicFramePr>
            <a:graphicFrameLocks noChangeAspect="1"/>
          </p:cNvGraphicFramePr>
          <p:nvPr>
            <p:extLst>
              <p:ext uri="{D42A27DB-BD31-4B8C-83A1-F6EECF244321}">
                <p14:modId xmlns:p14="http://schemas.microsoft.com/office/powerpoint/2010/main" val="1626598845"/>
              </p:ext>
            </p:extLst>
          </p:nvPr>
        </p:nvGraphicFramePr>
        <p:xfrm>
          <a:off x="8037835" y="1283465"/>
          <a:ext cx="3225229" cy="464433"/>
        </p:xfrm>
        <a:graphic>
          <a:graphicData uri="http://schemas.openxmlformats.org/presentationml/2006/ole">
            <mc:AlternateContent xmlns:mc="http://schemas.openxmlformats.org/markup-compatibility/2006">
              <mc:Choice xmlns:v="urn:schemas-microsoft-com:vml" Requires="v">
                <p:oleObj spid="_x0000_s5340" name="Equation" r:id="rId5" imgW="1984823" imgH="285218" progId="Equation.DSMT4">
                  <p:embed/>
                </p:oleObj>
              </mc:Choice>
              <mc:Fallback>
                <p:oleObj name="Equation" r:id="rId5" imgW="1984823" imgH="285218" progId="Equation.DSMT4">
                  <p:embed/>
                  <p:pic>
                    <p:nvPicPr>
                      <p:cNvPr id="0" name=""/>
                      <p:cNvPicPr/>
                      <p:nvPr/>
                    </p:nvPicPr>
                    <p:blipFill>
                      <a:blip r:embed="rId6"/>
                      <a:stretch>
                        <a:fillRect/>
                      </a:stretch>
                    </p:blipFill>
                    <p:spPr>
                      <a:xfrm>
                        <a:off x="8037835" y="1283465"/>
                        <a:ext cx="3225229" cy="46443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FD7276D-672D-4427-7C8D-00A97E5EDBA2}"/>
              </a:ext>
            </a:extLst>
          </p:cNvPr>
          <p:cNvGraphicFramePr>
            <a:graphicFrameLocks noChangeAspect="1"/>
          </p:cNvGraphicFramePr>
          <p:nvPr>
            <p:extLst>
              <p:ext uri="{D42A27DB-BD31-4B8C-83A1-F6EECF244321}">
                <p14:modId xmlns:p14="http://schemas.microsoft.com/office/powerpoint/2010/main" val="2156093405"/>
              </p:ext>
            </p:extLst>
          </p:nvPr>
        </p:nvGraphicFramePr>
        <p:xfrm>
          <a:off x="3914287" y="1799917"/>
          <a:ext cx="4123548" cy="628811"/>
        </p:xfrm>
        <a:graphic>
          <a:graphicData uri="http://schemas.openxmlformats.org/presentationml/2006/ole">
            <mc:AlternateContent xmlns:mc="http://schemas.openxmlformats.org/markup-compatibility/2006">
              <mc:Choice xmlns:v="urn:schemas-microsoft-com:vml" Requires="v">
                <p:oleObj spid="_x0000_s5341" name="Equation" r:id="rId7" imgW="2165572" imgH="330342" progId="Equation.DSMT4">
                  <p:embed/>
                </p:oleObj>
              </mc:Choice>
              <mc:Fallback>
                <p:oleObj name="Equation" r:id="rId7" imgW="2165572" imgH="330342" progId="Equation.DSMT4">
                  <p:embed/>
                  <p:pic>
                    <p:nvPicPr>
                      <p:cNvPr id="0" name=""/>
                      <p:cNvPicPr/>
                      <p:nvPr/>
                    </p:nvPicPr>
                    <p:blipFill>
                      <a:blip r:embed="rId8"/>
                      <a:stretch>
                        <a:fillRect/>
                      </a:stretch>
                    </p:blipFill>
                    <p:spPr>
                      <a:xfrm>
                        <a:off x="3914287" y="1799917"/>
                        <a:ext cx="4123548" cy="62881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C504818-1036-75F7-E2CC-A194068AF1DC}"/>
              </a:ext>
            </a:extLst>
          </p:cNvPr>
          <p:cNvGraphicFramePr>
            <a:graphicFrameLocks noChangeAspect="1"/>
          </p:cNvGraphicFramePr>
          <p:nvPr>
            <p:extLst>
              <p:ext uri="{D42A27DB-BD31-4B8C-83A1-F6EECF244321}">
                <p14:modId xmlns:p14="http://schemas.microsoft.com/office/powerpoint/2010/main" val="3985353190"/>
              </p:ext>
            </p:extLst>
          </p:nvPr>
        </p:nvGraphicFramePr>
        <p:xfrm>
          <a:off x="4939622" y="2766409"/>
          <a:ext cx="2304256" cy="492115"/>
        </p:xfrm>
        <a:graphic>
          <a:graphicData uri="http://schemas.openxmlformats.org/presentationml/2006/ole">
            <mc:AlternateContent xmlns:mc="http://schemas.openxmlformats.org/markup-compatibility/2006">
              <mc:Choice xmlns:v="urn:schemas-microsoft-com:vml" Requires="v">
                <p:oleObj spid="_x0000_s5342" name="Equation" r:id="rId9" imgW="1263108" imgH="270318" progId="Equation.DSMT4">
                  <p:embed/>
                </p:oleObj>
              </mc:Choice>
              <mc:Fallback>
                <p:oleObj name="Equation" r:id="rId9" imgW="1263108" imgH="270318" progId="Equation.DSMT4">
                  <p:embed/>
                  <p:pic>
                    <p:nvPicPr>
                      <p:cNvPr id="0" name=""/>
                      <p:cNvPicPr/>
                      <p:nvPr/>
                    </p:nvPicPr>
                    <p:blipFill>
                      <a:blip r:embed="rId10"/>
                      <a:stretch>
                        <a:fillRect/>
                      </a:stretch>
                    </p:blipFill>
                    <p:spPr>
                      <a:xfrm>
                        <a:off x="4939622" y="2766409"/>
                        <a:ext cx="2304256" cy="492115"/>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455F0DF5-5426-B0AE-F744-26447E9CF6B1}"/>
              </a:ext>
            </a:extLst>
          </p:cNvPr>
          <p:cNvGraphicFramePr>
            <a:graphicFrameLocks noChangeAspect="1"/>
          </p:cNvGraphicFramePr>
          <p:nvPr>
            <p:extLst>
              <p:ext uri="{D42A27DB-BD31-4B8C-83A1-F6EECF244321}">
                <p14:modId xmlns:p14="http://schemas.microsoft.com/office/powerpoint/2010/main" val="3987031096"/>
              </p:ext>
            </p:extLst>
          </p:nvPr>
        </p:nvGraphicFramePr>
        <p:xfrm>
          <a:off x="1701131" y="3397940"/>
          <a:ext cx="489421" cy="516781"/>
        </p:xfrm>
        <a:graphic>
          <a:graphicData uri="http://schemas.openxmlformats.org/presentationml/2006/ole">
            <mc:AlternateContent xmlns:mc="http://schemas.openxmlformats.org/markup-compatibility/2006">
              <mc:Choice xmlns:v="urn:schemas-microsoft-com:vml" Requires="v">
                <p:oleObj spid="_x0000_s5343" name="Equation" r:id="rId11" imgW="255350" imgH="270318" progId="Equation.DSMT4">
                  <p:embed/>
                </p:oleObj>
              </mc:Choice>
              <mc:Fallback>
                <p:oleObj name="Equation" r:id="rId11" imgW="255350" imgH="270318" progId="Equation.DSMT4">
                  <p:embed/>
                  <p:pic>
                    <p:nvPicPr>
                      <p:cNvPr id="0" name=""/>
                      <p:cNvPicPr/>
                      <p:nvPr/>
                    </p:nvPicPr>
                    <p:blipFill>
                      <a:blip r:embed="rId12"/>
                      <a:stretch>
                        <a:fillRect/>
                      </a:stretch>
                    </p:blipFill>
                    <p:spPr>
                      <a:xfrm>
                        <a:off x="1701131" y="3397940"/>
                        <a:ext cx="489421" cy="516781"/>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5625D74F-6527-BBA3-3D24-FD0595B38D18}"/>
              </a:ext>
            </a:extLst>
          </p:cNvPr>
          <p:cNvGraphicFramePr>
            <a:graphicFrameLocks noChangeAspect="1"/>
          </p:cNvGraphicFramePr>
          <p:nvPr>
            <p:extLst>
              <p:ext uri="{D42A27DB-BD31-4B8C-83A1-F6EECF244321}">
                <p14:modId xmlns:p14="http://schemas.microsoft.com/office/powerpoint/2010/main" val="475929851"/>
              </p:ext>
            </p:extLst>
          </p:nvPr>
        </p:nvGraphicFramePr>
        <p:xfrm>
          <a:off x="2637235" y="3397940"/>
          <a:ext cx="371376" cy="607057"/>
        </p:xfrm>
        <a:graphic>
          <a:graphicData uri="http://schemas.openxmlformats.org/presentationml/2006/ole">
            <mc:AlternateContent xmlns:mc="http://schemas.openxmlformats.org/markup-compatibility/2006">
              <mc:Choice xmlns:v="urn:schemas-microsoft-com:vml" Requires="v">
                <p:oleObj spid="_x0000_s5344" name="Equation" r:id="rId13" imgW="165402" imgH="270318" progId="Equation.DSMT4">
                  <p:embed/>
                </p:oleObj>
              </mc:Choice>
              <mc:Fallback>
                <p:oleObj name="Equation" r:id="rId13" imgW="165402" imgH="270318" progId="Equation.DSMT4">
                  <p:embed/>
                  <p:pic>
                    <p:nvPicPr>
                      <p:cNvPr id="0" name=""/>
                      <p:cNvPicPr/>
                      <p:nvPr/>
                    </p:nvPicPr>
                    <p:blipFill>
                      <a:blip r:embed="rId14"/>
                      <a:stretch>
                        <a:fillRect/>
                      </a:stretch>
                    </p:blipFill>
                    <p:spPr>
                      <a:xfrm>
                        <a:off x="2637235" y="3397940"/>
                        <a:ext cx="371376" cy="607057"/>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3161596-F52D-1166-B9C5-1963937DC34A}"/>
              </a:ext>
            </a:extLst>
          </p:cNvPr>
          <p:cNvGraphicFramePr>
            <a:graphicFrameLocks noChangeAspect="1"/>
          </p:cNvGraphicFramePr>
          <p:nvPr>
            <p:extLst>
              <p:ext uri="{D42A27DB-BD31-4B8C-83A1-F6EECF244321}">
                <p14:modId xmlns:p14="http://schemas.microsoft.com/office/powerpoint/2010/main" val="1743100763"/>
              </p:ext>
            </p:extLst>
          </p:nvPr>
        </p:nvGraphicFramePr>
        <p:xfrm>
          <a:off x="5013499" y="5517232"/>
          <a:ext cx="2448272" cy="534816"/>
        </p:xfrm>
        <a:graphic>
          <a:graphicData uri="http://schemas.openxmlformats.org/presentationml/2006/ole">
            <mc:AlternateContent xmlns:mc="http://schemas.openxmlformats.org/markup-compatibility/2006">
              <mc:Choice xmlns:v="urn:schemas-microsoft-com:vml" Requires="v">
                <p:oleObj spid="_x0000_s5345" name="Equation" r:id="rId15" imgW="1308295" imgH="285218" progId="Equation.DSMT4">
                  <p:embed/>
                </p:oleObj>
              </mc:Choice>
              <mc:Fallback>
                <p:oleObj name="Equation" r:id="rId15" imgW="1308295" imgH="285218" progId="Equation.DSMT4">
                  <p:embed/>
                  <p:pic>
                    <p:nvPicPr>
                      <p:cNvPr id="0" name=""/>
                      <p:cNvPicPr/>
                      <p:nvPr/>
                    </p:nvPicPr>
                    <p:blipFill>
                      <a:blip r:embed="rId16"/>
                      <a:stretch>
                        <a:fillRect/>
                      </a:stretch>
                    </p:blipFill>
                    <p:spPr>
                      <a:xfrm>
                        <a:off x="5013499" y="5517232"/>
                        <a:ext cx="2448272" cy="534816"/>
                      </a:xfrm>
                      <a:prstGeom prst="rect">
                        <a:avLst/>
                      </a:prstGeom>
                    </p:spPr>
                  </p:pic>
                </p:oleObj>
              </mc:Fallback>
            </mc:AlternateContent>
          </a:graphicData>
        </a:graphic>
      </p:graphicFrame>
    </p:spTree>
    <p:extLst>
      <p:ext uri="{BB962C8B-B14F-4D97-AF65-F5344CB8AC3E}">
        <p14:creationId xmlns:p14="http://schemas.microsoft.com/office/powerpoint/2010/main" val="3417220262"/>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724*237"/>
  <p:tag name="TABLE_ENDDRAG_RECT" val="103*253*724*237"/>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682*365"/>
  <p:tag name="TABLE_ENDDRAG_RECT" val="138*120*682*365"/>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660*260"/>
  <p:tag name="TABLE_ENDDRAG_RECT" val="104*156*660*260"/>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5135</Words>
  <Application>Microsoft Office PowerPoint</Application>
  <PresentationFormat>自定义</PresentationFormat>
  <Paragraphs>885</Paragraphs>
  <Slides>79</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79</vt:i4>
      </vt:variant>
    </vt:vector>
  </HeadingPairs>
  <TitlesOfParts>
    <vt:vector size="83" baseType="lpstr">
      <vt:lpstr>Office 主题​​</vt:lpstr>
      <vt:lpstr>Equation</vt:lpstr>
      <vt:lpstr>MathType 6.0 Equation</vt:lpstr>
      <vt:lpstr>剪辑</vt:lpstr>
      <vt:lpstr>PowerPoint 演示文稿</vt:lpstr>
      <vt:lpstr>PowerPoint 演示文稿</vt:lpstr>
      <vt:lpstr>PowerPoint 演示文稿</vt:lpstr>
      <vt:lpstr>第一节 向量自回归模型介绍</vt:lpstr>
      <vt:lpstr>1. VAR(1)模型</vt:lpstr>
      <vt:lpstr>2. VAR(1)模型的平稳性条件和矩方程</vt:lpstr>
      <vt:lpstr>2. VAR(1)模型的平稳性条件和矩方程</vt:lpstr>
      <vt:lpstr>2. VAR(1)模型的平稳性条件和矩方程</vt:lpstr>
      <vt:lpstr>2. VAR(1)模型的平稳性条件和矩方程</vt:lpstr>
      <vt:lpstr>2. VAR(1)模型的平稳性条件和矩方程</vt:lpstr>
      <vt:lpstr>PowerPoint 演示文稿</vt:lpstr>
      <vt:lpstr>第二节 模型估计</vt:lpstr>
      <vt:lpstr>1. 普通最小二乘法（OLS）</vt:lpstr>
      <vt:lpstr>1. 普通最小二乘法（OLS）</vt:lpstr>
      <vt:lpstr>2. 极大似然估计（ML）</vt:lpstr>
      <vt:lpstr>2. 极大似然估计（ML）</vt:lpstr>
      <vt:lpstr>2. 极大似然估计（ML）</vt:lpstr>
      <vt:lpstr>2. 极大似然估计（ML）</vt:lpstr>
      <vt:lpstr>3. 最优滞后阶的选择</vt:lpstr>
      <vt:lpstr>3. 最优滞后阶的选择</vt:lpstr>
      <vt:lpstr>3. 最优滞后阶的选择</vt:lpstr>
      <vt:lpstr>3. 最优滞后阶的选择</vt:lpstr>
      <vt:lpstr>PowerPoint 演示文稿</vt:lpstr>
      <vt:lpstr>第三节 格兰杰因果关系检验</vt:lpstr>
      <vt:lpstr>1. 格兰杰因果的定义</vt:lpstr>
      <vt:lpstr>1. 格兰杰因果的定义</vt:lpstr>
      <vt:lpstr>2. 格兰杰因果关系检验</vt:lpstr>
      <vt:lpstr>2. 格兰杰因果关系检验</vt:lpstr>
      <vt:lpstr>2. 格兰杰因果关系检验</vt:lpstr>
      <vt:lpstr>2. 格兰杰因果关系检验</vt:lpstr>
      <vt:lpstr>PowerPoint 演示文稿</vt:lpstr>
      <vt:lpstr>第四节 脉冲响应函数</vt:lpstr>
      <vt:lpstr>1.CHOLESKEY脉冲响应函数</vt:lpstr>
      <vt:lpstr>1.CHOLESKEY脉冲响应函数</vt:lpstr>
      <vt:lpstr>1.CHOLESKEY脉冲响应函数</vt:lpstr>
      <vt:lpstr>1.CHOLESKEY脉冲响应函数</vt:lpstr>
      <vt:lpstr>1.CHOLESKEY脉冲响应函数</vt:lpstr>
      <vt:lpstr>1.CHOLESKEY脉冲响应函数</vt:lpstr>
      <vt:lpstr>2.广义脉冲响应函数</vt:lpstr>
      <vt:lpstr>2.广义脉冲响应函数</vt:lpstr>
      <vt:lpstr>PowerPoint 演示文稿</vt:lpstr>
      <vt:lpstr>第五节 方差分解</vt:lpstr>
      <vt:lpstr>1.传统方差分解方法</vt:lpstr>
      <vt:lpstr>1.传统方差分解方法</vt:lpstr>
      <vt:lpstr>1.传统方差分解方法</vt:lpstr>
      <vt:lpstr>1.传统方差分解方法</vt:lpstr>
      <vt:lpstr>2.广义方差分解方法</vt:lpstr>
      <vt:lpstr>2.广义方差分解方法</vt:lpstr>
      <vt:lpstr>PowerPoint 演示文稿</vt:lpstr>
      <vt:lpstr>第六节 VAR建模的案例实现</vt:lpstr>
      <vt:lpstr>第六节 VAR建模的案例实现</vt:lpstr>
      <vt:lpstr>第六节 VAR建模的案例实现</vt:lpstr>
      <vt:lpstr>第六节 VAR建模的案例实现</vt:lpstr>
      <vt:lpstr>1.确定滞后阶数</vt:lpstr>
      <vt:lpstr>2.构建VAR模型</vt:lpstr>
      <vt:lpstr>2.构建VAR模型</vt:lpstr>
      <vt:lpstr>3.格兰杰因果检验</vt:lpstr>
      <vt:lpstr>3.格兰杰因果检验</vt:lpstr>
      <vt:lpstr>1.脉冲响应函数</vt:lpstr>
      <vt:lpstr>1.脉冲响应函数</vt:lpstr>
      <vt:lpstr>1.脉冲响应函数</vt:lpstr>
      <vt:lpstr>1.脉冲响应函数</vt:lpstr>
      <vt:lpstr>1.脉冲响应函数</vt:lpstr>
      <vt:lpstr>1.脉冲响应函数</vt:lpstr>
      <vt:lpstr>1.脉冲响应函数</vt:lpstr>
      <vt:lpstr>1.脉冲响应函数</vt:lpstr>
      <vt:lpstr>5.方差分解</vt:lpstr>
      <vt:lpstr>1.脉冲响应函数</vt:lpstr>
      <vt:lpstr>5.方差分解</vt:lpstr>
      <vt:lpstr>1.脉冲响应函数</vt:lpstr>
      <vt:lpstr>5.方差分解</vt:lpstr>
      <vt:lpstr>PowerPoint 演示文稿</vt:lpstr>
      <vt:lpstr>1.溢出测度指标构建</vt:lpstr>
      <vt:lpstr>1.溢出测度指标构建</vt:lpstr>
      <vt:lpstr>1.溢出测度指标构建</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1499</cp:revision>
  <dcterms:created xsi:type="dcterms:W3CDTF">2014-05-22T15:27:00Z</dcterms:created>
  <dcterms:modified xsi:type="dcterms:W3CDTF">2024-11-13T16:15:56Z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38BE25AFD14B4E15AE230C5612DCAE50_12</vt:lpwstr>
  </property>
  <property fmtid="{D5CDD505-2E9C-101B-9397-08002B2CF9AE}" pid="3" name="KSOProductBuildVer">
    <vt:lpwstr>2052-12.1.0.16929</vt:lpwstr>
  </property>
</Properties>
</file>