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notesSlides/notesSlide3.xml" ContentType="application/vnd.openxmlformats-officedocument.presentationml.notesSl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notesSlides/notesSlide5.xml" ContentType="application/vnd.openxmlformats-officedocument.presentationml.notesSl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18.xml" ContentType="application/vnd.openxmlformats-officedocument.themeOverride+xml"/>
  <Override PartName="/ppt/notesSlides/notesSlide8.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theme/themeOverride20.xml" ContentType="application/vnd.openxmlformats-officedocument.themeOverride+xml"/>
  <Override PartName="/ppt/notesSlides/notesSlide10.xml" ContentType="application/vnd.openxmlformats-officedocument.presentationml.notesSlide+xml"/>
  <Override PartName="/ppt/theme/themeOverride21.xml" ContentType="application/vnd.openxmlformats-officedocument.themeOverride+xml"/>
  <Override PartName="/ppt/notesSlides/notesSlide11.xml" ContentType="application/vnd.openxmlformats-officedocument.presentationml.notesSlide+xml"/>
  <Override PartName="/ppt/theme/themeOverride22.xml" ContentType="application/vnd.openxmlformats-officedocument.themeOverride+xml"/>
  <Override PartName="/ppt/notesSlides/notesSlide12.xml" ContentType="application/vnd.openxmlformats-officedocument.presentationml.notesSlide+xml"/>
  <Override PartName="/ppt/theme/themeOverride23.xml" ContentType="application/vnd.openxmlformats-officedocument.themeOverride+xml"/>
  <Override PartName="/ppt/notesSlides/notesSlide13.xml" ContentType="application/vnd.openxmlformats-officedocument.presentationml.notesSlide+xml"/>
  <Override PartName="/ppt/theme/themeOverride24.xml" ContentType="application/vnd.openxmlformats-officedocument.themeOverride+xml"/>
  <Override PartName="/ppt/notesSlides/notesSlide14.xml" ContentType="application/vnd.openxmlformats-officedocument.presentationml.notesSlide+xml"/>
  <Override PartName="/ppt/theme/themeOverride25.xml" ContentType="application/vnd.openxmlformats-officedocument.themeOverride+xml"/>
  <Override PartName="/ppt/notesSlides/notesSlide15.xml" ContentType="application/vnd.openxmlformats-officedocument.presentationml.notesSlide+xml"/>
  <Override PartName="/ppt/theme/themeOverride26.xml" ContentType="application/vnd.openxmlformats-officedocument.themeOverride+xml"/>
  <Override PartName="/ppt/notesSlides/notesSlide16.xml" ContentType="application/vnd.openxmlformats-officedocument.presentationml.notesSlide+xml"/>
  <Override PartName="/ppt/theme/themeOverride27.xml" ContentType="application/vnd.openxmlformats-officedocument.themeOverride+xml"/>
  <Override PartName="/ppt/notesSlides/notesSlide17.xml" ContentType="application/vnd.openxmlformats-officedocument.presentationml.notesSlide+xml"/>
  <Override PartName="/ppt/theme/themeOverride28.xml" ContentType="application/vnd.openxmlformats-officedocument.themeOverride+xml"/>
  <Override PartName="/ppt/notesSlides/notesSlide18.xml" ContentType="application/vnd.openxmlformats-officedocument.presentationml.notesSlide+xml"/>
  <Override PartName="/ppt/theme/themeOverride29.xml" ContentType="application/vnd.openxmlformats-officedocument.themeOverride+xml"/>
  <Override PartName="/ppt/notesSlides/notesSlide19.xml" ContentType="application/vnd.openxmlformats-officedocument.presentationml.notesSlide+xml"/>
  <Override PartName="/ppt/theme/themeOverride30.xml" ContentType="application/vnd.openxmlformats-officedocument.themeOverride+xml"/>
  <Override PartName="/ppt/notesSlides/notesSlide20.xml" ContentType="application/vnd.openxmlformats-officedocument.presentationml.notesSlide+xml"/>
  <Override PartName="/ppt/theme/themeOverride3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32.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2"/>
  </p:notesMasterIdLst>
  <p:handoutMasterIdLst>
    <p:handoutMasterId r:id="rId143"/>
  </p:handoutMasterIdLst>
  <p:sldIdLst>
    <p:sldId id="781" r:id="rId2"/>
    <p:sldId id="334" r:id="rId3"/>
    <p:sldId id="506" r:id="rId4"/>
    <p:sldId id="623" r:id="rId5"/>
    <p:sldId id="507" r:id="rId6"/>
    <p:sldId id="624" r:id="rId7"/>
    <p:sldId id="508" r:id="rId8"/>
    <p:sldId id="625" r:id="rId9"/>
    <p:sldId id="626" r:id="rId10"/>
    <p:sldId id="627" r:id="rId11"/>
    <p:sldId id="513" r:id="rId12"/>
    <p:sldId id="628" r:id="rId13"/>
    <p:sldId id="629" r:id="rId14"/>
    <p:sldId id="630" r:id="rId15"/>
    <p:sldId id="715" r:id="rId16"/>
    <p:sldId id="716" r:id="rId17"/>
    <p:sldId id="717" r:id="rId18"/>
    <p:sldId id="71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782" r:id="rId48"/>
    <p:sldId id="783" r:id="rId49"/>
    <p:sldId id="784" r:id="rId50"/>
    <p:sldId id="785" r:id="rId51"/>
    <p:sldId id="786" r:id="rId52"/>
    <p:sldId id="787" r:id="rId53"/>
    <p:sldId id="788" r:id="rId54"/>
    <p:sldId id="789" r:id="rId55"/>
    <p:sldId id="790" r:id="rId56"/>
    <p:sldId id="791" r:id="rId57"/>
    <p:sldId id="792" r:id="rId58"/>
    <p:sldId id="793" r:id="rId59"/>
    <p:sldId id="794" r:id="rId60"/>
    <p:sldId id="795" r:id="rId61"/>
    <p:sldId id="796" r:id="rId62"/>
    <p:sldId id="797" r:id="rId63"/>
    <p:sldId id="798" r:id="rId64"/>
    <p:sldId id="799" r:id="rId65"/>
    <p:sldId id="800" r:id="rId66"/>
    <p:sldId id="801" r:id="rId67"/>
    <p:sldId id="802" r:id="rId68"/>
    <p:sldId id="803" r:id="rId69"/>
    <p:sldId id="804" r:id="rId70"/>
    <p:sldId id="805" r:id="rId71"/>
    <p:sldId id="806" r:id="rId72"/>
    <p:sldId id="437" r:id="rId73"/>
    <p:sldId id="669" r:id="rId74"/>
    <p:sldId id="670" r:id="rId75"/>
    <p:sldId id="671" r:id="rId76"/>
    <p:sldId id="672" r:id="rId77"/>
    <p:sldId id="673" r:id="rId78"/>
    <p:sldId id="674" r:id="rId79"/>
    <p:sldId id="675" r:id="rId80"/>
    <p:sldId id="676" r:id="rId81"/>
    <p:sldId id="677" r:id="rId82"/>
    <p:sldId id="678" r:id="rId83"/>
    <p:sldId id="679" r:id="rId84"/>
    <p:sldId id="680" r:id="rId85"/>
    <p:sldId id="682" r:id="rId86"/>
    <p:sldId id="684" r:id="rId87"/>
    <p:sldId id="683" r:id="rId88"/>
    <p:sldId id="579" r:id="rId89"/>
    <p:sldId id="685" r:id="rId90"/>
    <p:sldId id="686" r:id="rId91"/>
    <p:sldId id="687" r:id="rId92"/>
    <p:sldId id="688" r:id="rId93"/>
    <p:sldId id="697" r:id="rId94"/>
    <p:sldId id="698" r:id="rId95"/>
    <p:sldId id="699" r:id="rId96"/>
    <p:sldId id="700" r:id="rId97"/>
    <p:sldId id="701" r:id="rId98"/>
    <p:sldId id="702" r:id="rId99"/>
    <p:sldId id="703" r:id="rId100"/>
    <p:sldId id="704" r:id="rId101"/>
    <p:sldId id="705" r:id="rId102"/>
    <p:sldId id="706" r:id="rId103"/>
    <p:sldId id="707" r:id="rId104"/>
    <p:sldId id="708" r:id="rId105"/>
    <p:sldId id="747" r:id="rId106"/>
    <p:sldId id="748" r:id="rId107"/>
    <p:sldId id="749" r:id="rId108"/>
    <p:sldId id="750" r:id="rId109"/>
    <p:sldId id="751" r:id="rId110"/>
    <p:sldId id="752" r:id="rId111"/>
    <p:sldId id="753" r:id="rId112"/>
    <p:sldId id="754" r:id="rId113"/>
    <p:sldId id="755" r:id="rId114"/>
    <p:sldId id="756" r:id="rId115"/>
    <p:sldId id="757" r:id="rId116"/>
    <p:sldId id="758" r:id="rId117"/>
    <p:sldId id="759" r:id="rId118"/>
    <p:sldId id="760" r:id="rId119"/>
    <p:sldId id="761" r:id="rId120"/>
    <p:sldId id="762" r:id="rId121"/>
    <p:sldId id="763" r:id="rId122"/>
    <p:sldId id="764" r:id="rId123"/>
    <p:sldId id="765" r:id="rId124"/>
    <p:sldId id="766" r:id="rId125"/>
    <p:sldId id="767" r:id="rId126"/>
    <p:sldId id="768" r:id="rId127"/>
    <p:sldId id="769" r:id="rId128"/>
    <p:sldId id="770" r:id="rId129"/>
    <p:sldId id="771" r:id="rId130"/>
    <p:sldId id="772" r:id="rId131"/>
    <p:sldId id="773" r:id="rId132"/>
    <p:sldId id="774" r:id="rId133"/>
    <p:sldId id="775" r:id="rId134"/>
    <p:sldId id="776" r:id="rId135"/>
    <p:sldId id="777" r:id="rId136"/>
    <p:sldId id="778" r:id="rId137"/>
    <p:sldId id="779" r:id="rId138"/>
    <p:sldId id="780" r:id="rId139"/>
    <p:sldId id="709" r:id="rId140"/>
    <p:sldId id="434" r:id="rId141"/>
  </p:sldIdLst>
  <p:sldSz cx="12187238" cy="6858000"/>
  <p:notesSz cx="6858000" cy="9144000"/>
  <p:custDataLst>
    <p:tags r:id="rId14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00" userDrawn="1">
          <p15:clr>
            <a:srgbClr val="A4A3A4"/>
          </p15:clr>
        </p15:guide>
        <p15:guide id="2" pos="37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2103" autoAdjust="0"/>
  </p:normalViewPr>
  <p:slideViewPr>
    <p:cSldViewPr showGuides="1">
      <p:cViewPr>
        <p:scale>
          <a:sx n="75" d="100"/>
          <a:sy n="75" d="100"/>
        </p:scale>
        <p:origin x="-3618" y="-1794"/>
      </p:cViewPr>
      <p:guideLst>
        <p:guide orient="horz" pos="2100"/>
        <p:guide pos="372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799"/>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12" Type="http://schemas.openxmlformats.org/officeDocument/2006/relationships/image" Target="../media/image108.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5.wmf"/><Relationship Id="rId7" Type="http://schemas.openxmlformats.org/officeDocument/2006/relationships/image" Target="../media/image114.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4.wmf"/><Relationship Id="rId7" Type="http://schemas.openxmlformats.org/officeDocument/2006/relationships/image" Target="../media/image120.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14.wmf"/><Relationship Id="rId1" Type="http://schemas.openxmlformats.org/officeDocument/2006/relationships/image" Target="../media/image121.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image" Target="../media/image154.wmf"/><Relationship Id="rId3" Type="http://schemas.openxmlformats.org/officeDocument/2006/relationships/image" Target="../media/image144.wmf"/><Relationship Id="rId7" Type="http://schemas.openxmlformats.org/officeDocument/2006/relationships/image" Target="../media/image148.wmf"/><Relationship Id="rId12" Type="http://schemas.openxmlformats.org/officeDocument/2006/relationships/image" Target="../media/image153.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 Id="rId14" Type="http://schemas.openxmlformats.org/officeDocument/2006/relationships/image" Target="../media/image15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2.wmf"/><Relationship Id="rId7" Type="http://schemas.openxmlformats.org/officeDocument/2006/relationships/image" Target="../media/image157.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59.wmf"/><Relationship Id="rId5" Type="http://schemas.openxmlformats.org/officeDocument/2006/relationships/image" Target="../media/image155.wmf"/><Relationship Id="rId4" Type="http://schemas.openxmlformats.org/officeDocument/2006/relationships/image" Target="../media/image16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5.wmf"/><Relationship Id="rId7" Type="http://schemas.openxmlformats.org/officeDocument/2006/relationships/image" Target="../media/image155.wmf"/><Relationship Id="rId2" Type="http://schemas.openxmlformats.org/officeDocument/2006/relationships/image" Target="../media/image162.wmf"/><Relationship Id="rId1" Type="http://schemas.openxmlformats.org/officeDocument/2006/relationships/image" Target="../media/image164.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82.wmf"/><Relationship Id="rId1" Type="http://schemas.openxmlformats.org/officeDocument/2006/relationships/image" Target="../media/image18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8.wmf"/><Relationship Id="rId7" Type="http://schemas.openxmlformats.org/officeDocument/2006/relationships/image" Target="../media/image192.wmf"/><Relationship Id="rId2" Type="http://schemas.openxmlformats.org/officeDocument/2006/relationships/image" Target="../media/image187.wmf"/><Relationship Id="rId1" Type="http://schemas.openxmlformats.org/officeDocument/2006/relationships/image" Target="../media/image186.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89.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image" Target="../media/image19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82.wmf"/><Relationship Id="rId1" Type="http://schemas.openxmlformats.org/officeDocument/2006/relationships/image" Target="../media/image18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8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16.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5.wmf"/><Relationship Id="rId9" Type="http://schemas.openxmlformats.org/officeDocument/2006/relationships/image" Target="../media/image29.wmf"/><Relationship Id="rId14" Type="http://schemas.openxmlformats.org/officeDocument/2006/relationships/image" Target="../media/image3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image" Target="../media/image191.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09.wmf"/><Relationship Id="rId3" Type="http://schemas.openxmlformats.org/officeDocument/2006/relationships/image" Target="../media/image204.wmf"/><Relationship Id="rId7" Type="http://schemas.openxmlformats.org/officeDocument/2006/relationships/image" Target="../media/image208.wmf"/><Relationship Id="rId12" Type="http://schemas.openxmlformats.org/officeDocument/2006/relationships/image" Target="../media/image213.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207.wmf"/><Relationship Id="rId11" Type="http://schemas.openxmlformats.org/officeDocument/2006/relationships/image" Target="../media/image212.wmf"/><Relationship Id="rId5" Type="http://schemas.openxmlformats.org/officeDocument/2006/relationships/image" Target="../media/image206.wmf"/><Relationship Id="rId10" Type="http://schemas.openxmlformats.org/officeDocument/2006/relationships/image" Target="../media/image211.wmf"/><Relationship Id="rId4" Type="http://schemas.openxmlformats.org/officeDocument/2006/relationships/image" Target="../media/image205.wmf"/><Relationship Id="rId9" Type="http://schemas.openxmlformats.org/officeDocument/2006/relationships/image" Target="../media/image21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30.wmf"/><Relationship Id="rId13" Type="http://schemas.openxmlformats.org/officeDocument/2006/relationships/image" Target="../media/image235.wmf"/><Relationship Id="rId18" Type="http://schemas.openxmlformats.org/officeDocument/2006/relationships/image" Target="../media/image240.wmf"/><Relationship Id="rId3" Type="http://schemas.openxmlformats.org/officeDocument/2006/relationships/image" Target="../media/image225.wmf"/><Relationship Id="rId7" Type="http://schemas.openxmlformats.org/officeDocument/2006/relationships/image" Target="../media/image229.wmf"/><Relationship Id="rId12" Type="http://schemas.openxmlformats.org/officeDocument/2006/relationships/image" Target="../media/image234.wmf"/><Relationship Id="rId17" Type="http://schemas.openxmlformats.org/officeDocument/2006/relationships/image" Target="../media/image239.wmf"/><Relationship Id="rId2" Type="http://schemas.openxmlformats.org/officeDocument/2006/relationships/image" Target="../media/image224.wmf"/><Relationship Id="rId16" Type="http://schemas.openxmlformats.org/officeDocument/2006/relationships/image" Target="../media/image238.wmf"/><Relationship Id="rId1" Type="http://schemas.openxmlformats.org/officeDocument/2006/relationships/image" Target="../media/image223.wmf"/><Relationship Id="rId6" Type="http://schemas.openxmlformats.org/officeDocument/2006/relationships/image" Target="../media/image228.wmf"/><Relationship Id="rId11" Type="http://schemas.openxmlformats.org/officeDocument/2006/relationships/image" Target="../media/image233.wmf"/><Relationship Id="rId5" Type="http://schemas.openxmlformats.org/officeDocument/2006/relationships/image" Target="../media/image227.wmf"/><Relationship Id="rId15" Type="http://schemas.openxmlformats.org/officeDocument/2006/relationships/image" Target="../media/image237.wmf"/><Relationship Id="rId10" Type="http://schemas.openxmlformats.org/officeDocument/2006/relationships/image" Target="../media/image232.wmf"/><Relationship Id="rId19" Type="http://schemas.openxmlformats.org/officeDocument/2006/relationships/image" Target="../media/image241.wmf"/><Relationship Id="rId4" Type="http://schemas.openxmlformats.org/officeDocument/2006/relationships/image" Target="../media/image226.wmf"/><Relationship Id="rId9" Type="http://schemas.openxmlformats.org/officeDocument/2006/relationships/image" Target="../media/image231.wmf"/><Relationship Id="rId14" Type="http://schemas.openxmlformats.org/officeDocument/2006/relationships/image" Target="../media/image236.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49.wmf"/><Relationship Id="rId13" Type="http://schemas.openxmlformats.org/officeDocument/2006/relationships/image" Target="../media/image254.wmf"/><Relationship Id="rId18" Type="http://schemas.openxmlformats.org/officeDocument/2006/relationships/image" Target="../media/image259.wmf"/><Relationship Id="rId3" Type="http://schemas.openxmlformats.org/officeDocument/2006/relationships/image" Target="../media/image244.wmf"/><Relationship Id="rId21" Type="http://schemas.openxmlformats.org/officeDocument/2006/relationships/image" Target="../media/image262.wmf"/><Relationship Id="rId7" Type="http://schemas.openxmlformats.org/officeDocument/2006/relationships/image" Target="../media/image248.wmf"/><Relationship Id="rId12" Type="http://schemas.openxmlformats.org/officeDocument/2006/relationships/image" Target="../media/image253.wmf"/><Relationship Id="rId17" Type="http://schemas.openxmlformats.org/officeDocument/2006/relationships/image" Target="../media/image258.wmf"/><Relationship Id="rId2" Type="http://schemas.openxmlformats.org/officeDocument/2006/relationships/image" Target="../media/image243.wmf"/><Relationship Id="rId16" Type="http://schemas.openxmlformats.org/officeDocument/2006/relationships/image" Target="../media/image257.wmf"/><Relationship Id="rId20" Type="http://schemas.openxmlformats.org/officeDocument/2006/relationships/image" Target="../media/image261.wmf"/><Relationship Id="rId1" Type="http://schemas.openxmlformats.org/officeDocument/2006/relationships/image" Target="../media/image242.wmf"/><Relationship Id="rId6" Type="http://schemas.openxmlformats.org/officeDocument/2006/relationships/image" Target="../media/image247.wmf"/><Relationship Id="rId11" Type="http://schemas.openxmlformats.org/officeDocument/2006/relationships/image" Target="../media/image252.wmf"/><Relationship Id="rId5" Type="http://schemas.openxmlformats.org/officeDocument/2006/relationships/image" Target="../media/image246.wmf"/><Relationship Id="rId15" Type="http://schemas.openxmlformats.org/officeDocument/2006/relationships/image" Target="../media/image256.wmf"/><Relationship Id="rId23" Type="http://schemas.openxmlformats.org/officeDocument/2006/relationships/image" Target="../media/image264.wmf"/><Relationship Id="rId10" Type="http://schemas.openxmlformats.org/officeDocument/2006/relationships/image" Target="../media/image251.wmf"/><Relationship Id="rId19" Type="http://schemas.openxmlformats.org/officeDocument/2006/relationships/image" Target="../media/image260.wmf"/><Relationship Id="rId4" Type="http://schemas.openxmlformats.org/officeDocument/2006/relationships/image" Target="../media/image245.wmf"/><Relationship Id="rId9" Type="http://schemas.openxmlformats.org/officeDocument/2006/relationships/image" Target="../media/image250.wmf"/><Relationship Id="rId14" Type="http://schemas.openxmlformats.org/officeDocument/2006/relationships/image" Target="../media/image255.wmf"/><Relationship Id="rId22" Type="http://schemas.openxmlformats.org/officeDocument/2006/relationships/image" Target="../media/image263.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72.wmf"/><Relationship Id="rId3" Type="http://schemas.openxmlformats.org/officeDocument/2006/relationships/image" Target="../media/image267.wmf"/><Relationship Id="rId7" Type="http://schemas.openxmlformats.org/officeDocument/2006/relationships/image" Target="../media/image271.wmf"/><Relationship Id="rId2" Type="http://schemas.openxmlformats.org/officeDocument/2006/relationships/image" Target="../media/image266.wmf"/><Relationship Id="rId1" Type="http://schemas.openxmlformats.org/officeDocument/2006/relationships/image" Target="../media/image265.wmf"/><Relationship Id="rId6" Type="http://schemas.openxmlformats.org/officeDocument/2006/relationships/image" Target="../media/image270.wmf"/><Relationship Id="rId11" Type="http://schemas.openxmlformats.org/officeDocument/2006/relationships/image" Target="../media/image275.wmf"/><Relationship Id="rId5" Type="http://schemas.openxmlformats.org/officeDocument/2006/relationships/image" Target="../media/image269.wmf"/><Relationship Id="rId10" Type="http://schemas.openxmlformats.org/officeDocument/2006/relationships/image" Target="../media/image274.wmf"/><Relationship Id="rId4" Type="http://schemas.openxmlformats.org/officeDocument/2006/relationships/image" Target="../media/image268.wmf"/><Relationship Id="rId9" Type="http://schemas.openxmlformats.org/officeDocument/2006/relationships/image" Target="../media/image273.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78.wmf"/><Relationship Id="rId1" Type="http://schemas.openxmlformats.org/officeDocument/2006/relationships/image" Target="../media/image277.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80.wmf"/><Relationship Id="rId1" Type="http://schemas.openxmlformats.org/officeDocument/2006/relationships/image" Target="../media/image279.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8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8.wmf"/><Relationship Id="rId7"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0.wmf"/><Relationship Id="rId5" Type="http://schemas.openxmlformats.org/officeDocument/2006/relationships/image" Target="../media/image33.wmf"/><Relationship Id="rId4" Type="http://schemas.openxmlformats.org/officeDocument/2006/relationships/image" Target="../media/image39.wmf"/><Relationship Id="rId9" Type="http://schemas.openxmlformats.org/officeDocument/2006/relationships/image" Target="../media/image43.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image" Target="../media/image290.wmf"/><Relationship Id="rId7" Type="http://schemas.openxmlformats.org/officeDocument/2006/relationships/image" Target="../media/image294.wmf"/><Relationship Id="rId2" Type="http://schemas.openxmlformats.org/officeDocument/2006/relationships/image" Target="../media/image289.wmf"/><Relationship Id="rId1" Type="http://schemas.openxmlformats.org/officeDocument/2006/relationships/image" Target="../media/image288.wmf"/><Relationship Id="rId6" Type="http://schemas.openxmlformats.org/officeDocument/2006/relationships/image" Target="../media/image293.wmf"/><Relationship Id="rId5" Type="http://schemas.openxmlformats.org/officeDocument/2006/relationships/image" Target="../media/image292.wmf"/><Relationship Id="rId10" Type="http://schemas.openxmlformats.org/officeDocument/2006/relationships/image" Target="../media/image297.wmf"/><Relationship Id="rId4" Type="http://schemas.openxmlformats.org/officeDocument/2006/relationships/image" Target="../media/image291.wmf"/><Relationship Id="rId9" Type="http://schemas.openxmlformats.org/officeDocument/2006/relationships/image" Target="../media/image296.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305.wmf"/><Relationship Id="rId3" Type="http://schemas.openxmlformats.org/officeDocument/2006/relationships/image" Target="../media/image300.wmf"/><Relationship Id="rId7" Type="http://schemas.openxmlformats.org/officeDocument/2006/relationships/image" Target="../media/image304.wmf"/><Relationship Id="rId2" Type="http://schemas.openxmlformats.org/officeDocument/2006/relationships/image" Target="../media/image299.wmf"/><Relationship Id="rId1" Type="http://schemas.openxmlformats.org/officeDocument/2006/relationships/image" Target="../media/image298.wmf"/><Relationship Id="rId6" Type="http://schemas.openxmlformats.org/officeDocument/2006/relationships/image" Target="../media/image303.wmf"/><Relationship Id="rId5" Type="http://schemas.openxmlformats.org/officeDocument/2006/relationships/image" Target="../media/image302.wmf"/><Relationship Id="rId4" Type="http://schemas.openxmlformats.org/officeDocument/2006/relationships/image" Target="../media/image301.wmf"/><Relationship Id="rId9" Type="http://schemas.openxmlformats.org/officeDocument/2006/relationships/image" Target="../media/image306.e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14.wmf"/><Relationship Id="rId3" Type="http://schemas.openxmlformats.org/officeDocument/2006/relationships/image" Target="../media/image309.wmf"/><Relationship Id="rId7" Type="http://schemas.openxmlformats.org/officeDocument/2006/relationships/image" Target="../media/image313.wmf"/><Relationship Id="rId2" Type="http://schemas.openxmlformats.org/officeDocument/2006/relationships/image" Target="../media/image308.wmf"/><Relationship Id="rId1" Type="http://schemas.openxmlformats.org/officeDocument/2006/relationships/image" Target="../media/image307.wmf"/><Relationship Id="rId6" Type="http://schemas.openxmlformats.org/officeDocument/2006/relationships/image" Target="../media/image312.wmf"/><Relationship Id="rId5" Type="http://schemas.openxmlformats.org/officeDocument/2006/relationships/image" Target="../media/image311.wmf"/><Relationship Id="rId4" Type="http://schemas.openxmlformats.org/officeDocument/2006/relationships/image" Target="../media/image310.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322.emf"/><Relationship Id="rId3" Type="http://schemas.openxmlformats.org/officeDocument/2006/relationships/image" Target="../media/image317.wmf"/><Relationship Id="rId7" Type="http://schemas.openxmlformats.org/officeDocument/2006/relationships/image" Target="../media/image321.wmf"/><Relationship Id="rId2" Type="http://schemas.openxmlformats.org/officeDocument/2006/relationships/image" Target="../media/image316.wmf"/><Relationship Id="rId1" Type="http://schemas.openxmlformats.org/officeDocument/2006/relationships/image" Target="../media/image315.wmf"/><Relationship Id="rId6" Type="http://schemas.openxmlformats.org/officeDocument/2006/relationships/image" Target="../media/image320.wmf"/><Relationship Id="rId5" Type="http://schemas.openxmlformats.org/officeDocument/2006/relationships/image" Target="../media/image319.wmf"/><Relationship Id="rId4" Type="http://schemas.openxmlformats.org/officeDocument/2006/relationships/image" Target="../media/image318.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30.wmf"/><Relationship Id="rId13" Type="http://schemas.openxmlformats.org/officeDocument/2006/relationships/image" Target="../media/image335.wmf"/><Relationship Id="rId3" Type="http://schemas.openxmlformats.org/officeDocument/2006/relationships/image" Target="../media/image325.wmf"/><Relationship Id="rId7" Type="http://schemas.openxmlformats.org/officeDocument/2006/relationships/image" Target="../media/image329.wmf"/><Relationship Id="rId12" Type="http://schemas.openxmlformats.org/officeDocument/2006/relationships/image" Target="../media/image334.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11" Type="http://schemas.openxmlformats.org/officeDocument/2006/relationships/image" Target="../media/image333.wmf"/><Relationship Id="rId5" Type="http://schemas.openxmlformats.org/officeDocument/2006/relationships/image" Target="../media/image327.wmf"/><Relationship Id="rId10" Type="http://schemas.openxmlformats.org/officeDocument/2006/relationships/image" Target="../media/image332.wmf"/><Relationship Id="rId4" Type="http://schemas.openxmlformats.org/officeDocument/2006/relationships/image" Target="../media/image326.wmf"/><Relationship Id="rId9" Type="http://schemas.openxmlformats.org/officeDocument/2006/relationships/image" Target="../media/image331.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338.emf"/><Relationship Id="rId1" Type="http://schemas.openxmlformats.org/officeDocument/2006/relationships/image" Target="../media/image337.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45.wmf"/><Relationship Id="rId13" Type="http://schemas.openxmlformats.org/officeDocument/2006/relationships/image" Target="../media/image350.emf"/><Relationship Id="rId3" Type="http://schemas.openxmlformats.org/officeDocument/2006/relationships/image" Target="../media/image340.emf"/><Relationship Id="rId7" Type="http://schemas.openxmlformats.org/officeDocument/2006/relationships/image" Target="../media/image344.emf"/><Relationship Id="rId12" Type="http://schemas.openxmlformats.org/officeDocument/2006/relationships/image" Target="../media/image349.emf"/><Relationship Id="rId17" Type="http://schemas.openxmlformats.org/officeDocument/2006/relationships/image" Target="../media/image354.emf"/><Relationship Id="rId2" Type="http://schemas.openxmlformats.org/officeDocument/2006/relationships/image" Target="../media/image289.wmf"/><Relationship Id="rId16" Type="http://schemas.openxmlformats.org/officeDocument/2006/relationships/image" Target="../media/image353.emf"/><Relationship Id="rId1" Type="http://schemas.openxmlformats.org/officeDocument/2006/relationships/image" Target="../media/image339.wmf"/><Relationship Id="rId6" Type="http://schemas.openxmlformats.org/officeDocument/2006/relationships/image" Target="../media/image343.wmf"/><Relationship Id="rId11" Type="http://schemas.openxmlformats.org/officeDocument/2006/relationships/image" Target="../media/image348.emf"/><Relationship Id="rId5" Type="http://schemas.openxmlformats.org/officeDocument/2006/relationships/image" Target="../media/image342.emf"/><Relationship Id="rId15" Type="http://schemas.openxmlformats.org/officeDocument/2006/relationships/image" Target="../media/image352.emf"/><Relationship Id="rId10" Type="http://schemas.openxmlformats.org/officeDocument/2006/relationships/image" Target="../media/image347.emf"/><Relationship Id="rId4" Type="http://schemas.openxmlformats.org/officeDocument/2006/relationships/image" Target="../media/image341.emf"/><Relationship Id="rId9" Type="http://schemas.openxmlformats.org/officeDocument/2006/relationships/image" Target="../media/image346.emf"/><Relationship Id="rId14" Type="http://schemas.openxmlformats.org/officeDocument/2006/relationships/image" Target="../media/image351.e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56.emf"/><Relationship Id="rId13" Type="http://schemas.openxmlformats.org/officeDocument/2006/relationships/image" Target="../media/image361.emf"/><Relationship Id="rId3" Type="http://schemas.openxmlformats.org/officeDocument/2006/relationships/image" Target="../media/image340.emf"/><Relationship Id="rId7" Type="http://schemas.openxmlformats.org/officeDocument/2006/relationships/image" Target="../media/image345.wmf"/><Relationship Id="rId12" Type="http://schemas.openxmlformats.org/officeDocument/2006/relationships/image" Target="../media/image360.emf"/><Relationship Id="rId2" Type="http://schemas.openxmlformats.org/officeDocument/2006/relationships/image" Target="../media/image289.wmf"/><Relationship Id="rId1" Type="http://schemas.openxmlformats.org/officeDocument/2006/relationships/image" Target="../media/image355.wmf"/><Relationship Id="rId6" Type="http://schemas.openxmlformats.org/officeDocument/2006/relationships/image" Target="../media/image344.emf"/><Relationship Id="rId11" Type="http://schemas.openxmlformats.org/officeDocument/2006/relationships/image" Target="../media/image359.emf"/><Relationship Id="rId5" Type="http://schemas.openxmlformats.org/officeDocument/2006/relationships/image" Target="../media/image342.emf"/><Relationship Id="rId15" Type="http://schemas.openxmlformats.org/officeDocument/2006/relationships/image" Target="../media/image363.emf"/><Relationship Id="rId10" Type="http://schemas.openxmlformats.org/officeDocument/2006/relationships/image" Target="../media/image358.emf"/><Relationship Id="rId4" Type="http://schemas.openxmlformats.org/officeDocument/2006/relationships/image" Target="../media/image341.emf"/><Relationship Id="rId9" Type="http://schemas.openxmlformats.org/officeDocument/2006/relationships/image" Target="../media/image357.emf"/><Relationship Id="rId14" Type="http://schemas.openxmlformats.org/officeDocument/2006/relationships/image" Target="../media/image362.e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71.emf"/><Relationship Id="rId3" Type="http://schemas.openxmlformats.org/officeDocument/2006/relationships/image" Target="../media/image366.emf"/><Relationship Id="rId7" Type="http://schemas.openxmlformats.org/officeDocument/2006/relationships/image" Target="../media/image370.emf"/><Relationship Id="rId2" Type="http://schemas.openxmlformats.org/officeDocument/2006/relationships/image" Target="../media/image365.emf"/><Relationship Id="rId1" Type="http://schemas.openxmlformats.org/officeDocument/2006/relationships/image" Target="../media/image364.wmf"/><Relationship Id="rId6" Type="http://schemas.openxmlformats.org/officeDocument/2006/relationships/image" Target="../media/image369.emf"/><Relationship Id="rId5" Type="http://schemas.openxmlformats.org/officeDocument/2006/relationships/image" Target="../media/image368.emf"/><Relationship Id="rId4" Type="http://schemas.openxmlformats.org/officeDocument/2006/relationships/image" Target="../media/image367.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74.emf"/><Relationship Id="rId7" Type="http://schemas.openxmlformats.org/officeDocument/2006/relationships/image" Target="../media/image378.emf"/><Relationship Id="rId2" Type="http://schemas.openxmlformats.org/officeDocument/2006/relationships/image" Target="../media/image373.emf"/><Relationship Id="rId1" Type="http://schemas.openxmlformats.org/officeDocument/2006/relationships/image" Target="../media/image372.wmf"/><Relationship Id="rId6" Type="http://schemas.openxmlformats.org/officeDocument/2006/relationships/image" Target="../media/image377.emf"/><Relationship Id="rId5" Type="http://schemas.openxmlformats.org/officeDocument/2006/relationships/image" Target="../media/image376.emf"/><Relationship Id="rId4" Type="http://schemas.openxmlformats.org/officeDocument/2006/relationships/image" Target="../media/image37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5.wmf"/><Relationship Id="rId4" Type="http://schemas.openxmlformats.org/officeDocument/2006/relationships/image" Target="../media/image44.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86.emf"/><Relationship Id="rId13" Type="http://schemas.openxmlformats.org/officeDocument/2006/relationships/image" Target="../media/image391.emf"/><Relationship Id="rId18" Type="http://schemas.openxmlformats.org/officeDocument/2006/relationships/image" Target="../media/image396.emf"/><Relationship Id="rId3" Type="http://schemas.openxmlformats.org/officeDocument/2006/relationships/image" Target="../media/image381.emf"/><Relationship Id="rId7" Type="http://schemas.openxmlformats.org/officeDocument/2006/relationships/image" Target="../media/image385.emf"/><Relationship Id="rId12" Type="http://schemas.openxmlformats.org/officeDocument/2006/relationships/image" Target="../media/image390.emf"/><Relationship Id="rId17" Type="http://schemas.openxmlformats.org/officeDocument/2006/relationships/image" Target="../media/image395.emf"/><Relationship Id="rId2" Type="http://schemas.openxmlformats.org/officeDocument/2006/relationships/image" Target="../media/image380.emf"/><Relationship Id="rId16" Type="http://schemas.openxmlformats.org/officeDocument/2006/relationships/image" Target="../media/image394.emf"/><Relationship Id="rId1" Type="http://schemas.openxmlformats.org/officeDocument/2006/relationships/image" Target="../media/image379.emf"/><Relationship Id="rId6" Type="http://schemas.openxmlformats.org/officeDocument/2006/relationships/image" Target="../media/image384.emf"/><Relationship Id="rId11" Type="http://schemas.openxmlformats.org/officeDocument/2006/relationships/image" Target="../media/image389.emf"/><Relationship Id="rId5" Type="http://schemas.openxmlformats.org/officeDocument/2006/relationships/image" Target="../media/image383.emf"/><Relationship Id="rId15" Type="http://schemas.openxmlformats.org/officeDocument/2006/relationships/image" Target="../media/image393.emf"/><Relationship Id="rId10" Type="http://schemas.openxmlformats.org/officeDocument/2006/relationships/image" Target="../media/image388.emf"/><Relationship Id="rId4" Type="http://schemas.openxmlformats.org/officeDocument/2006/relationships/image" Target="../media/image382.emf"/><Relationship Id="rId9" Type="http://schemas.openxmlformats.org/officeDocument/2006/relationships/image" Target="../media/image387.emf"/><Relationship Id="rId14" Type="http://schemas.openxmlformats.org/officeDocument/2006/relationships/image" Target="../media/image392.e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405.wmf"/><Relationship Id="rId13" Type="http://schemas.openxmlformats.org/officeDocument/2006/relationships/image" Target="../media/image410.wmf"/><Relationship Id="rId18" Type="http://schemas.openxmlformats.org/officeDocument/2006/relationships/image" Target="../media/image415.wmf"/><Relationship Id="rId3" Type="http://schemas.openxmlformats.org/officeDocument/2006/relationships/image" Target="../media/image400.wmf"/><Relationship Id="rId21" Type="http://schemas.openxmlformats.org/officeDocument/2006/relationships/image" Target="../media/image418.wmf"/><Relationship Id="rId7" Type="http://schemas.openxmlformats.org/officeDocument/2006/relationships/image" Target="../media/image404.wmf"/><Relationship Id="rId12" Type="http://schemas.openxmlformats.org/officeDocument/2006/relationships/image" Target="../media/image409.wmf"/><Relationship Id="rId17" Type="http://schemas.openxmlformats.org/officeDocument/2006/relationships/image" Target="../media/image414.wmf"/><Relationship Id="rId25" Type="http://schemas.openxmlformats.org/officeDocument/2006/relationships/image" Target="../media/image422.wmf"/><Relationship Id="rId2" Type="http://schemas.openxmlformats.org/officeDocument/2006/relationships/image" Target="../media/image399.wmf"/><Relationship Id="rId16" Type="http://schemas.openxmlformats.org/officeDocument/2006/relationships/image" Target="../media/image413.wmf"/><Relationship Id="rId20" Type="http://schemas.openxmlformats.org/officeDocument/2006/relationships/image" Target="../media/image417.wmf"/><Relationship Id="rId1" Type="http://schemas.openxmlformats.org/officeDocument/2006/relationships/image" Target="../media/image398.wmf"/><Relationship Id="rId6" Type="http://schemas.openxmlformats.org/officeDocument/2006/relationships/image" Target="../media/image403.wmf"/><Relationship Id="rId11" Type="http://schemas.openxmlformats.org/officeDocument/2006/relationships/image" Target="../media/image408.wmf"/><Relationship Id="rId24" Type="http://schemas.openxmlformats.org/officeDocument/2006/relationships/image" Target="../media/image421.wmf"/><Relationship Id="rId5" Type="http://schemas.openxmlformats.org/officeDocument/2006/relationships/image" Target="../media/image402.wmf"/><Relationship Id="rId15" Type="http://schemas.openxmlformats.org/officeDocument/2006/relationships/image" Target="../media/image412.wmf"/><Relationship Id="rId23" Type="http://schemas.openxmlformats.org/officeDocument/2006/relationships/image" Target="../media/image420.wmf"/><Relationship Id="rId10" Type="http://schemas.openxmlformats.org/officeDocument/2006/relationships/image" Target="../media/image407.wmf"/><Relationship Id="rId19" Type="http://schemas.openxmlformats.org/officeDocument/2006/relationships/image" Target="../media/image416.wmf"/><Relationship Id="rId4" Type="http://schemas.openxmlformats.org/officeDocument/2006/relationships/image" Target="../media/image401.wmf"/><Relationship Id="rId9" Type="http://schemas.openxmlformats.org/officeDocument/2006/relationships/image" Target="../media/image406.wmf"/><Relationship Id="rId14" Type="http://schemas.openxmlformats.org/officeDocument/2006/relationships/image" Target="../media/image411.wmf"/><Relationship Id="rId22" Type="http://schemas.openxmlformats.org/officeDocument/2006/relationships/image" Target="../media/image419.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25.wmf"/><Relationship Id="rId2" Type="http://schemas.openxmlformats.org/officeDocument/2006/relationships/image" Target="../media/image424.wmf"/><Relationship Id="rId1" Type="http://schemas.openxmlformats.org/officeDocument/2006/relationships/image" Target="../media/image423.wmf"/><Relationship Id="rId6" Type="http://schemas.openxmlformats.org/officeDocument/2006/relationships/image" Target="../media/image428.wmf"/><Relationship Id="rId5" Type="http://schemas.openxmlformats.org/officeDocument/2006/relationships/image" Target="../media/image427.wmf"/><Relationship Id="rId4" Type="http://schemas.openxmlformats.org/officeDocument/2006/relationships/image" Target="../media/image426.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31.wmf"/><Relationship Id="rId7" Type="http://schemas.openxmlformats.org/officeDocument/2006/relationships/image" Target="../media/image435.wmf"/><Relationship Id="rId2" Type="http://schemas.openxmlformats.org/officeDocument/2006/relationships/image" Target="../media/image430.wmf"/><Relationship Id="rId1" Type="http://schemas.openxmlformats.org/officeDocument/2006/relationships/image" Target="../media/image429.wmf"/><Relationship Id="rId6" Type="http://schemas.openxmlformats.org/officeDocument/2006/relationships/image" Target="../media/image434.wmf"/><Relationship Id="rId5" Type="http://schemas.openxmlformats.org/officeDocument/2006/relationships/image" Target="../media/image433.wmf"/><Relationship Id="rId4" Type="http://schemas.openxmlformats.org/officeDocument/2006/relationships/image" Target="../media/image432.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443.wmf"/><Relationship Id="rId13" Type="http://schemas.openxmlformats.org/officeDocument/2006/relationships/image" Target="../media/image448.wmf"/><Relationship Id="rId3" Type="http://schemas.openxmlformats.org/officeDocument/2006/relationships/image" Target="../media/image438.wmf"/><Relationship Id="rId7" Type="http://schemas.openxmlformats.org/officeDocument/2006/relationships/image" Target="../media/image442.wmf"/><Relationship Id="rId12" Type="http://schemas.openxmlformats.org/officeDocument/2006/relationships/image" Target="../media/image447.wmf"/><Relationship Id="rId17" Type="http://schemas.openxmlformats.org/officeDocument/2006/relationships/image" Target="../media/image452.wmf"/><Relationship Id="rId2" Type="http://schemas.openxmlformats.org/officeDocument/2006/relationships/image" Target="../media/image437.wmf"/><Relationship Id="rId16" Type="http://schemas.openxmlformats.org/officeDocument/2006/relationships/image" Target="../media/image451.wmf"/><Relationship Id="rId1" Type="http://schemas.openxmlformats.org/officeDocument/2006/relationships/image" Target="../media/image436.wmf"/><Relationship Id="rId6" Type="http://schemas.openxmlformats.org/officeDocument/2006/relationships/image" Target="../media/image441.wmf"/><Relationship Id="rId11" Type="http://schemas.openxmlformats.org/officeDocument/2006/relationships/image" Target="../media/image446.wmf"/><Relationship Id="rId5" Type="http://schemas.openxmlformats.org/officeDocument/2006/relationships/image" Target="../media/image440.wmf"/><Relationship Id="rId15" Type="http://schemas.openxmlformats.org/officeDocument/2006/relationships/image" Target="../media/image450.wmf"/><Relationship Id="rId10" Type="http://schemas.openxmlformats.org/officeDocument/2006/relationships/image" Target="../media/image445.wmf"/><Relationship Id="rId4" Type="http://schemas.openxmlformats.org/officeDocument/2006/relationships/image" Target="../media/image439.wmf"/><Relationship Id="rId9" Type="http://schemas.openxmlformats.org/officeDocument/2006/relationships/image" Target="../media/image444.wmf"/><Relationship Id="rId14" Type="http://schemas.openxmlformats.org/officeDocument/2006/relationships/image" Target="../media/image449.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55.wmf"/><Relationship Id="rId2" Type="http://schemas.openxmlformats.org/officeDocument/2006/relationships/image" Target="../media/image454.wmf"/><Relationship Id="rId1" Type="http://schemas.openxmlformats.org/officeDocument/2006/relationships/image" Target="../media/image45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458.wmf"/><Relationship Id="rId2" Type="http://schemas.openxmlformats.org/officeDocument/2006/relationships/image" Target="../media/image457.wmf"/><Relationship Id="rId1" Type="http://schemas.openxmlformats.org/officeDocument/2006/relationships/image" Target="../media/image456.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2024/11/26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53969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2024/11/26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438073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100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101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102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103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104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118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119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139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89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2024/11/26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2024/11/26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2024/11/26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2024/11/26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2024/11/26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2024/11/26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2024/11/26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2024/11/26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2024/11/26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2024/11/26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2024/11/26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2024/11/26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5.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8.wmf"/><Relationship Id="rId11" Type="http://schemas.openxmlformats.org/officeDocument/2006/relationships/image" Target="../media/image44.wmf"/><Relationship Id="rId5" Type="http://schemas.openxmlformats.org/officeDocument/2006/relationships/oleObject" Target="../embeddings/oleObject46.bin"/><Relationship Id="rId10" Type="http://schemas.openxmlformats.org/officeDocument/2006/relationships/oleObject" Target="../embeddings/oleObject49.bin"/><Relationship Id="rId4" Type="http://schemas.openxmlformats.org/officeDocument/2006/relationships/image" Target="../media/image37.wmf"/><Relationship Id="rId9" Type="http://schemas.openxmlformats.org/officeDocument/2006/relationships/oleObject" Target="../embeddings/oleObject48.bin"/></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84.png"/><Relationship Id="rId2" Type="http://schemas.openxmlformats.org/officeDocument/2006/relationships/vmlDrawing" Target="../drawings/vmlDrawing49.vml"/><Relationship Id="rId1" Type="http://schemas.openxmlformats.org/officeDocument/2006/relationships/themeOverride" Target="../theme/themeOverride27.xml"/><Relationship Id="rId6" Type="http://schemas.openxmlformats.org/officeDocument/2006/relationships/image" Target="../media/image283.wmf"/><Relationship Id="rId5" Type="http://schemas.openxmlformats.org/officeDocument/2006/relationships/oleObject" Target="../embeddings/oleObject314.bin"/><Relationship Id="rId4" Type="http://schemas.openxmlformats.org/officeDocument/2006/relationships/notesSlide" Target="../notesSlides/notesSlide1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28.xml"/><Relationship Id="rId5" Type="http://schemas.openxmlformats.org/officeDocument/2006/relationships/image" Target="../media/image286.png"/><Relationship Id="rId4" Type="http://schemas.openxmlformats.org/officeDocument/2006/relationships/image" Target="../media/image285.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30.xml"/><Relationship Id="rId4" Type="http://schemas.openxmlformats.org/officeDocument/2006/relationships/image" Target="../media/image287.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8" Type="http://schemas.openxmlformats.org/officeDocument/2006/relationships/image" Target="../media/image290.wmf"/><Relationship Id="rId13" Type="http://schemas.openxmlformats.org/officeDocument/2006/relationships/oleObject" Target="../embeddings/oleObject320.bin"/><Relationship Id="rId18" Type="http://schemas.openxmlformats.org/officeDocument/2006/relationships/image" Target="../media/image295.wmf"/><Relationship Id="rId3" Type="http://schemas.openxmlformats.org/officeDocument/2006/relationships/oleObject" Target="../embeddings/oleObject315.bin"/><Relationship Id="rId21" Type="http://schemas.openxmlformats.org/officeDocument/2006/relationships/oleObject" Target="../embeddings/oleObject324.bin"/><Relationship Id="rId7" Type="http://schemas.openxmlformats.org/officeDocument/2006/relationships/oleObject" Target="../embeddings/oleObject317.bin"/><Relationship Id="rId12" Type="http://schemas.openxmlformats.org/officeDocument/2006/relationships/image" Target="../media/image292.wmf"/><Relationship Id="rId17" Type="http://schemas.openxmlformats.org/officeDocument/2006/relationships/oleObject" Target="../embeddings/oleObject322.bin"/><Relationship Id="rId2" Type="http://schemas.openxmlformats.org/officeDocument/2006/relationships/slideLayout" Target="../slideLayouts/slideLayout12.xml"/><Relationship Id="rId16" Type="http://schemas.openxmlformats.org/officeDocument/2006/relationships/image" Target="../media/image294.wmf"/><Relationship Id="rId20" Type="http://schemas.openxmlformats.org/officeDocument/2006/relationships/image" Target="../media/image296.wmf"/><Relationship Id="rId1" Type="http://schemas.openxmlformats.org/officeDocument/2006/relationships/vmlDrawing" Target="../drawings/vmlDrawing50.vml"/><Relationship Id="rId6" Type="http://schemas.openxmlformats.org/officeDocument/2006/relationships/image" Target="../media/image289.wmf"/><Relationship Id="rId11" Type="http://schemas.openxmlformats.org/officeDocument/2006/relationships/oleObject" Target="../embeddings/oleObject319.bin"/><Relationship Id="rId5" Type="http://schemas.openxmlformats.org/officeDocument/2006/relationships/oleObject" Target="../embeddings/oleObject316.bin"/><Relationship Id="rId15" Type="http://schemas.openxmlformats.org/officeDocument/2006/relationships/oleObject" Target="../embeddings/oleObject321.bin"/><Relationship Id="rId10" Type="http://schemas.openxmlformats.org/officeDocument/2006/relationships/image" Target="../media/image291.wmf"/><Relationship Id="rId19" Type="http://schemas.openxmlformats.org/officeDocument/2006/relationships/oleObject" Target="../embeddings/oleObject323.bin"/><Relationship Id="rId4" Type="http://schemas.openxmlformats.org/officeDocument/2006/relationships/image" Target="../media/image288.wmf"/><Relationship Id="rId9" Type="http://schemas.openxmlformats.org/officeDocument/2006/relationships/oleObject" Target="../embeddings/oleObject318.bin"/><Relationship Id="rId14" Type="http://schemas.openxmlformats.org/officeDocument/2006/relationships/image" Target="../media/image293.wmf"/><Relationship Id="rId22" Type="http://schemas.openxmlformats.org/officeDocument/2006/relationships/image" Target="../media/image297.wmf"/></Relationships>
</file>

<file path=ppt/slides/_rels/slide108.xml.rels><?xml version="1.0" encoding="UTF-8" standalone="yes"?>
<Relationships xmlns="http://schemas.openxmlformats.org/package/2006/relationships"><Relationship Id="rId8" Type="http://schemas.openxmlformats.org/officeDocument/2006/relationships/image" Target="../media/image300.wmf"/><Relationship Id="rId13" Type="http://schemas.openxmlformats.org/officeDocument/2006/relationships/oleObject" Target="../embeddings/oleObject330.bin"/><Relationship Id="rId18" Type="http://schemas.openxmlformats.org/officeDocument/2006/relationships/image" Target="../media/image305.wmf"/><Relationship Id="rId3" Type="http://schemas.openxmlformats.org/officeDocument/2006/relationships/oleObject" Target="../embeddings/oleObject325.bin"/><Relationship Id="rId7" Type="http://schemas.openxmlformats.org/officeDocument/2006/relationships/oleObject" Target="../embeddings/oleObject327.bin"/><Relationship Id="rId12" Type="http://schemas.openxmlformats.org/officeDocument/2006/relationships/image" Target="../media/image302.wmf"/><Relationship Id="rId17" Type="http://schemas.openxmlformats.org/officeDocument/2006/relationships/oleObject" Target="../embeddings/oleObject332.bin"/><Relationship Id="rId2" Type="http://schemas.openxmlformats.org/officeDocument/2006/relationships/slideLayout" Target="../slideLayouts/slideLayout12.xml"/><Relationship Id="rId16" Type="http://schemas.openxmlformats.org/officeDocument/2006/relationships/image" Target="../media/image304.wmf"/><Relationship Id="rId20" Type="http://schemas.openxmlformats.org/officeDocument/2006/relationships/image" Target="../media/image306.emf"/><Relationship Id="rId1" Type="http://schemas.openxmlformats.org/officeDocument/2006/relationships/vmlDrawing" Target="../drawings/vmlDrawing51.vml"/><Relationship Id="rId6" Type="http://schemas.openxmlformats.org/officeDocument/2006/relationships/image" Target="../media/image299.wmf"/><Relationship Id="rId11" Type="http://schemas.openxmlformats.org/officeDocument/2006/relationships/oleObject" Target="../embeddings/oleObject329.bin"/><Relationship Id="rId5" Type="http://schemas.openxmlformats.org/officeDocument/2006/relationships/oleObject" Target="../embeddings/oleObject326.bin"/><Relationship Id="rId15" Type="http://schemas.openxmlformats.org/officeDocument/2006/relationships/oleObject" Target="../embeddings/oleObject331.bin"/><Relationship Id="rId10" Type="http://schemas.openxmlformats.org/officeDocument/2006/relationships/image" Target="../media/image301.wmf"/><Relationship Id="rId19" Type="http://schemas.openxmlformats.org/officeDocument/2006/relationships/oleObject" Target="../embeddings/oleObject333.bin"/><Relationship Id="rId4" Type="http://schemas.openxmlformats.org/officeDocument/2006/relationships/image" Target="../media/image298.wmf"/><Relationship Id="rId9" Type="http://schemas.openxmlformats.org/officeDocument/2006/relationships/oleObject" Target="../embeddings/oleObject328.bin"/><Relationship Id="rId14" Type="http://schemas.openxmlformats.org/officeDocument/2006/relationships/image" Target="../media/image303.wmf"/></Relationships>
</file>

<file path=ppt/slides/_rels/slide109.xml.rels><?xml version="1.0" encoding="UTF-8" standalone="yes"?>
<Relationships xmlns="http://schemas.openxmlformats.org/package/2006/relationships"><Relationship Id="rId8" Type="http://schemas.openxmlformats.org/officeDocument/2006/relationships/image" Target="../media/image309.wmf"/><Relationship Id="rId13" Type="http://schemas.openxmlformats.org/officeDocument/2006/relationships/oleObject" Target="../embeddings/oleObject339.bin"/><Relationship Id="rId18" Type="http://schemas.openxmlformats.org/officeDocument/2006/relationships/image" Target="../media/image314.wmf"/><Relationship Id="rId3" Type="http://schemas.openxmlformats.org/officeDocument/2006/relationships/oleObject" Target="../embeddings/oleObject334.bin"/><Relationship Id="rId7" Type="http://schemas.openxmlformats.org/officeDocument/2006/relationships/oleObject" Target="../embeddings/oleObject336.bin"/><Relationship Id="rId12" Type="http://schemas.openxmlformats.org/officeDocument/2006/relationships/image" Target="../media/image311.wmf"/><Relationship Id="rId17" Type="http://schemas.openxmlformats.org/officeDocument/2006/relationships/oleObject" Target="../embeddings/oleObject341.bin"/><Relationship Id="rId2" Type="http://schemas.openxmlformats.org/officeDocument/2006/relationships/slideLayout" Target="../slideLayouts/slideLayout12.xml"/><Relationship Id="rId16" Type="http://schemas.openxmlformats.org/officeDocument/2006/relationships/image" Target="../media/image313.wmf"/><Relationship Id="rId1" Type="http://schemas.openxmlformats.org/officeDocument/2006/relationships/vmlDrawing" Target="../drawings/vmlDrawing52.vml"/><Relationship Id="rId6" Type="http://schemas.openxmlformats.org/officeDocument/2006/relationships/image" Target="../media/image308.wmf"/><Relationship Id="rId11" Type="http://schemas.openxmlformats.org/officeDocument/2006/relationships/oleObject" Target="../embeddings/oleObject338.bin"/><Relationship Id="rId5" Type="http://schemas.openxmlformats.org/officeDocument/2006/relationships/oleObject" Target="../embeddings/oleObject335.bin"/><Relationship Id="rId15" Type="http://schemas.openxmlformats.org/officeDocument/2006/relationships/oleObject" Target="../embeddings/oleObject340.bin"/><Relationship Id="rId10" Type="http://schemas.openxmlformats.org/officeDocument/2006/relationships/image" Target="../media/image310.wmf"/><Relationship Id="rId4" Type="http://schemas.openxmlformats.org/officeDocument/2006/relationships/image" Target="../media/image307.wmf"/><Relationship Id="rId9" Type="http://schemas.openxmlformats.org/officeDocument/2006/relationships/oleObject" Target="../embeddings/oleObject337.bin"/><Relationship Id="rId14" Type="http://schemas.openxmlformats.org/officeDocument/2006/relationships/image" Target="../media/image312.wmf"/></Relationships>
</file>

<file path=ppt/slides/_rels/slide1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52.bin"/><Relationship Id="rId4" Type="http://schemas.openxmlformats.org/officeDocument/2006/relationships/image" Target="../media/image46.wmf"/></Relationships>
</file>

<file path=ppt/slides/_rels/slide110.xml.rels><?xml version="1.0" encoding="UTF-8" standalone="yes"?>
<Relationships xmlns="http://schemas.openxmlformats.org/package/2006/relationships"><Relationship Id="rId8" Type="http://schemas.openxmlformats.org/officeDocument/2006/relationships/image" Target="../media/image317.wmf"/><Relationship Id="rId13" Type="http://schemas.openxmlformats.org/officeDocument/2006/relationships/oleObject" Target="../embeddings/oleObject347.bin"/><Relationship Id="rId18" Type="http://schemas.openxmlformats.org/officeDocument/2006/relationships/image" Target="../media/image322.emf"/><Relationship Id="rId3" Type="http://schemas.openxmlformats.org/officeDocument/2006/relationships/oleObject" Target="../embeddings/oleObject342.bin"/><Relationship Id="rId7" Type="http://schemas.openxmlformats.org/officeDocument/2006/relationships/oleObject" Target="../embeddings/oleObject344.bin"/><Relationship Id="rId12" Type="http://schemas.openxmlformats.org/officeDocument/2006/relationships/image" Target="../media/image319.wmf"/><Relationship Id="rId17" Type="http://schemas.openxmlformats.org/officeDocument/2006/relationships/oleObject" Target="../embeddings/oleObject349.bin"/><Relationship Id="rId2" Type="http://schemas.openxmlformats.org/officeDocument/2006/relationships/slideLayout" Target="../slideLayouts/slideLayout12.xml"/><Relationship Id="rId16" Type="http://schemas.openxmlformats.org/officeDocument/2006/relationships/image" Target="../media/image321.wmf"/><Relationship Id="rId1" Type="http://schemas.openxmlformats.org/officeDocument/2006/relationships/vmlDrawing" Target="../drawings/vmlDrawing53.vml"/><Relationship Id="rId6" Type="http://schemas.openxmlformats.org/officeDocument/2006/relationships/image" Target="../media/image316.wmf"/><Relationship Id="rId11" Type="http://schemas.openxmlformats.org/officeDocument/2006/relationships/oleObject" Target="../embeddings/oleObject346.bin"/><Relationship Id="rId5" Type="http://schemas.openxmlformats.org/officeDocument/2006/relationships/oleObject" Target="../embeddings/oleObject343.bin"/><Relationship Id="rId15" Type="http://schemas.openxmlformats.org/officeDocument/2006/relationships/oleObject" Target="../embeddings/oleObject348.bin"/><Relationship Id="rId10" Type="http://schemas.openxmlformats.org/officeDocument/2006/relationships/image" Target="../media/image318.wmf"/><Relationship Id="rId4" Type="http://schemas.openxmlformats.org/officeDocument/2006/relationships/image" Target="../media/image315.wmf"/><Relationship Id="rId9" Type="http://schemas.openxmlformats.org/officeDocument/2006/relationships/oleObject" Target="../embeddings/oleObject345.bin"/><Relationship Id="rId14" Type="http://schemas.openxmlformats.org/officeDocument/2006/relationships/image" Target="../media/image320.wmf"/></Relationships>
</file>

<file path=ppt/slides/_rels/slide111.xml.rels><?xml version="1.0" encoding="UTF-8" standalone="yes"?>
<Relationships xmlns="http://schemas.openxmlformats.org/package/2006/relationships"><Relationship Id="rId8" Type="http://schemas.openxmlformats.org/officeDocument/2006/relationships/image" Target="../media/image325.wmf"/><Relationship Id="rId13" Type="http://schemas.openxmlformats.org/officeDocument/2006/relationships/oleObject" Target="../embeddings/oleObject355.bin"/><Relationship Id="rId18" Type="http://schemas.openxmlformats.org/officeDocument/2006/relationships/image" Target="../media/image330.wmf"/><Relationship Id="rId26" Type="http://schemas.openxmlformats.org/officeDocument/2006/relationships/image" Target="../media/image334.wmf"/><Relationship Id="rId3" Type="http://schemas.openxmlformats.org/officeDocument/2006/relationships/oleObject" Target="../embeddings/oleObject350.bin"/><Relationship Id="rId21" Type="http://schemas.openxmlformats.org/officeDocument/2006/relationships/oleObject" Target="../embeddings/oleObject359.bin"/><Relationship Id="rId7" Type="http://schemas.openxmlformats.org/officeDocument/2006/relationships/oleObject" Target="../embeddings/oleObject352.bin"/><Relationship Id="rId12" Type="http://schemas.openxmlformats.org/officeDocument/2006/relationships/image" Target="../media/image327.wmf"/><Relationship Id="rId17" Type="http://schemas.openxmlformats.org/officeDocument/2006/relationships/oleObject" Target="../embeddings/oleObject357.bin"/><Relationship Id="rId25" Type="http://schemas.openxmlformats.org/officeDocument/2006/relationships/oleObject" Target="../embeddings/oleObject361.bin"/><Relationship Id="rId2" Type="http://schemas.openxmlformats.org/officeDocument/2006/relationships/slideLayout" Target="../slideLayouts/slideLayout12.xml"/><Relationship Id="rId16" Type="http://schemas.openxmlformats.org/officeDocument/2006/relationships/image" Target="../media/image329.wmf"/><Relationship Id="rId20" Type="http://schemas.openxmlformats.org/officeDocument/2006/relationships/image" Target="../media/image331.wmf"/><Relationship Id="rId1" Type="http://schemas.openxmlformats.org/officeDocument/2006/relationships/vmlDrawing" Target="../drawings/vmlDrawing54.vml"/><Relationship Id="rId6" Type="http://schemas.openxmlformats.org/officeDocument/2006/relationships/image" Target="../media/image324.wmf"/><Relationship Id="rId11" Type="http://schemas.openxmlformats.org/officeDocument/2006/relationships/oleObject" Target="../embeddings/oleObject354.bin"/><Relationship Id="rId24" Type="http://schemas.openxmlformats.org/officeDocument/2006/relationships/image" Target="../media/image333.wmf"/><Relationship Id="rId5" Type="http://schemas.openxmlformats.org/officeDocument/2006/relationships/oleObject" Target="../embeddings/oleObject351.bin"/><Relationship Id="rId15" Type="http://schemas.openxmlformats.org/officeDocument/2006/relationships/oleObject" Target="../embeddings/oleObject356.bin"/><Relationship Id="rId23" Type="http://schemas.openxmlformats.org/officeDocument/2006/relationships/oleObject" Target="../embeddings/oleObject360.bin"/><Relationship Id="rId28" Type="http://schemas.openxmlformats.org/officeDocument/2006/relationships/image" Target="../media/image335.wmf"/><Relationship Id="rId10" Type="http://schemas.openxmlformats.org/officeDocument/2006/relationships/image" Target="../media/image326.wmf"/><Relationship Id="rId19" Type="http://schemas.openxmlformats.org/officeDocument/2006/relationships/oleObject" Target="../embeddings/oleObject358.bin"/><Relationship Id="rId4" Type="http://schemas.openxmlformats.org/officeDocument/2006/relationships/image" Target="../media/image323.wmf"/><Relationship Id="rId9" Type="http://schemas.openxmlformats.org/officeDocument/2006/relationships/oleObject" Target="../embeddings/oleObject353.bin"/><Relationship Id="rId14" Type="http://schemas.openxmlformats.org/officeDocument/2006/relationships/image" Target="../media/image328.wmf"/><Relationship Id="rId22" Type="http://schemas.openxmlformats.org/officeDocument/2006/relationships/image" Target="../media/image332.wmf"/><Relationship Id="rId27" Type="http://schemas.openxmlformats.org/officeDocument/2006/relationships/oleObject" Target="../embeddings/oleObject362.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336.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63.bin"/><Relationship Id="rId2" Type="http://schemas.openxmlformats.org/officeDocument/2006/relationships/slideLayout" Target="../slideLayouts/slideLayout12.xml"/><Relationship Id="rId1" Type="http://schemas.openxmlformats.org/officeDocument/2006/relationships/vmlDrawing" Target="../drawings/vmlDrawing55.vml"/><Relationship Id="rId6" Type="http://schemas.openxmlformats.org/officeDocument/2006/relationships/image" Target="../media/image338.emf"/><Relationship Id="rId5" Type="http://schemas.openxmlformats.org/officeDocument/2006/relationships/oleObject" Target="../embeddings/oleObject364.bin"/><Relationship Id="rId4" Type="http://schemas.openxmlformats.org/officeDocument/2006/relationships/image" Target="../media/image337.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8" Type="http://schemas.openxmlformats.org/officeDocument/2006/relationships/image" Target="../media/image340.emf"/><Relationship Id="rId13" Type="http://schemas.openxmlformats.org/officeDocument/2006/relationships/oleObject" Target="../embeddings/oleObject370.bin"/><Relationship Id="rId18" Type="http://schemas.openxmlformats.org/officeDocument/2006/relationships/image" Target="../media/image345.wmf"/><Relationship Id="rId26" Type="http://schemas.openxmlformats.org/officeDocument/2006/relationships/image" Target="../media/image349.emf"/><Relationship Id="rId3" Type="http://schemas.openxmlformats.org/officeDocument/2006/relationships/oleObject" Target="../embeddings/oleObject365.bin"/><Relationship Id="rId21" Type="http://schemas.openxmlformats.org/officeDocument/2006/relationships/oleObject" Target="../embeddings/oleObject374.bin"/><Relationship Id="rId34" Type="http://schemas.openxmlformats.org/officeDocument/2006/relationships/image" Target="../media/image353.emf"/><Relationship Id="rId7" Type="http://schemas.openxmlformats.org/officeDocument/2006/relationships/oleObject" Target="../embeddings/oleObject367.bin"/><Relationship Id="rId12" Type="http://schemas.openxmlformats.org/officeDocument/2006/relationships/image" Target="../media/image342.emf"/><Relationship Id="rId17" Type="http://schemas.openxmlformats.org/officeDocument/2006/relationships/oleObject" Target="../embeddings/oleObject372.bin"/><Relationship Id="rId25" Type="http://schemas.openxmlformats.org/officeDocument/2006/relationships/oleObject" Target="../embeddings/oleObject376.bin"/><Relationship Id="rId33" Type="http://schemas.openxmlformats.org/officeDocument/2006/relationships/oleObject" Target="../embeddings/oleObject380.bin"/><Relationship Id="rId2" Type="http://schemas.openxmlformats.org/officeDocument/2006/relationships/slideLayout" Target="../slideLayouts/slideLayout12.xml"/><Relationship Id="rId16" Type="http://schemas.openxmlformats.org/officeDocument/2006/relationships/image" Target="../media/image344.emf"/><Relationship Id="rId20" Type="http://schemas.openxmlformats.org/officeDocument/2006/relationships/image" Target="../media/image346.emf"/><Relationship Id="rId29" Type="http://schemas.openxmlformats.org/officeDocument/2006/relationships/oleObject" Target="../embeddings/oleObject378.bin"/><Relationship Id="rId1" Type="http://schemas.openxmlformats.org/officeDocument/2006/relationships/vmlDrawing" Target="../drawings/vmlDrawing56.vml"/><Relationship Id="rId6" Type="http://schemas.openxmlformats.org/officeDocument/2006/relationships/image" Target="../media/image289.wmf"/><Relationship Id="rId11" Type="http://schemas.openxmlformats.org/officeDocument/2006/relationships/oleObject" Target="../embeddings/oleObject369.bin"/><Relationship Id="rId24" Type="http://schemas.openxmlformats.org/officeDocument/2006/relationships/image" Target="../media/image348.emf"/><Relationship Id="rId32" Type="http://schemas.openxmlformats.org/officeDocument/2006/relationships/image" Target="../media/image352.emf"/><Relationship Id="rId5" Type="http://schemas.openxmlformats.org/officeDocument/2006/relationships/oleObject" Target="../embeddings/oleObject366.bin"/><Relationship Id="rId15" Type="http://schemas.openxmlformats.org/officeDocument/2006/relationships/oleObject" Target="../embeddings/oleObject371.bin"/><Relationship Id="rId23" Type="http://schemas.openxmlformats.org/officeDocument/2006/relationships/oleObject" Target="../embeddings/oleObject375.bin"/><Relationship Id="rId28" Type="http://schemas.openxmlformats.org/officeDocument/2006/relationships/image" Target="../media/image350.emf"/><Relationship Id="rId36" Type="http://schemas.openxmlformats.org/officeDocument/2006/relationships/image" Target="../media/image354.emf"/><Relationship Id="rId10" Type="http://schemas.openxmlformats.org/officeDocument/2006/relationships/image" Target="../media/image341.emf"/><Relationship Id="rId19" Type="http://schemas.openxmlformats.org/officeDocument/2006/relationships/oleObject" Target="../embeddings/oleObject373.bin"/><Relationship Id="rId31" Type="http://schemas.openxmlformats.org/officeDocument/2006/relationships/oleObject" Target="../embeddings/oleObject379.bin"/><Relationship Id="rId4" Type="http://schemas.openxmlformats.org/officeDocument/2006/relationships/image" Target="../media/image339.wmf"/><Relationship Id="rId9" Type="http://schemas.openxmlformats.org/officeDocument/2006/relationships/oleObject" Target="../embeddings/oleObject368.bin"/><Relationship Id="rId14" Type="http://schemas.openxmlformats.org/officeDocument/2006/relationships/image" Target="../media/image343.wmf"/><Relationship Id="rId22" Type="http://schemas.openxmlformats.org/officeDocument/2006/relationships/image" Target="../media/image347.emf"/><Relationship Id="rId27" Type="http://schemas.openxmlformats.org/officeDocument/2006/relationships/oleObject" Target="../embeddings/oleObject377.bin"/><Relationship Id="rId30" Type="http://schemas.openxmlformats.org/officeDocument/2006/relationships/image" Target="../media/image351.emf"/><Relationship Id="rId35" Type="http://schemas.openxmlformats.org/officeDocument/2006/relationships/oleObject" Target="../embeddings/oleObject381.bin"/></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384.bin"/><Relationship Id="rId13" Type="http://schemas.openxmlformats.org/officeDocument/2006/relationships/image" Target="../media/image342.emf"/><Relationship Id="rId18" Type="http://schemas.openxmlformats.org/officeDocument/2006/relationships/oleObject" Target="../embeddings/oleObject389.bin"/><Relationship Id="rId26" Type="http://schemas.openxmlformats.org/officeDocument/2006/relationships/oleObject" Target="../embeddings/oleObject393.bin"/><Relationship Id="rId3" Type="http://schemas.openxmlformats.org/officeDocument/2006/relationships/notesSlide" Target="../notesSlides/notesSlide22.xml"/><Relationship Id="rId21" Type="http://schemas.openxmlformats.org/officeDocument/2006/relationships/image" Target="../media/image357.emf"/><Relationship Id="rId7" Type="http://schemas.openxmlformats.org/officeDocument/2006/relationships/image" Target="../media/image289.wmf"/><Relationship Id="rId12" Type="http://schemas.openxmlformats.org/officeDocument/2006/relationships/oleObject" Target="../embeddings/oleObject386.bin"/><Relationship Id="rId17" Type="http://schemas.openxmlformats.org/officeDocument/2006/relationships/image" Target="../media/image345.wmf"/><Relationship Id="rId25" Type="http://schemas.openxmlformats.org/officeDocument/2006/relationships/image" Target="../media/image359.emf"/><Relationship Id="rId33" Type="http://schemas.openxmlformats.org/officeDocument/2006/relationships/image" Target="../media/image363.emf"/><Relationship Id="rId2" Type="http://schemas.openxmlformats.org/officeDocument/2006/relationships/slideLayout" Target="../slideLayouts/slideLayout12.xml"/><Relationship Id="rId16" Type="http://schemas.openxmlformats.org/officeDocument/2006/relationships/oleObject" Target="../embeddings/oleObject388.bin"/><Relationship Id="rId20" Type="http://schemas.openxmlformats.org/officeDocument/2006/relationships/oleObject" Target="../embeddings/oleObject390.bin"/><Relationship Id="rId29" Type="http://schemas.openxmlformats.org/officeDocument/2006/relationships/image" Target="../media/image361.emf"/><Relationship Id="rId1" Type="http://schemas.openxmlformats.org/officeDocument/2006/relationships/vmlDrawing" Target="../drawings/vmlDrawing57.vml"/><Relationship Id="rId6" Type="http://schemas.openxmlformats.org/officeDocument/2006/relationships/oleObject" Target="../embeddings/oleObject383.bin"/><Relationship Id="rId11" Type="http://schemas.openxmlformats.org/officeDocument/2006/relationships/image" Target="../media/image341.emf"/><Relationship Id="rId24" Type="http://schemas.openxmlformats.org/officeDocument/2006/relationships/oleObject" Target="../embeddings/oleObject392.bin"/><Relationship Id="rId32" Type="http://schemas.openxmlformats.org/officeDocument/2006/relationships/oleObject" Target="../embeddings/oleObject396.bin"/><Relationship Id="rId5" Type="http://schemas.openxmlformats.org/officeDocument/2006/relationships/image" Target="../media/image355.wmf"/><Relationship Id="rId15" Type="http://schemas.openxmlformats.org/officeDocument/2006/relationships/image" Target="../media/image344.emf"/><Relationship Id="rId23" Type="http://schemas.openxmlformats.org/officeDocument/2006/relationships/image" Target="../media/image358.emf"/><Relationship Id="rId28" Type="http://schemas.openxmlformats.org/officeDocument/2006/relationships/oleObject" Target="../embeddings/oleObject394.bin"/><Relationship Id="rId10" Type="http://schemas.openxmlformats.org/officeDocument/2006/relationships/oleObject" Target="../embeddings/oleObject385.bin"/><Relationship Id="rId19" Type="http://schemas.openxmlformats.org/officeDocument/2006/relationships/image" Target="../media/image356.emf"/><Relationship Id="rId31" Type="http://schemas.openxmlformats.org/officeDocument/2006/relationships/image" Target="../media/image362.emf"/><Relationship Id="rId4" Type="http://schemas.openxmlformats.org/officeDocument/2006/relationships/oleObject" Target="../embeddings/oleObject382.bin"/><Relationship Id="rId9" Type="http://schemas.openxmlformats.org/officeDocument/2006/relationships/image" Target="../media/image340.emf"/><Relationship Id="rId14" Type="http://schemas.openxmlformats.org/officeDocument/2006/relationships/oleObject" Target="../embeddings/oleObject387.bin"/><Relationship Id="rId22" Type="http://schemas.openxmlformats.org/officeDocument/2006/relationships/oleObject" Target="../embeddings/oleObject391.bin"/><Relationship Id="rId27" Type="http://schemas.openxmlformats.org/officeDocument/2006/relationships/image" Target="../media/image360.emf"/><Relationship Id="rId30" Type="http://schemas.openxmlformats.org/officeDocument/2006/relationships/oleObject" Target="../embeddings/oleObject395.bin"/></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399.bin"/><Relationship Id="rId13" Type="http://schemas.openxmlformats.org/officeDocument/2006/relationships/image" Target="../media/image368.emf"/><Relationship Id="rId18" Type="http://schemas.openxmlformats.org/officeDocument/2006/relationships/oleObject" Target="../embeddings/oleObject404.bin"/><Relationship Id="rId3" Type="http://schemas.openxmlformats.org/officeDocument/2006/relationships/notesSlide" Target="../notesSlides/notesSlide23.xml"/><Relationship Id="rId7" Type="http://schemas.openxmlformats.org/officeDocument/2006/relationships/image" Target="../media/image365.emf"/><Relationship Id="rId12" Type="http://schemas.openxmlformats.org/officeDocument/2006/relationships/oleObject" Target="../embeddings/oleObject401.bin"/><Relationship Id="rId17" Type="http://schemas.openxmlformats.org/officeDocument/2006/relationships/image" Target="../media/image370.emf"/><Relationship Id="rId2" Type="http://schemas.openxmlformats.org/officeDocument/2006/relationships/slideLayout" Target="../slideLayouts/slideLayout12.xml"/><Relationship Id="rId16" Type="http://schemas.openxmlformats.org/officeDocument/2006/relationships/oleObject" Target="../embeddings/oleObject403.bin"/><Relationship Id="rId1" Type="http://schemas.openxmlformats.org/officeDocument/2006/relationships/vmlDrawing" Target="../drawings/vmlDrawing58.vml"/><Relationship Id="rId6" Type="http://schemas.openxmlformats.org/officeDocument/2006/relationships/oleObject" Target="../embeddings/oleObject398.bin"/><Relationship Id="rId11" Type="http://schemas.openxmlformats.org/officeDocument/2006/relationships/image" Target="../media/image367.emf"/><Relationship Id="rId5" Type="http://schemas.openxmlformats.org/officeDocument/2006/relationships/image" Target="../media/image364.wmf"/><Relationship Id="rId15" Type="http://schemas.openxmlformats.org/officeDocument/2006/relationships/image" Target="../media/image369.emf"/><Relationship Id="rId10" Type="http://schemas.openxmlformats.org/officeDocument/2006/relationships/oleObject" Target="../embeddings/oleObject400.bin"/><Relationship Id="rId19" Type="http://schemas.openxmlformats.org/officeDocument/2006/relationships/image" Target="../media/image371.emf"/><Relationship Id="rId4" Type="http://schemas.openxmlformats.org/officeDocument/2006/relationships/oleObject" Target="../embeddings/oleObject397.bin"/><Relationship Id="rId9" Type="http://schemas.openxmlformats.org/officeDocument/2006/relationships/image" Target="../media/image366.emf"/><Relationship Id="rId14" Type="http://schemas.openxmlformats.org/officeDocument/2006/relationships/oleObject" Target="../embeddings/oleObject40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9.wmf"/><Relationship Id="rId5" Type="http://schemas.openxmlformats.org/officeDocument/2006/relationships/oleObject" Target="../embeddings/oleObject55.bin"/><Relationship Id="rId4" Type="http://schemas.openxmlformats.org/officeDocument/2006/relationships/image" Target="../media/image33.wmf"/></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407.bin"/><Relationship Id="rId13" Type="http://schemas.openxmlformats.org/officeDocument/2006/relationships/image" Target="../media/image376.emf"/><Relationship Id="rId3" Type="http://schemas.openxmlformats.org/officeDocument/2006/relationships/notesSlide" Target="../notesSlides/notesSlide24.xml"/><Relationship Id="rId7" Type="http://schemas.openxmlformats.org/officeDocument/2006/relationships/image" Target="../media/image373.emf"/><Relationship Id="rId12" Type="http://schemas.openxmlformats.org/officeDocument/2006/relationships/oleObject" Target="../embeddings/oleObject409.bin"/><Relationship Id="rId17" Type="http://schemas.openxmlformats.org/officeDocument/2006/relationships/image" Target="../media/image378.emf"/><Relationship Id="rId2" Type="http://schemas.openxmlformats.org/officeDocument/2006/relationships/slideLayout" Target="../slideLayouts/slideLayout12.xml"/><Relationship Id="rId16" Type="http://schemas.openxmlformats.org/officeDocument/2006/relationships/oleObject" Target="../embeddings/oleObject411.bin"/><Relationship Id="rId1" Type="http://schemas.openxmlformats.org/officeDocument/2006/relationships/vmlDrawing" Target="../drawings/vmlDrawing59.vml"/><Relationship Id="rId6" Type="http://schemas.openxmlformats.org/officeDocument/2006/relationships/oleObject" Target="../embeddings/oleObject406.bin"/><Relationship Id="rId11" Type="http://schemas.openxmlformats.org/officeDocument/2006/relationships/image" Target="../media/image375.emf"/><Relationship Id="rId5" Type="http://schemas.openxmlformats.org/officeDocument/2006/relationships/image" Target="../media/image372.wmf"/><Relationship Id="rId15" Type="http://schemas.openxmlformats.org/officeDocument/2006/relationships/image" Target="../media/image377.emf"/><Relationship Id="rId10" Type="http://schemas.openxmlformats.org/officeDocument/2006/relationships/oleObject" Target="../embeddings/oleObject408.bin"/><Relationship Id="rId4" Type="http://schemas.openxmlformats.org/officeDocument/2006/relationships/oleObject" Target="../embeddings/oleObject405.bin"/><Relationship Id="rId9" Type="http://schemas.openxmlformats.org/officeDocument/2006/relationships/image" Target="../media/image374.emf"/><Relationship Id="rId14" Type="http://schemas.openxmlformats.org/officeDocument/2006/relationships/oleObject" Target="../embeddings/oleObject410.bin"/></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414.bin"/><Relationship Id="rId13" Type="http://schemas.openxmlformats.org/officeDocument/2006/relationships/image" Target="../media/image383.emf"/><Relationship Id="rId18" Type="http://schemas.openxmlformats.org/officeDocument/2006/relationships/oleObject" Target="../embeddings/oleObject419.bin"/><Relationship Id="rId26" Type="http://schemas.openxmlformats.org/officeDocument/2006/relationships/oleObject" Target="../embeddings/oleObject423.bin"/><Relationship Id="rId39" Type="http://schemas.openxmlformats.org/officeDocument/2006/relationships/image" Target="../media/image396.emf"/><Relationship Id="rId3" Type="http://schemas.openxmlformats.org/officeDocument/2006/relationships/notesSlide" Target="../notesSlides/notesSlide25.xml"/><Relationship Id="rId21" Type="http://schemas.openxmlformats.org/officeDocument/2006/relationships/image" Target="../media/image387.emf"/><Relationship Id="rId34" Type="http://schemas.openxmlformats.org/officeDocument/2006/relationships/oleObject" Target="../embeddings/oleObject427.bin"/><Relationship Id="rId7" Type="http://schemas.openxmlformats.org/officeDocument/2006/relationships/image" Target="../media/image380.emf"/><Relationship Id="rId12" Type="http://schemas.openxmlformats.org/officeDocument/2006/relationships/oleObject" Target="../embeddings/oleObject416.bin"/><Relationship Id="rId17" Type="http://schemas.openxmlformats.org/officeDocument/2006/relationships/image" Target="../media/image385.emf"/><Relationship Id="rId25" Type="http://schemas.openxmlformats.org/officeDocument/2006/relationships/image" Target="../media/image389.emf"/><Relationship Id="rId33" Type="http://schemas.openxmlformats.org/officeDocument/2006/relationships/image" Target="../media/image393.emf"/><Relationship Id="rId38" Type="http://schemas.openxmlformats.org/officeDocument/2006/relationships/oleObject" Target="../embeddings/oleObject429.bin"/><Relationship Id="rId2" Type="http://schemas.openxmlformats.org/officeDocument/2006/relationships/slideLayout" Target="../slideLayouts/slideLayout12.xml"/><Relationship Id="rId16" Type="http://schemas.openxmlformats.org/officeDocument/2006/relationships/oleObject" Target="../embeddings/oleObject418.bin"/><Relationship Id="rId20" Type="http://schemas.openxmlformats.org/officeDocument/2006/relationships/oleObject" Target="../embeddings/oleObject420.bin"/><Relationship Id="rId29" Type="http://schemas.openxmlformats.org/officeDocument/2006/relationships/image" Target="../media/image391.emf"/><Relationship Id="rId1" Type="http://schemas.openxmlformats.org/officeDocument/2006/relationships/vmlDrawing" Target="../drawings/vmlDrawing60.vml"/><Relationship Id="rId6" Type="http://schemas.openxmlformats.org/officeDocument/2006/relationships/oleObject" Target="../embeddings/oleObject413.bin"/><Relationship Id="rId11" Type="http://schemas.openxmlformats.org/officeDocument/2006/relationships/image" Target="../media/image382.emf"/><Relationship Id="rId24" Type="http://schemas.openxmlformats.org/officeDocument/2006/relationships/oleObject" Target="../embeddings/oleObject422.bin"/><Relationship Id="rId32" Type="http://schemas.openxmlformats.org/officeDocument/2006/relationships/oleObject" Target="../embeddings/oleObject426.bin"/><Relationship Id="rId37" Type="http://schemas.openxmlformats.org/officeDocument/2006/relationships/image" Target="../media/image395.emf"/><Relationship Id="rId5" Type="http://schemas.openxmlformats.org/officeDocument/2006/relationships/image" Target="../media/image379.emf"/><Relationship Id="rId15" Type="http://schemas.openxmlformats.org/officeDocument/2006/relationships/image" Target="../media/image384.emf"/><Relationship Id="rId23" Type="http://schemas.openxmlformats.org/officeDocument/2006/relationships/image" Target="../media/image388.emf"/><Relationship Id="rId28" Type="http://schemas.openxmlformats.org/officeDocument/2006/relationships/oleObject" Target="../embeddings/oleObject424.bin"/><Relationship Id="rId36" Type="http://schemas.openxmlformats.org/officeDocument/2006/relationships/oleObject" Target="../embeddings/oleObject428.bin"/><Relationship Id="rId10" Type="http://schemas.openxmlformats.org/officeDocument/2006/relationships/oleObject" Target="../embeddings/oleObject415.bin"/><Relationship Id="rId19" Type="http://schemas.openxmlformats.org/officeDocument/2006/relationships/image" Target="../media/image386.emf"/><Relationship Id="rId31" Type="http://schemas.openxmlformats.org/officeDocument/2006/relationships/image" Target="../media/image392.emf"/><Relationship Id="rId4" Type="http://schemas.openxmlformats.org/officeDocument/2006/relationships/oleObject" Target="../embeddings/oleObject412.bin"/><Relationship Id="rId9" Type="http://schemas.openxmlformats.org/officeDocument/2006/relationships/image" Target="../media/image381.emf"/><Relationship Id="rId14" Type="http://schemas.openxmlformats.org/officeDocument/2006/relationships/oleObject" Target="../embeddings/oleObject417.bin"/><Relationship Id="rId22" Type="http://schemas.openxmlformats.org/officeDocument/2006/relationships/oleObject" Target="../embeddings/oleObject421.bin"/><Relationship Id="rId27" Type="http://schemas.openxmlformats.org/officeDocument/2006/relationships/image" Target="../media/image390.emf"/><Relationship Id="rId30" Type="http://schemas.openxmlformats.org/officeDocument/2006/relationships/oleObject" Target="../embeddings/oleObject425.bin"/><Relationship Id="rId35" Type="http://schemas.openxmlformats.org/officeDocument/2006/relationships/image" Target="../media/image394.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7.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3" Type="http://schemas.openxmlformats.org/officeDocument/2006/relationships/oleObject" Target="../embeddings/oleObject435.bin"/><Relationship Id="rId18" Type="http://schemas.openxmlformats.org/officeDocument/2006/relationships/image" Target="../media/image405.wmf"/><Relationship Id="rId26" Type="http://schemas.openxmlformats.org/officeDocument/2006/relationships/oleObject" Target="../embeddings/oleObject442.bin"/><Relationship Id="rId39" Type="http://schemas.openxmlformats.org/officeDocument/2006/relationships/oleObject" Target="../embeddings/oleObject449.bin"/><Relationship Id="rId3" Type="http://schemas.openxmlformats.org/officeDocument/2006/relationships/oleObject" Target="../embeddings/oleObject430.bin"/><Relationship Id="rId21" Type="http://schemas.openxmlformats.org/officeDocument/2006/relationships/oleObject" Target="../embeddings/oleObject439.bin"/><Relationship Id="rId34" Type="http://schemas.openxmlformats.org/officeDocument/2006/relationships/image" Target="../media/image412.wmf"/><Relationship Id="rId42" Type="http://schemas.openxmlformats.org/officeDocument/2006/relationships/image" Target="../media/image416.wmf"/><Relationship Id="rId47" Type="http://schemas.openxmlformats.org/officeDocument/2006/relationships/oleObject" Target="../embeddings/oleObject453.bin"/><Relationship Id="rId50" Type="http://schemas.openxmlformats.org/officeDocument/2006/relationships/image" Target="../media/image420.wmf"/><Relationship Id="rId7" Type="http://schemas.openxmlformats.org/officeDocument/2006/relationships/oleObject" Target="../embeddings/oleObject432.bin"/><Relationship Id="rId12" Type="http://schemas.openxmlformats.org/officeDocument/2006/relationships/image" Target="../media/image402.wmf"/><Relationship Id="rId17" Type="http://schemas.openxmlformats.org/officeDocument/2006/relationships/oleObject" Target="../embeddings/oleObject437.bin"/><Relationship Id="rId25" Type="http://schemas.openxmlformats.org/officeDocument/2006/relationships/image" Target="../media/image408.wmf"/><Relationship Id="rId33" Type="http://schemas.openxmlformats.org/officeDocument/2006/relationships/oleObject" Target="../embeddings/oleObject446.bin"/><Relationship Id="rId38" Type="http://schemas.openxmlformats.org/officeDocument/2006/relationships/image" Target="../media/image414.wmf"/><Relationship Id="rId46" Type="http://schemas.openxmlformats.org/officeDocument/2006/relationships/image" Target="../media/image418.wmf"/><Relationship Id="rId2" Type="http://schemas.openxmlformats.org/officeDocument/2006/relationships/slideLayout" Target="../slideLayouts/slideLayout12.xml"/><Relationship Id="rId16" Type="http://schemas.openxmlformats.org/officeDocument/2006/relationships/image" Target="../media/image404.wmf"/><Relationship Id="rId20" Type="http://schemas.openxmlformats.org/officeDocument/2006/relationships/image" Target="../media/image406.wmf"/><Relationship Id="rId29" Type="http://schemas.openxmlformats.org/officeDocument/2006/relationships/oleObject" Target="../embeddings/oleObject444.bin"/><Relationship Id="rId41" Type="http://schemas.openxmlformats.org/officeDocument/2006/relationships/oleObject" Target="../embeddings/oleObject450.bin"/><Relationship Id="rId54" Type="http://schemas.openxmlformats.org/officeDocument/2006/relationships/image" Target="../media/image422.wmf"/><Relationship Id="rId1" Type="http://schemas.openxmlformats.org/officeDocument/2006/relationships/vmlDrawing" Target="../drawings/vmlDrawing61.vml"/><Relationship Id="rId6" Type="http://schemas.openxmlformats.org/officeDocument/2006/relationships/image" Target="../media/image399.wmf"/><Relationship Id="rId11" Type="http://schemas.openxmlformats.org/officeDocument/2006/relationships/oleObject" Target="../embeddings/oleObject434.bin"/><Relationship Id="rId24" Type="http://schemas.openxmlformats.org/officeDocument/2006/relationships/oleObject" Target="../embeddings/oleObject441.bin"/><Relationship Id="rId32" Type="http://schemas.openxmlformats.org/officeDocument/2006/relationships/image" Target="../media/image411.wmf"/><Relationship Id="rId37" Type="http://schemas.openxmlformats.org/officeDocument/2006/relationships/oleObject" Target="../embeddings/oleObject448.bin"/><Relationship Id="rId40" Type="http://schemas.openxmlformats.org/officeDocument/2006/relationships/image" Target="../media/image415.wmf"/><Relationship Id="rId45" Type="http://schemas.openxmlformats.org/officeDocument/2006/relationships/oleObject" Target="../embeddings/oleObject452.bin"/><Relationship Id="rId53" Type="http://schemas.openxmlformats.org/officeDocument/2006/relationships/oleObject" Target="../embeddings/oleObject456.bin"/><Relationship Id="rId5" Type="http://schemas.openxmlformats.org/officeDocument/2006/relationships/oleObject" Target="../embeddings/oleObject431.bin"/><Relationship Id="rId15" Type="http://schemas.openxmlformats.org/officeDocument/2006/relationships/oleObject" Target="../embeddings/oleObject436.bin"/><Relationship Id="rId23" Type="http://schemas.openxmlformats.org/officeDocument/2006/relationships/oleObject" Target="../embeddings/oleObject440.bin"/><Relationship Id="rId28" Type="http://schemas.openxmlformats.org/officeDocument/2006/relationships/oleObject" Target="../embeddings/oleObject443.bin"/><Relationship Id="rId36" Type="http://schemas.openxmlformats.org/officeDocument/2006/relationships/image" Target="../media/image413.wmf"/><Relationship Id="rId49" Type="http://schemas.openxmlformats.org/officeDocument/2006/relationships/oleObject" Target="../embeddings/oleObject454.bin"/><Relationship Id="rId10" Type="http://schemas.openxmlformats.org/officeDocument/2006/relationships/image" Target="../media/image401.wmf"/><Relationship Id="rId19" Type="http://schemas.openxmlformats.org/officeDocument/2006/relationships/oleObject" Target="../embeddings/oleObject438.bin"/><Relationship Id="rId31" Type="http://schemas.openxmlformats.org/officeDocument/2006/relationships/oleObject" Target="../embeddings/oleObject445.bin"/><Relationship Id="rId44" Type="http://schemas.openxmlformats.org/officeDocument/2006/relationships/image" Target="../media/image417.wmf"/><Relationship Id="rId52" Type="http://schemas.openxmlformats.org/officeDocument/2006/relationships/image" Target="../media/image421.wmf"/><Relationship Id="rId4" Type="http://schemas.openxmlformats.org/officeDocument/2006/relationships/image" Target="../media/image398.wmf"/><Relationship Id="rId9" Type="http://schemas.openxmlformats.org/officeDocument/2006/relationships/oleObject" Target="../embeddings/oleObject433.bin"/><Relationship Id="rId14" Type="http://schemas.openxmlformats.org/officeDocument/2006/relationships/image" Target="../media/image403.wmf"/><Relationship Id="rId22" Type="http://schemas.openxmlformats.org/officeDocument/2006/relationships/image" Target="../media/image407.wmf"/><Relationship Id="rId27" Type="http://schemas.openxmlformats.org/officeDocument/2006/relationships/image" Target="../media/image409.wmf"/><Relationship Id="rId30" Type="http://schemas.openxmlformats.org/officeDocument/2006/relationships/image" Target="../media/image410.wmf"/><Relationship Id="rId35" Type="http://schemas.openxmlformats.org/officeDocument/2006/relationships/oleObject" Target="../embeddings/oleObject447.bin"/><Relationship Id="rId43" Type="http://schemas.openxmlformats.org/officeDocument/2006/relationships/oleObject" Target="../embeddings/oleObject451.bin"/><Relationship Id="rId48" Type="http://schemas.openxmlformats.org/officeDocument/2006/relationships/image" Target="../media/image419.wmf"/><Relationship Id="rId8" Type="http://schemas.openxmlformats.org/officeDocument/2006/relationships/image" Target="../media/image400.wmf"/><Relationship Id="rId51" Type="http://schemas.openxmlformats.org/officeDocument/2006/relationships/oleObject" Target="../embeddings/oleObject455.bin"/></Relationships>
</file>

<file path=ppt/slides/_rels/slide129.xml.rels><?xml version="1.0" encoding="UTF-8" standalone="yes"?>
<Relationships xmlns="http://schemas.openxmlformats.org/package/2006/relationships"><Relationship Id="rId8" Type="http://schemas.openxmlformats.org/officeDocument/2006/relationships/image" Target="../media/image425.wmf"/><Relationship Id="rId13" Type="http://schemas.openxmlformats.org/officeDocument/2006/relationships/oleObject" Target="../embeddings/oleObject462.bin"/><Relationship Id="rId3" Type="http://schemas.openxmlformats.org/officeDocument/2006/relationships/oleObject" Target="../embeddings/oleObject457.bin"/><Relationship Id="rId7" Type="http://schemas.openxmlformats.org/officeDocument/2006/relationships/oleObject" Target="../embeddings/oleObject459.bin"/><Relationship Id="rId12" Type="http://schemas.openxmlformats.org/officeDocument/2006/relationships/image" Target="../media/image427.wmf"/><Relationship Id="rId2" Type="http://schemas.openxmlformats.org/officeDocument/2006/relationships/slideLayout" Target="../slideLayouts/slideLayout12.xml"/><Relationship Id="rId1" Type="http://schemas.openxmlformats.org/officeDocument/2006/relationships/vmlDrawing" Target="../drawings/vmlDrawing62.vml"/><Relationship Id="rId6" Type="http://schemas.openxmlformats.org/officeDocument/2006/relationships/image" Target="../media/image424.wmf"/><Relationship Id="rId11" Type="http://schemas.openxmlformats.org/officeDocument/2006/relationships/oleObject" Target="../embeddings/oleObject461.bin"/><Relationship Id="rId5" Type="http://schemas.openxmlformats.org/officeDocument/2006/relationships/oleObject" Target="../embeddings/oleObject458.bin"/><Relationship Id="rId10" Type="http://schemas.openxmlformats.org/officeDocument/2006/relationships/image" Target="../media/image426.wmf"/><Relationship Id="rId4" Type="http://schemas.openxmlformats.org/officeDocument/2006/relationships/image" Target="../media/image423.wmf"/><Relationship Id="rId9" Type="http://schemas.openxmlformats.org/officeDocument/2006/relationships/oleObject" Target="../embeddings/oleObject460.bin"/><Relationship Id="rId14" Type="http://schemas.openxmlformats.org/officeDocument/2006/relationships/image" Target="../media/image428.wmf"/></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8" Type="http://schemas.openxmlformats.org/officeDocument/2006/relationships/image" Target="../media/image431.wmf"/><Relationship Id="rId13" Type="http://schemas.openxmlformats.org/officeDocument/2006/relationships/oleObject" Target="../embeddings/oleObject468.bin"/><Relationship Id="rId3" Type="http://schemas.openxmlformats.org/officeDocument/2006/relationships/oleObject" Target="../embeddings/oleObject463.bin"/><Relationship Id="rId7" Type="http://schemas.openxmlformats.org/officeDocument/2006/relationships/oleObject" Target="../embeddings/oleObject465.bin"/><Relationship Id="rId12" Type="http://schemas.openxmlformats.org/officeDocument/2006/relationships/image" Target="../media/image433.wmf"/><Relationship Id="rId2" Type="http://schemas.openxmlformats.org/officeDocument/2006/relationships/slideLayout" Target="../slideLayouts/slideLayout12.xml"/><Relationship Id="rId16" Type="http://schemas.openxmlformats.org/officeDocument/2006/relationships/image" Target="../media/image435.wmf"/><Relationship Id="rId1" Type="http://schemas.openxmlformats.org/officeDocument/2006/relationships/vmlDrawing" Target="../drawings/vmlDrawing63.vml"/><Relationship Id="rId6" Type="http://schemas.openxmlformats.org/officeDocument/2006/relationships/image" Target="../media/image430.wmf"/><Relationship Id="rId11" Type="http://schemas.openxmlformats.org/officeDocument/2006/relationships/oleObject" Target="../embeddings/oleObject467.bin"/><Relationship Id="rId5" Type="http://schemas.openxmlformats.org/officeDocument/2006/relationships/oleObject" Target="../embeddings/oleObject464.bin"/><Relationship Id="rId15" Type="http://schemas.openxmlformats.org/officeDocument/2006/relationships/oleObject" Target="../embeddings/oleObject469.bin"/><Relationship Id="rId10" Type="http://schemas.openxmlformats.org/officeDocument/2006/relationships/image" Target="../media/image432.wmf"/><Relationship Id="rId4" Type="http://schemas.openxmlformats.org/officeDocument/2006/relationships/image" Target="../media/image429.wmf"/><Relationship Id="rId9" Type="http://schemas.openxmlformats.org/officeDocument/2006/relationships/oleObject" Target="../embeddings/oleObject466.bin"/><Relationship Id="rId14" Type="http://schemas.openxmlformats.org/officeDocument/2006/relationships/image" Target="../media/image434.wmf"/></Relationships>
</file>

<file path=ppt/slides/_rels/slide131.xml.rels><?xml version="1.0" encoding="UTF-8" standalone="yes"?>
<Relationships xmlns="http://schemas.openxmlformats.org/package/2006/relationships"><Relationship Id="rId8" Type="http://schemas.openxmlformats.org/officeDocument/2006/relationships/image" Target="../media/image438.wmf"/><Relationship Id="rId13" Type="http://schemas.openxmlformats.org/officeDocument/2006/relationships/oleObject" Target="../embeddings/oleObject475.bin"/><Relationship Id="rId18" Type="http://schemas.openxmlformats.org/officeDocument/2006/relationships/image" Target="../media/image443.wmf"/><Relationship Id="rId26" Type="http://schemas.openxmlformats.org/officeDocument/2006/relationships/image" Target="../media/image447.wmf"/><Relationship Id="rId3" Type="http://schemas.openxmlformats.org/officeDocument/2006/relationships/oleObject" Target="../embeddings/oleObject470.bin"/><Relationship Id="rId21" Type="http://schemas.openxmlformats.org/officeDocument/2006/relationships/oleObject" Target="../embeddings/oleObject479.bin"/><Relationship Id="rId34" Type="http://schemas.openxmlformats.org/officeDocument/2006/relationships/image" Target="../media/image451.wmf"/><Relationship Id="rId7" Type="http://schemas.openxmlformats.org/officeDocument/2006/relationships/oleObject" Target="../embeddings/oleObject472.bin"/><Relationship Id="rId12" Type="http://schemas.openxmlformats.org/officeDocument/2006/relationships/image" Target="../media/image440.wmf"/><Relationship Id="rId17" Type="http://schemas.openxmlformats.org/officeDocument/2006/relationships/oleObject" Target="../embeddings/oleObject477.bin"/><Relationship Id="rId25" Type="http://schemas.openxmlformats.org/officeDocument/2006/relationships/oleObject" Target="../embeddings/oleObject481.bin"/><Relationship Id="rId33" Type="http://schemas.openxmlformats.org/officeDocument/2006/relationships/oleObject" Target="../embeddings/oleObject485.bin"/><Relationship Id="rId2" Type="http://schemas.openxmlformats.org/officeDocument/2006/relationships/slideLayout" Target="../slideLayouts/slideLayout12.xml"/><Relationship Id="rId16" Type="http://schemas.openxmlformats.org/officeDocument/2006/relationships/image" Target="../media/image442.wmf"/><Relationship Id="rId20" Type="http://schemas.openxmlformats.org/officeDocument/2006/relationships/image" Target="../media/image444.wmf"/><Relationship Id="rId29" Type="http://schemas.openxmlformats.org/officeDocument/2006/relationships/oleObject" Target="../embeddings/oleObject483.bin"/><Relationship Id="rId1" Type="http://schemas.openxmlformats.org/officeDocument/2006/relationships/vmlDrawing" Target="../drawings/vmlDrawing64.vml"/><Relationship Id="rId6" Type="http://schemas.openxmlformats.org/officeDocument/2006/relationships/image" Target="../media/image437.wmf"/><Relationship Id="rId11" Type="http://schemas.openxmlformats.org/officeDocument/2006/relationships/oleObject" Target="../embeddings/oleObject474.bin"/><Relationship Id="rId24" Type="http://schemas.openxmlformats.org/officeDocument/2006/relationships/image" Target="../media/image446.wmf"/><Relationship Id="rId32" Type="http://schemas.openxmlformats.org/officeDocument/2006/relationships/image" Target="../media/image450.wmf"/><Relationship Id="rId5" Type="http://schemas.openxmlformats.org/officeDocument/2006/relationships/oleObject" Target="../embeddings/oleObject471.bin"/><Relationship Id="rId15" Type="http://schemas.openxmlformats.org/officeDocument/2006/relationships/oleObject" Target="../embeddings/oleObject476.bin"/><Relationship Id="rId23" Type="http://schemas.openxmlformats.org/officeDocument/2006/relationships/oleObject" Target="../embeddings/oleObject480.bin"/><Relationship Id="rId28" Type="http://schemas.openxmlformats.org/officeDocument/2006/relationships/image" Target="../media/image448.wmf"/><Relationship Id="rId36" Type="http://schemas.openxmlformats.org/officeDocument/2006/relationships/image" Target="../media/image452.wmf"/><Relationship Id="rId10" Type="http://schemas.openxmlformats.org/officeDocument/2006/relationships/image" Target="../media/image439.wmf"/><Relationship Id="rId19" Type="http://schemas.openxmlformats.org/officeDocument/2006/relationships/oleObject" Target="../embeddings/oleObject478.bin"/><Relationship Id="rId31" Type="http://schemas.openxmlformats.org/officeDocument/2006/relationships/oleObject" Target="../embeddings/oleObject484.bin"/><Relationship Id="rId4" Type="http://schemas.openxmlformats.org/officeDocument/2006/relationships/image" Target="../media/image436.wmf"/><Relationship Id="rId9" Type="http://schemas.openxmlformats.org/officeDocument/2006/relationships/oleObject" Target="../embeddings/oleObject473.bin"/><Relationship Id="rId14" Type="http://schemas.openxmlformats.org/officeDocument/2006/relationships/image" Target="../media/image441.wmf"/><Relationship Id="rId22" Type="http://schemas.openxmlformats.org/officeDocument/2006/relationships/image" Target="../media/image445.wmf"/><Relationship Id="rId27" Type="http://schemas.openxmlformats.org/officeDocument/2006/relationships/oleObject" Target="../embeddings/oleObject482.bin"/><Relationship Id="rId30" Type="http://schemas.openxmlformats.org/officeDocument/2006/relationships/image" Target="../media/image449.wmf"/><Relationship Id="rId35" Type="http://schemas.openxmlformats.org/officeDocument/2006/relationships/oleObject" Target="../embeddings/oleObject486.bin"/></Relationships>
</file>

<file path=ppt/slides/_rels/slide132.xml.rels><?xml version="1.0" encoding="UTF-8" standalone="yes"?>
<Relationships xmlns="http://schemas.openxmlformats.org/package/2006/relationships"><Relationship Id="rId8" Type="http://schemas.openxmlformats.org/officeDocument/2006/relationships/image" Target="../media/image455.wmf"/><Relationship Id="rId3" Type="http://schemas.openxmlformats.org/officeDocument/2006/relationships/oleObject" Target="../embeddings/oleObject487.bin"/><Relationship Id="rId7" Type="http://schemas.openxmlformats.org/officeDocument/2006/relationships/oleObject" Target="../embeddings/oleObject489.bin"/><Relationship Id="rId2" Type="http://schemas.openxmlformats.org/officeDocument/2006/relationships/slideLayout" Target="../slideLayouts/slideLayout12.xml"/><Relationship Id="rId1" Type="http://schemas.openxmlformats.org/officeDocument/2006/relationships/vmlDrawing" Target="../drawings/vmlDrawing65.vml"/><Relationship Id="rId6" Type="http://schemas.openxmlformats.org/officeDocument/2006/relationships/image" Target="../media/image454.wmf"/><Relationship Id="rId5" Type="http://schemas.openxmlformats.org/officeDocument/2006/relationships/oleObject" Target="../embeddings/oleObject488.bin"/><Relationship Id="rId4" Type="http://schemas.openxmlformats.org/officeDocument/2006/relationships/image" Target="../media/image453.wmf"/></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492.bin"/><Relationship Id="rId3" Type="http://schemas.openxmlformats.org/officeDocument/2006/relationships/image" Target="../media/image459.wmf"/><Relationship Id="rId7" Type="http://schemas.openxmlformats.org/officeDocument/2006/relationships/image" Target="../media/image457.wmf"/><Relationship Id="rId2" Type="http://schemas.openxmlformats.org/officeDocument/2006/relationships/slideLayout" Target="../slideLayouts/slideLayout12.xml"/><Relationship Id="rId1" Type="http://schemas.openxmlformats.org/officeDocument/2006/relationships/vmlDrawing" Target="../drawings/vmlDrawing66.vml"/><Relationship Id="rId6" Type="http://schemas.openxmlformats.org/officeDocument/2006/relationships/oleObject" Target="../embeddings/oleObject491.bin"/><Relationship Id="rId5" Type="http://schemas.openxmlformats.org/officeDocument/2006/relationships/image" Target="../media/image456.wmf"/><Relationship Id="rId4" Type="http://schemas.openxmlformats.org/officeDocument/2006/relationships/oleObject" Target="../embeddings/oleObject490.bin"/><Relationship Id="rId9" Type="http://schemas.openxmlformats.org/officeDocument/2006/relationships/image" Target="../media/image458.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hemeOverride" Target="../theme/themeOverride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493.bin"/><Relationship Id="rId2" Type="http://schemas.openxmlformats.org/officeDocument/2006/relationships/slideLayout" Target="../slideLayouts/slideLayout12.xml"/><Relationship Id="rId1" Type="http://schemas.openxmlformats.org/officeDocument/2006/relationships/vmlDrawing" Target="../drawings/vmlDrawing67.vml"/><Relationship Id="rId4" Type="http://schemas.openxmlformats.org/officeDocument/2006/relationships/image" Target="../media/image46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18" Type="http://schemas.openxmlformats.org/officeDocument/2006/relationships/oleObject" Target="../embeddings/oleObject60.bin"/><Relationship Id="rId3" Type="http://schemas.openxmlformats.org/officeDocument/2006/relationships/oleObject" Target="../embeddings/oleObject56.bin"/><Relationship Id="rId21" Type="http://schemas.openxmlformats.org/officeDocument/2006/relationships/image" Target="../media/image56.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54.wmf"/><Relationship Id="rId25" Type="http://schemas.openxmlformats.org/officeDocument/2006/relationships/image" Target="../media/image58.wmf"/><Relationship Id="rId2" Type="http://schemas.openxmlformats.org/officeDocument/2006/relationships/slideLayout" Target="../slideLayouts/slideLayout1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9.vml"/><Relationship Id="rId6" Type="http://schemas.openxmlformats.org/officeDocument/2006/relationships/image" Target="../media/image52.wmf"/><Relationship Id="rId11" Type="http://schemas.openxmlformats.org/officeDocument/2006/relationships/image" Target="../media/image63.wmf"/><Relationship Id="rId24"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image" Target="../media/image53.wmf"/><Relationship Id="rId23" Type="http://schemas.openxmlformats.org/officeDocument/2006/relationships/image" Target="../media/image57.wmf"/><Relationship Id="rId10" Type="http://schemas.openxmlformats.org/officeDocument/2006/relationships/image" Target="../media/image62.wmf"/><Relationship Id="rId19" Type="http://schemas.openxmlformats.org/officeDocument/2006/relationships/image" Target="../media/image55.wmf"/><Relationship Id="rId4" Type="http://schemas.openxmlformats.org/officeDocument/2006/relationships/image" Target="../media/image51.wmf"/><Relationship Id="rId9" Type="http://schemas.openxmlformats.org/officeDocument/2006/relationships/image" Target="../media/image61.wmf"/><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68.bin"/><Relationship Id="rId3" Type="http://schemas.openxmlformats.org/officeDocument/2006/relationships/oleObject" Target="../embeddings/oleObject64.bin"/><Relationship Id="rId7" Type="http://schemas.openxmlformats.org/officeDocument/2006/relationships/image" Target="../media/image67.wmf"/><Relationship Id="rId12" Type="http://schemas.openxmlformats.org/officeDocument/2006/relationships/image" Target="../media/image6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65.bin"/><Relationship Id="rId11" Type="http://schemas.openxmlformats.org/officeDocument/2006/relationships/oleObject" Target="../embeddings/oleObject67.bin"/><Relationship Id="rId5" Type="http://schemas.openxmlformats.org/officeDocument/2006/relationships/image" Target="../media/image60.wmf"/><Relationship Id="rId10" Type="http://schemas.openxmlformats.org/officeDocument/2006/relationships/image" Target="../media/image71.emf"/><Relationship Id="rId4" Type="http://schemas.openxmlformats.org/officeDocument/2006/relationships/image" Target="../media/image66.wmf"/><Relationship Id="rId9" Type="http://schemas.openxmlformats.org/officeDocument/2006/relationships/image" Target="../media/image68.wmf"/><Relationship Id="rId14" Type="http://schemas.openxmlformats.org/officeDocument/2006/relationships/image" Target="../media/image70.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3.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slideLayout" Target="../slideLayouts/slideLayout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12.xml"/><Relationship Id="rId4" Type="http://schemas.openxmlformats.org/officeDocument/2006/relationships/image" Target="../media/image64.wmf"/></Relationships>
</file>

<file path=ppt/slides/_rels/slide2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72.wmf"/><Relationship Id="rId1" Type="http://schemas.openxmlformats.org/officeDocument/2006/relationships/slideLayout" Target="../slideLayouts/slideLayout12.xml"/><Relationship Id="rId4" Type="http://schemas.openxmlformats.org/officeDocument/2006/relationships/image" Target="../media/image64.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76.wmf"/><Relationship Id="rId5" Type="http://schemas.openxmlformats.org/officeDocument/2006/relationships/oleObject" Target="../embeddings/oleObject70.bin"/><Relationship Id="rId4" Type="http://schemas.openxmlformats.org/officeDocument/2006/relationships/image" Target="../media/image7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7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82.wmf"/><Relationship Id="rId2" Type="http://schemas.openxmlformats.org/officeDocument/2006/relationships/slideLayout" Target="../slideLayouts/slideLayout12.xml"/><Relationship Id="rId16" Type="http://schemas.openxmlformats.org/officeDocument/2006/relationships/image" Target="../media/image84.wmf"/><Relationship Id="rId1" Type="http://schemas.openxmlformats.org/officeDocument/2006/relationships/vmlDrawing" Target="../drawings/vmlDrawing13.vml"/><Relationship Id="rId6" Type="http://schemas.openxmlformats.org/officeDocument/2006/relationships/image" Target="../media/image79.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5.bin"/><Relationship Id="rId14" Type="http://schemas.openxmlformats.org/officeDocument/2006/relationships/image" Target="../media/image83.wmf"/></Relationships>
</file>

<file path=ppt/slides/_rels/slide31.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9.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86.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2.bin"/><Relationship Id="rId14" Type="http://schemas.openxmlformats.org/officeDocument/2006/relationships/image" Target="../media/image90.wmf"/></Relationships>
</file>

<file path=ppt/slides/_rels/slide32.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5.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2.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88.bin"/></Relationships>
</file>

<file path=ppt/slides/_rels/slide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96.bin"/><Relationship Id="rId18" Type="http://schemas.openxmlformats.org/officeDocument/2006/relationships/image" Target="../media/image104.wmf"/><Relationship Id="rId26" Type="http://schemas.openxmlformats.org/officeDocument/2006/relationships/image" Target="../media/image108.wmf"/><Relationship Id="rId3" Type="http://schemas.openxmlformats.org/officeDocument/2006/relationships/oleObject" Target="../embeddings/oleObject91.bin"/><Relationship Id="rId21" Type="http://schemas.openxmlformats.org/officeDocument/2006/relationships/oleObject" Target="../embeddings/oleObject100.bin"/><Relationship Id="rId7" Type="http://schemas.openxmlformats.org/officeDocument/2006/relationships/oleObject" Target="../embeddings/oleObject93.bin"/><Relationship Id="rId12" Type="http://schemas.openxmlformats.org/officeDocument/2006/relationships/image" Target="../media/image101.wmf"/><Relationship Id="rId17" Type="http://schemas.openxmlformats.org/officeDocument/2006/relationships/oleObject" Target="../embeddings/oleObject98.bin"/><Relationship Id="rId25" Type="http://schemas.openxmlformats.org/officeDocument/2006/relationships/oleObject" Target="../embeddings/oleObject102.bin"/><Relationship Id="rId2" Type="http://schemas.openxmlformats.org/officeDocument/2006/relationships/slideLayout" Target="../slideLayouts/slideLayout12.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vmlDrawing" Target="../drawings/vmlDrawing16.vml"/><Relationship Id="rId6" Type="http://schemas.openxmlformats.org/officeDocument/2006/relationships/image" Target="../media/image98.wmf"/><Relationship Id="rId11" Type="http://schemas.openxmlformats.org/officeDocument/2006/relationships/oleObject" Target="../embeddings/oleObject95.bin"/><Relationship Id="rId24" Type="http://schemas.openxmlformats.org/officeDocument/2006/relationships/image" Target="../media/image107.wmf"/><Relationship Id="rId5" Type="http://schemas.openxmlformats.org/officeDocument/2006/relationships/oleObject" Target="../embeddings/oleObject92.bin"/><Relationship Id="rId15" Type="http://schemas.openxmlformats.org/officeDocument/2006/relationships/oleObject" Target="../embeddings/oleObject97.bin"/><Relationship Id="rId23" Type="http://schemas.openxmlformats.org/officeDocument/2006/relationships/oleObject" Target="../embeddings/oleObject101.bin"/><Relationship Id="rId10" Type="http://schemas.openxmlformats.org/officeDocument/2006/relationships/image" Target="../media/image100.wmf"/><Relationship Id="rId19" Type="http://schemas.openxmlformats.org/officeDocument/2006/relationships/oleObject" Target="../embeddings/oleObject99.bin"/><Relationship Id="rId4" Type="http://schemas.openxmlformats.org/officeDocument/2006/relationships/image" Target="../media/image97.wmf"/><Relationship Id="rId9" Type="http://schemas.openxmlformats.org/officeDocument/2006/relationships/oleObject" Target="../embeddings/oleObject94.bin"/><Relationship Id="rId14" Type="http://schemas.openxmlformats.org/officeDocument/2006/relationships/image" Target="../media/image102.wmf"/><Relationship Id="rId22" Type="http://schemas.openxmlformats.org/officeDocument/2006/relationships/image" Target="../media/image106.wmf"/></Relationships>
</file>

<file path=ppt/slides/_rels/slide35.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112.w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oleObject" Target="../embeddings/oleObject108.bin"/><Relationship Id="rId17" Type="http://schemas.openxmlformats.org/officeDocument/2006/relationships/image" Target="../media/image114.wmf"/><Relationship Id="rId2" Type="http://schemas.openxmlformats.org/officeDocument/2006/relationships/slideLayout" Target="../slideLayouts/slideLayout12.xml"/><Relationship Id="rId16" Type="http://schemas.openxmlformats.org/officeDocument/2006/relationships/oleObject" Target="../embeddings/oleObject110.bin"/><Relationship Id="rId1" Type="http://schemas.openxmlformats.org/officeDocument/2006/relationships/vmlDrawing" Target="../drawings/vmlDrawing17.vml"/><Relationship Id="rId6" Type="http://schemas.openxmlformats.org/officeDocument/2006/relationships/image" Target="../media/image110.w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image" Target="../media/image113.wmf"/><Relationship Id="rId10" Type="http://schemas.openxmlformats.org/officeDocument/2006/relationships/image" Target="../media/image111.wmf"/><Relationship Id="rId4" Type="http://schemas.openxmlformats.org/officeDocument/2006/relationships/image" Target="../media/image109.wmf"/><Relationship Id="rId9" Type="http://schemas.openxmlformats.org/officeDocument/2006/relationships/oleObject" Target="../embeddings/oleObject106.bin"/><Relationship Id="rId14" Type="http://schemas.openxmlformats.org/officeDocument/2006/relationships/oleObject" Target="../embeddings/oleObject109.bin"/></Relationships>
</file>

<file path=ppt/slides/_rels/slide36.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18.wmf"/><Relationship Id="rId17" Type="http://schemas.openxmlformats.org/officeDocument/2006/relationships/image" Target="../media/image120.wmf"/><Relationship Id="rId2" Type="http://schemas.openxmlformats.org/officeDocument/2006/relationships/slideLayout" Target="../slideLayouts/slideLayout12.xml"/><Relationship Id="rId16" Type="http://schemas.openxmlformats.org/officeDocument/2006/relationships/oleObject" Target="../embeddings/oleObject118.bin"/><Relationship Id="rId1" Type="http://schemas.openxmlformats.org/officeDocument/2006/relationships/vmlDrawing" Target="../drawings/vmlDrawing18.vml"/><Relationship Id="rId6" Type="http://schemas.openxmlformats.org/officeDocument/2006/relationships/image" Target="../media/image116.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image" Target="../media/image119.wmf"/><Relationship Id="rId10" Type="http://schemas.openxmlformats.org/officeDocument/2006/relationships/image" Target="../media/image117.wmf"/><Relationship Id="rId4" Type="http://schemas.openxmlformats.org/officeDocument/2006/relationships/image" Target="../media/image115.wmf"/><Relationship Id="rId9" Type="http://schemas.openxmlformats.org/officeDocument/2006/relationships/oleObject" Target="../embeddings/oleObject114.bin"/><Relationship Id="rId14" Type="http://schemas.openxmlformats.org/officeDocument/2006/relationships/oleObject" Target="../embeddings/oleObject117.bin"/></Relationships>
</file>

<file path=ppt/slides/_rels/slide3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24.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4.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23.wmf"/><Relationship Id="rId4" Type="http://schemas.openxmlformats.org/officeDocument/2006/relationships/image" Target="../media/image121.wmf"/><Relationship Id="rId9" Type="http://schemas.openxmlformats.org/officeDocument/2006/relationships/oleObject" Target="../embeddings/oleObject12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26.wmf"/><Relationship Id="rId5" Type="http://schemas.openxmlformats.org/officeDocument/2006/relationships/oleObject" Target="../embeddings/oleObject125.bin"/><Relationship Id="rId4" Type="http://schemas.openxmlformats.org/officeDocument/2006/relationships/image" Target="../media/image12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28.wmf"/><Relationship Id="rId5" Type="http://schemas.openxmlformats.org/officeDocument/2006/relationships/oleObject" Target="../embeddings/oleObject127.bin"/><Relationship Id="rId4" Type="http://schemas.openxmlformats.org/officeDocument/2006/relationships/image" Target="../media/image127.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33.wmf"/><Relationship Id="rId3" Type="http://schemas.openxmlformats.org/officeDocument/2006/relationships/slideLayout" Target="../slideLayouts/slideLayout12.xml"/><Relationship Id="rId7" Type="http://schemas.openxmlformats.org/officeDocument/2006/relationships/image" Target="../media/image130.wmf"/><Relationship Id="rId12" Type="http://schemas.openxmlformats.org/officeDocument/2006/relationships/oleObject" Target="../embeddings/oleObject132.bin"/><Relationship Id="rId2" Type="http://schemas.openxmlformats.org/officeDocument/2006/relationships/tags" Target="../tags/tag28.xml"/><Relationship Id="rId1" Type="http://schemas.openxmlformats.org/officeDocument/2006/relationships/vmlDrawing" Target="../drawings/vmlDrawing22.vml"/><Relationship Id="rId6" Type="http://schemas.openxmlformats.org/officeDocument/2006/relationships/oleObject" Target="../embeddings/oleObject129.bin"/><Relationship Id="rId11" Type="http://schemas.openxmlformats.org/officeDocument/2006/relationships/image" Target="../media/image132.wmf"/><Relationship Id="rId5" Type="http://schemas.openxmlformats.org/officeDocument/2006/relationships/image" Target="../media/image129.wmf"/><Relationship Id="rId15" Type="http://schemas.openxmlformats.org/officeDocument/2006/relationships/image" Target="../media/image134.w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131.wmf"/><Relationship Id="rId14" Type="http://schemas.openxmlformats.org/officeDocument/2006/relationships/oleObject" Target="../embeddings/oleObject133.bin"/></Relationships>
</file>

<file path=ppt/slides/_rels/slide4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36.wmf"/><Relationship Id="rId5" Type="http://schemas.openxmlformats.org/officeDocument/2006/relationships/oleObject" Target="../embeddings/oleObject135.bin"/><Relationship Id="rId4" Type="http://schemas.openxmlformats.org/officeDocument/2006/relationships/image" Target="../media/image135.w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9.wmf"/><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oleObject" Target="../embeddings/oleObject138.bin"/><Relationship Id="rId5" Type="http://schemas.openxmlformats.org/officeDocument/2006/relationships/image" Target="../media/image138.wmf"/><Relationship Id="rId4" Type="http://schemas.openxmlformats.org/officeDocument/2006/relationships/oleObject" Target="../embeddings/oleObject137.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vmlDrawing" Target="../drawings/vmlDrawing25.vml"/><Relationship Id="rId5" Type="http://schemas.openxmlformats.org/officeDocument/2006/relationships/image" Target="../media/image140.wmf"/><Relationship Id="rId4" Type="http://schemas.openxmlformats.org/officeDocument/2006/relationships/oleObject" Target="../embeddings/oleObject139.bin"/></Relationships>
</file>

<file path=ppt/slides/_rels/slide4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45.bin"/><Relationship Id="rId18" Type="http://schemas.openxmlformats.org/officeDocument/2006/relationships/oleObject" Target="../embeddings/oleObject148.bin"/><Relationship Id="rId26" Type="http://schemas.openxmlformats.org/officeDocument/2006/relationships/oleObject" Target="../embeddings/oleObject152.bin"/><Relationship Id="rId3" Type="http://schemas.openxmlformats.org/officeDocument/2006/relationships/oleObject" Target="../embeddings/oleObject140.bin"/><Relationship Id="rId21" Type="http://schemas.openxmlformats.org/officeDocument/2006/relationships/image" Target="../media/image150.wmf"/><Relationship Id="rId7" Type="http://schemas.openxmlformats.org/officeDocument/2006/relationships/oleObject" Target="../embeddings/oleObject142.bin"/><Relationship Id="rId12" Type="http://schemas.openxmlformats.org/officeDocument/2006/relationships/image" Target="../media/image146.wmf"/><Relationship Id="rId17" Type="http://schemas.openxmlformats.org/officeDocument/2006/relationships/image" Target="../media/image148.wmf"/><Relationship Id="rId25" Type="http://schemas.openxmlformats.org/officeDocument/2006/relationships/image" Target="../media/image152.wmf"/><Relationship Id="rId2" Type="http://schemas.openxmlformats.org/officeDocument/2006/relationships/slideLayout" Target="../slideLayouts/slideLayout12.xml"/><Relationship Id="rId16" Type="http://schemas.openxmlformats.org/officeDocument/2006/relationships/oleObject" Target="../embeddings/oleObject147.bin"/><Relationship Id="rId20" Type="http://schemas.openxmlformats.org/officeDocument/2006/relationships/oleObject" Target="../embeddings/oleObject149.bin"/><Relationship Id="rId29" Type="http://schemas.openxmlformats.org/officeDocument/2006/relationships/image" Target="../media/image154.wmf"/><Relationship Id="rId1" Type="http://schemas.openxmlformats.org/officeDocument/2006/relationships/vmlDrawing" Target="../drawings/vmlDrawing26.vml"/><Relationship Id="rId6" Type="http://schemas.openxmlformats.org/officeDocument/2006/relationships/image" Target="../media/image143.wmf"/><Relationship Id="rId11" Type="http://schemas.openxmlformats.org/officeDocument/2006/relationships/oleObject" Target="../embeddings/oleObject144.bin"/><Relationship Id="rId24" Type="http://schemas.openxmlformats.org/officeDocument/2006/relationships/oleObject" Target="../embeddings/oleObject151.bin"/><Relationship Id="rId5" Type="http://schemas.openxmlformats.org/officeDocument/2006/relationships/oleObject" Target="../embeddings/oleObject141.bin"/><Relationship Id="rId15" Type="http://schemas.openxmlformats.org/officeDocument/2006/relationships/image" Target="../media/image147.wmf"/><Relationship Id="rId23" Type="http://schemas.openxmlformats.org/officeDocument/2006/relationships/image" Target="../media/image151.wmf"/><Relationship Id="rId28" Type="http://schemas.openxmlformats.org/officeDocument/2006/relationships/oleObject" Target="../embeddings/oleObject153.bin"/><Relationship Id="rId10" Type="http://schemas.openxmlformats.org/officeDocument/2006/relationships/image" Target="../media/image145.wmf"/><Relationship Id="rId19" Type="http://schemas.openxmlformats.org/officeDocument/2006/relationships/image" Target="../media/image149.wmf"/><Relationship Id="rId31" Type="http://schemas.openxmlformats.org/officeDocument/2006/relationships/image" Target="../media/image155.wmf"/><Relationship Id="rId4" Type="http://schemas.openxmlformats.org/officeDocument/2006/relationships/image" Target="../media/image142.wmf"/><Relationship Id="rId9" Type="http://schemas.openxmlformats.org/officeDocument/2006/relationships/oleObject" Target="../embeddings/oleObject143.bin"/><Relationship Id="rId14" Type="http://schemas.openxmlformats.org/officeDocument/2006/relationships/oleObject" Target="../embeddings/oleObject146.bin"/><Relationship Id="rId22" Type="http://schemas.openxmlformats.org/officeDocument/2006/relationships/oleObject" Target="../embeddings/oleObject150.bin"/><Relationship Id="rId27" Type="http://schemas.openxmlformats.org/officeDocument/2006/relationships/image" Target="../media/image153.wmf"/><Relationship Id="rId30" Type="http://schemas.openxmlformats.org/officeDocument/2006/relationships/oleObject" Target="../embeddings/oleObject154.bin"/></Relationships>
</file>

<file path=ppt/slides/_rels/slide51.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61.bin"/><Relationship Id="rId3" Type="http://schemas.openxmlformats.org/officeDocument/2006/relationships/oleObject" Target="../embeddings/oleObject155.bin"/><Relationship Id="rId7" Type="http://schemas.openxmlformats.org/officeDocument/2006/relationships/oleObject" Target="../embeddings/oleObject157.bin"/><Relationship Id="rId12" Type="http://schemas.openxmlformats.org/officeDocument/2006/relationships/image" Target="../media/image159.wmf"/><Relationship Id="rId17" Type="http://schemas.openxmlformats.org/officeDocument/2006/relationships/image" Target="../media/image155.wmf"/><Relationship Id="rId2" Type="http://schemas.openxmlformats.org/officeDocument/2006/relationships/slideLayout" Target="../slideLayouts/slideLayout12.xml"/><Relationship Id="rId16" Type="http://schemas.openxmlformats.org/officeDocument/2006/relationships/oleObject" Target="../embeddings/oleObject164.bin"/><Relationship Id="rId1" Type="http://schemas.openxmlformats.org/officeDocument/2006/relationships/vmlDrawing" Target="../drawings/vmlDrawing27.vml"/><Relationship Id="rId6" Type="http://schemas.openxmlformats.org/officeDocument/2006/relationships/image" Target="../media/image157.wmf"/><Relationship Id="rId11" Type="http://schemas.openxmlformats.org/officeDocument/2006/relationships/oleObject" Target="../embeddings/oleObject160.bin"/><Relationship Id="rId5" Type="http://schemas.openxmlformats.org/officeDocument/2006/relationships/oleObject" Target="../embeddings/oleObject156.bin"/><Relationship Id="rId15" Type="http://schemas.openxmlformats.org/officeDocument/2006/relationships/oleObject" Target="../embeddings/oleObject163.bin"/><Relationship Id="rId10" Type="http://schemas.openxmlformats.org/officeDocument/2006/relationships/oleObject" Target="../embeddings/oleObject159.bin"/><Relationship Id="rId4" Type="http://schemas.openxmlformats.org/officeDocument/2006/relationships/image" Target="../media/image156.wmf"/><Relationship Id="rId9" Type="http://schemas.openxmlformats.org/officeDocument/2006/relationships/oleObject" Target="../embeddings/oleObject158.bin"/><Relationship Id="rId14" Type="http://schemas.openxmlformats.org/officeDocument/2006/relationships/oleObject" Target="../embeddings/oleObject162.bin"/></Relationships>
</file>

<file path=ppt/slides/_rels/slide52.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170.bin"/><Relationship Id="rId18" Type="http://schemas.openxmlformats.org/officeDocument/2006/relationships/oleObject" Target="../embeddings/oleObject173.bin"/><Relationship Id="rId3" Type="http://schemas.openxmlformats.org/officeDocument/2006/relationships/oleObject" Target="../embeddings/oleObject165.bin"/><Relationship Id="rId21" Type="http://schemas.openxmlformats.org/officeDocument/2006/relationships/oleObject" Target="../embeddings/oleObject176.bin"/><Relationship Id="rId7" Type="http://schemas.openxmlformats.org/officeDocument/2006/relationships/oleObject" Target="../embeddings/oleObject167.bin"/><Relationship Id="rId12" Type="http://schemas.openxmlformats.org/officeDocument/2006/relationships/image" Target="../media/image155.wmf"/><Relationship Id="rId17" Type="http://schemas.openxmlformats.org/officeDocument/2006/relationships/oleObject" Target="../embeddings/oleObject172.bin"/><Relationship Id="rId2" Type="http://schemas.openxmlformats.org/officeDocument/2006/relationships/slideLayout" Target="../slideLayouts/slideLayout12.xml"/><Relationship Id="rId16" Type="http://schemas.openxmlformats.org/officeDocument/2006/relationships/image" Target="../media/image157.wmf"/><Relationship Id="rId20" Type="http://schemas.openxmlformats.org/officeDocument/2006/relationships/oleObject" Target="../embeddings/oleObject175.bin"/><Relationship Id="rId1" Type="http://schemas.openxmlformats.org/officeDocument/2006/relationships/vmlDrawing" Target="../drawings/vmlDrawing28.vml"/><Relationship Id="rId6" Type="http://schemas.openxmlformats.org/officeDocument/2006/relationships/image" Target="../media/image161.wmf"/><Relationship Id="rId11" Type="http://schemas.openxmlformats.org/officeDocument/2006/relationships/oleObject" Target="../embeddings/oleObject169.bin"/><Relationship Id="rId5" Type="http://schemas.openxmlformats.org/officeDocument/2006/relationships/oleObject" Target="../embeddings/oleObject166.bin"/><Relationship Id="rId15" Type="http://schemas.openxmlformats.org/officeDocument/2006/relationships/oleObject" Target="../embeddings/oleObject171.bin"/><Relationship Id="rId10" Type="http://schemas.openxmlformats.org/officeDocument/2006/relationships/image" Target="../media/image163.wmf"/><Relationship Id="rId19" Type="http://schemas.openxmlformats.org/officeDocument/2006/relationships/oleObject" Target="../embeddings/oleObject174.bin"/><Relationship Id="rId4" Type="http://schemas.openxmlformats.org/officeDocument/2006/relationships/image" Target="../media/image160.wmf"/><Relationship Id="rId9" Type="http://schemas.openxmlformats.org/officeDocument/2006/relationships/oleObject" Target="../embeddings/oleObject168.bin"/><Relationship Id="rId14" Type="http://schemas.openxmlformats.org/officeDocument/2006/relationships/image" Target="../media/image159.wmf"/></Relationships>
</file>

<file path=ppt/slides/_rels/slide53.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82.bin"/><Relationship Id="rId3" Type="http://schemas.openxmlformats.org/officeDocument/2006/relationships/oleObject" Target="../embeddings/oleObject177.bin"/><Relationship Id="rId7" Type="http://schemas.openxmlformats.org/officeDocument/2006/relationships/oleObject" Target="../embeddings/oleObject179.bin"/><Relationship Id="rId12" Type="http://schemas.openxmlformats.org/officeDocument/2006/relationships/image" Target="../media/image167.wmf"/><Relationship Id="rId2" Type="http://schemas.openxmlformats.org/officeDocument/2006/relationships/slideLayout" Target="../slideLayouts/slideLayout12.xml"/><Relationship Id="rId16" Type="http://schemas.openxmlformats.org/officeDocument/2006/relationships/image" Target="../media/image155.wmf"/><Relationship Id="rId1" Type="http://schemas.openxmlformats.org/officeDocument/2006/relationships/vmlDrawing" Target="../drawings/vmlDrawing29.vml"/><Relationship Id="rId6" Type="http://schemas.openxmlformats.org/officeDocument/2006/relationships/image" Target="../media/image162.wmf"/><Relationship Id="rId11" Type="http://schemas.openxmlformats.org/officeDocument/2006/relationships/oleObject" Target="../embeddings/oleObject181.bin"/><Relationship Id="rId5" Type="http://schemas.openxmlformats.org/officeDocument/2006/relationships/oleObject" Target="../embeddings/oleObject178.bin"/><Relationship Id="rId15" Type="http://schemas.openxmlformats.org/officeDocument/2006/relationships/oleObject" Target="../embeddings/oleObject183.bin"/><Relationship Id="rId10" Type="http://schemas.openxmlformats.org/officeDocument/2006/relationships/image" Target="../media/image166.wmf"/><Relationship Id="rId4" Type="http://schemas.openxmlformats.org/officeDocument/2006/relationships/image" Target="../media/image164.wmf"/><Relationship Id="rId9" Type="http://schemas.openxmlformats.org/officeDocument/2006/relationships/oleObject" Target="../embeddings/oleObject180.bin"/><Relationship Id="rId14" Type="http://schemas.openxmlformats.org/officeDocument/2006/relationships/image" Target="../media/image168.wmf"/></Relationships>
</file>

<file path=ppt/slides/_rels/slide54.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189.bin"/><Relationship Id="rId3" Type="http://schemas.openxmlformats.org/officeDocument/2006/relationships/oleObject" Target="../embeddings/oleObject184.bin"/><Relationship Id="rId7" Type="http://schemas.openxmlformats.org/officeDocument/2006/relationships/oleObject" Target="../embeddings/oleObject186.bin"/><Relationship Id="rId12" Type="http://schemas.openxmlformats.org/officeDocument/2006/relationships/image" Target="../media/image173.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70.wmf"/><Relationship Id="rId11" Type="http://schemas.openxmlformats.org/officeDocument/2006/relationships/oleObject" Target="../embeddings/oleObject188.bin"/><Relationship Id="rId5" Type="http://schemas.openxmlformats.org/officeDocument/2006/relationships/oleObject" Target="../embeddings/oleObject185.bin"/><Relationship Id="rId10" Type="http://schemas.openxmlformats.org/officeDocument/2006/relationships/image" Target="../media/image172.wmf"/><Relationship Id="rId4" Type="http://schemas.openxmlformats.org/officeDocument/2006/relationships/image" Target="../media/image169.wmf"/><Relationship Id="rId9" Type="http://schemas.openxmlformats.org/officeDocument/2006/relationships/oleObject" Target="../embeddings/oleObject187.bin"/><Relationship Id="rId14" Type="http://schemas.openxmlformats.org/officeDocument/2006/relationships/image" Target="../media/image174.wmf"/></Relationships>
</file>

<file path=ppt/slides/_rels/slide55.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90.bin"/><Relationship Id="rId7" Type="http://schemas.openxmlformats.org/officeDocument/2006/relationships/oleObject" Target="../embeddings/oleObject192.bin"/><Relationship Id="rId12" Type="http://schemas.openxmlformats.org/officeDocument/2006/relationships/image" Target="../media/image179.wmf"/><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176.wmf"/><Relationship Id="rId11" Type="http://schemas.openxmlformats.org/officeDocument/2006/relationships/oleObject" Target="../embeddings/oleObject194.bin"/><Relationship Id="rId5" Type="http://schemas.openxmlformats.org/officeDocument/2006/relationships/oleObject" Target="../embeddings/oleObject191.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93.bin"/></Relationships>
</file>

<file path=ppt/slides/_rels/slide56.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slideLayout" Target="../slideLayouts/slideLayout12.xml"/><Relationship Id="rId7" Type="http://schemas.openxmlformats.org/officeDocument/2006/relationships/oleObject" Target="../embeddings/oleObject195.bin"/><Relationship Id="rId2" Type="http://schemas.openxmlformats.org/officeDocument/2006/relationships/tags" Target="../tags/tag31.xml"/><Relationship Id="rId1" Type="http://schemas.openxmlformats.org/officeDocument/2006/relationships/vmlDrawing" Target="../drawings/vmlDrawing32.v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99.bin"/><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oleObject" Target="../embeddings/oleObject202.bin"/><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182.wmf"/><Relationship Id="rId11" Type="http://schemas.openxmlformats.org/officeDocument/2006/relationships/oleObject" Target="../embeddings/oleObject201.bin"/><Relationship Id="rId5" Type="http://schemas.openxmlformats.org/officeDocument/2006/relationships/oleObject" Target="../embeddings/oleObject197.bin"/><Relationship Id="rId10" Type="http://schemas.openxmlformats.org/officeDocument/2006/relationships/image" Target="../media/image157.wmf"/><Relationship Id="rId4" Type="http://schemas.openxmlformats.org/officeDocument/2006/relationships/image" Target="../media/image181.wmf"/><Relationship Id="rId9" Type="http://schemas.openxmlformats.org/officeDocument/2006/relationships/oleObject" Target="../embeddings/oleObject200.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image" Target="../media/image183.png"/><Relationship Id="rId7" Type="http://schemas.openxmlformats.org/officeDocument/2006/relationships/image" Target="../media/image182.wmf"/><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oleObject" Target="../embeddings/oleObject204.bin"/><Relationship Id="rId5" Type="http://schemas.openxmlformats.org/officeDocument/2006/relationships/image" Target="../media/image181.wmf"/><Relationship Id="rId4" Type="http://schemas.openxmlformats.org/officeDocument/2006/relationships/oleObject" Target="../embeddings/oleObject203.bin"/><Relationship Id="rId9" Type="http://schemas.openxmlformats.org/officeDocument/2006/relationships/oleObject" Target="../embeddings/oleObject206.bin"/></Relationships>
</file>

<file path=ppt/slides/_rels/slide59.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207.bin"/><Relationship Id="rId7" Type="http://schemas.openxmlformats.org/officeDocument/2006/relationships/oleObject" Target="../embeddings/oleObject209.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184.wmf"/><Relationship Id="rId5" Type="http://schemas.openxmlformats.org/officeDocument/2006/relationships/oleObject" Target="../embeddings/oleObject208.bin"/><Relationship Id="rId4" Type="http://schemas.openxmlformats.org/officeDocument/2006/relationships/image" Target="../media/image182.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8.bin"/><Relationship Id="rId1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2.wmf"/><Relationship Id="rId17" Type="http://schemas.openxmlformats.org/officeDocument/2006/relationships/oleObject" Target="../embeddings/oleObject10.bin"/><Relationship Id="rId2" Type="http://schemas.openxmlformats.org/officeDocument/2006/relationships/slideLayout" Target="../slideLayouts/slideLayout12.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 Id="rId14" Type="http://schemas.openxmlformats.org/officeDocument/2006/relationships/image" Target="../media/image13.wmf"/></Relationships>
</file>

<file path=ppt/slides/_rels/slide60.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214.bin"/><Relationship Id="rId18" Type="http://schemas.openxmlformats.org/officeDocument/2006/relationships/image" Target="../media/image192.wmf"/><Relationship Id="rId3" Type="http://schemas.openxmlformats.org/officeDocument/2006/relationships/oleObject" Target="../embeddings/oleObject210.bin"/><Relationship Id="rId7" Type="http://schemas.openxmlformats.org/officeDocument/2006/relationships/oleObject" Target="../embeddings/oleObject212.bin"/><Relationship Id="rId12" Type="http://schemas.openxmlformats.org/officeDocument/2006/relationships/image" Target="../media/image189.wmf"/><Relationship Id="rId17" Type="http://schemas.openxmlformats.org/officeDocument/2006/relationships/oleObject" Target="../embeddings/oleObject216.bin"/><Relationship Id="rId2" Type="http://schemas.openxmlformats.org/officeDocument/2006/relationships/slideLayout" Target="../slideLayouts/slideLayout12.xml"/><Relationship Id="rId16" Type="http://schemas.openxmlformats.org/officeDocument/2006/relationships/image" Target="../media/image191.wmf"/><Relationship Id="rId1" Type="http://schemas.openxmlformats.org/officeDocument/2006/relationships/vmlDrawing" Target="../drawings/vmlDrawing36.vml"/><Relationship Id="rId6" Type="http://schemas.openxmlformats.org/officeDocument/2006/relationships/image" Target="../media/image187.wmf"/><Relationship Id="rId11" Type="http://schemas.openxmlformats.org/officeDocument/2006/relationships/oleObject" Target="../embeddings/oleObject213.bin"/><Relationship Id="rId5" Type="http://schemas.openxmlformats.org/officeDocument/2006/relationships/oleObject" Target="../embeddings/oleObject211.bin"/><Relationship Id="rId15" Type="http://schemas.openxmlformats.org/officeDocument/2006/relationships/oleObject" Target="../embeddings/oleObject215.bin"/><Relationship Id="rId10" Type="http://schemas.openxmlformats.org/officeDocument/2006/relationships/image" Target="../media/image194.wmf"/><Relationship Id="rId4" Type="http://schemas.openxmlformats.org/officeDocument/2006/relationships/image" Target="../media/image186.wmf"/><Relationship Id="rId9" Type="http://schemas.openxmlformats.org/officeDocument/2006/relationships/image" Target="../media/image193.wmf"/><Relationship Id="rId14" Type="http://schemas.openxmlformats.org/officeDocument/2006/relationships/image" Target="../media/image190.wmf"/></Relationships>
</file>

<file path=ppt/slides/_rels/slide62.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17.bin"/><Relationship Id="rId7" Type="http://schemas.openxmlformats.org/officeDocument/2006/relationships/image" Target="../media/image180.wmf"/><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oleObject" Target="../embeddings/oleObject218.bin"/><Relationship Id="rId5" Type="http://schemas.openxmlformats.org/officeDocument/2006/relationships/image" Target="../media/image62.wmf"/><Relationship Id="rId4" Type="http://schemas.openxmlformats.org/officeDocument/2006/relationships/image" Target="../media/image196.wmf"/><Relationship Id="rId9" Type="http://schemas.openxmlformats.org/officeDocument/2006/relationships/image" Target="../media/image64.wmf"/></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67.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226.bin"/><Relationship Id="rId3" Type="http://schemas.openxmlformats.org/officeDocument/2006/relationships/oleObject" Target="../embeddings/oleObject219.bin"/><Relationship Id="rId7" Type="http://schemas.openxmlformats.org/officeDocument/2006/relationships/oleObject" Target="../embeddings/oleObject221.bin"/><Relationship Id="rId12" Type="http://schemas.openxmlformats.org/officeDocument/2006/relationships/oleObject" Target="../embeddings/oleObject225.bin"/><Relationship Id="rId2" Type="http://schemas.openxmlformats.org/officeDocument/2006/relationships/slideLayout" Target="../slideLayouts/slideLayout12.xml"/><Relationship Id="rId16" Type="http://schemas.openxmlformats.org/officeDocument/2006/relationships/oleObject" Target="../embeddings/oleObject229.bin"/><Relationship Id="rId1" Type="http://schemas.openxmlformats.org/officeDocument/2006/relationships/vmlDrawing" Target="../drawings/vmlDrawing38.vml"/><Relationship Id="rId6" Type="http://schemas.openxmlformats.org/officeDocument/2006/relationships/image" Target="../media/image182.wmf"/><Relationship Id="rId11" Type="http://schemas.openxmlformats.org/officeDocument/2006/relationships/oleObject" Target="../embeddings/oleObject224.bin"/><Relationship Id="rId5" Type="http://schemas.openxmlformats.org/officeDocument/2006/relationships/oleObject" Target="../embeddings/oleObject220.bin"/><Relationship Id="rId15" Type="http://schemas.openxmlformats.org/officeDocument/2006/relationships/oleObject" Target="../embeddings/oleObject228.bin"/><Relationship Id="rId10" Type="http://schemas.openxmlformats.org/officeDocument/2006/relationships/oleObject" Target="../embeddings/oleObject223.bin"/><Relationship Id="rId4" Type="http://schemas.openxmlformats.org/officeDocument/2006/relationships/image" Target="../media/image181.wmf"/><Relationship Id="rId9" Type="http://schemas.openxmlformats.org/officeDocument/2006/relationships/oleObject" Target="../embeddings/oleObject222.bin"/><Relationship Id="rId14" Type="http://schemas.openxmlformats.org/officeDocument/2006/relationships/oleObject" Target="../embeddings/oleObject227.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image" Target="../media/image199.png"/><Relationship Id="rId7" Type="http://schemas.openxmlformats.org/officeDocument/2006/relationships/image" Target="../media/image197.wmf"/><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oleObject" Target="../embeddings/oleObject231.bin"/><Relationship Id="rId5" Type="http://schemas.openxmlformats.org/officeDocument/2006/relationships/image" Target="../media/image182.wmf"/><Relationship Id="rId4" Type="http://schemas.openxmlformats.org/officeDocument/2006/relationships/oleObject" Target="../embeddings/oleObject230.bin"/><Relationship Id="rId9" Type="http://schemas.openxmlformats.org/officeDocument/2006/relationships/image" Target="../media/image198.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6.bin"/><Relationship Id="rId17" Type="http://schemas.openxmlformats.org/officeDocument/2006/relationships/image" Target="../media/image22.wmf"/><Relationship Id="rId2" Type="http://schemas.openxmlformats.org/officeDocument/2006/relationships/slideLayout" Target="../slideLayouts/slideLayout12.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image" Target="../media/image19.wmf"/><Relationship Id="rId5" Type="http://schemas.openxmlformats.org/officeDocument/2006/relationships/oleObject" Target="../embeddings/oleObject12.bin"/><Relationship Id="rId15" Type="http://schemas.openxmlformats.org/officeDocument/2006/relationships/image" Target="../media/image21.wmf"/><Relationship Id="rId10" Type="http://schemas.openxmlformats.org/officeDocument/2006/relationships/oleObject" Target="../embeddings/oleObject15.bin"/><Relationship Id="rId4" Type="http://schemas.openxmlformats.org/officeDocument/2006/relationships/image" Target="../media/image16.wmf"/><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image" Target="../media/image200.wmf"/><Relationship Id="rId5" Type="http://schemas.openxmlformats.org/officeDocument/2006/relationships/oleObject" Target="../embeddings/oleObject234.bin"/><Relationship Id="rId4" Type="http://schemas.openxmlformats.org/officeDocument/2006/relationships/image" Target="../media/image191.wmf"/></Relationships>
</file>

<file path=ppt/slides/_rels/slide71.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image" Target="../media/image206.wmf"/><Relationship Id="rId18" Type="http://schemas.openxmlformats.org/officeDocument/2006/relationships/image" Target="../media/image208.wmf"/><Relationship Id="rId26" Type="http://schemas.openxmlformats.org/officeDocument/2006/relationships/oleObject" Target="../embeddings/oleObject248.bin"/><Relationship Id="rId3" Type="http://schemas.openxmlformats.org/officeDocument/2006/relationships/slideLayout" Target="../slideLayouts/slideLayout12.xml"/><Relationship Id="rId21" Type="http://schemas.openxmlformats.org/officeDocument/2006/relationships/oleObject" Target="../embeddings/oleObject244.bin"/><Relationship Id="rId7" Type="http://schemas.openxmlformats.org/officeDocument/2006/relationships/image" Target="../media/image203.wmf"/><Relationship Id="rId12" Type="http://schemas.openxmlformats.org/officeDocument/2006/relationships/oleObject" Target="../embeddings/oleObject239.bin"/><Relationship Id="rId17" Type="http://schemas.openxmlformats.org/officeDocument/2006/relationships/oleObject" Target="../embeddings/oleObject242.bin"/><Relationship Id="rId25" Type="http://schemas.openxmlformats.org/officeDocument/2006/relationships/oleObject" Target="../embeddings/oleObject247.bin"/><Relationship Id="rId2" Type="http://schemas.openxmlformats.org/officeDocument/2006/relationships/vmlDrawing" Target="../drawings/vmlDrawing41.vml"/><Relationship Id="rId16" Type="http://schemas.openxmlformats.org/officeDocument/2006/relationships/oleObject" Target="../embeddings/oleObject241.bin"/><Relationship Id="rId20" Type="http://schemas.openxmlformats.org/officeDocument/2006/relationships/image" Target="../media/image209.wmf"/><Relationship Id="rId29" Type="http://schemas.openxmlformats.org/officeDocument/2006/relationships/oleObject" Target="../embeddings/oleObject250.bin"/><Relationship Id="rId1" Type="http://schemas.openxmlformats.org/officeDocument/2006/relationships/themeOverride" Target="../theme/themeOverride2.xml"/><Relationship Id="rId6" Type="http://schemas.openxmlformats.org/officeDocument/2006/relationships/oleObject" Target="../embeddings/oleObject236.bin"/><Relationship Id="rId11" Type="http://schemas.openxmlformats.org/officeDocument/2006/relationships/image" Target="../media/image205.wmf"/><Relationship Id="rId24" Type="http://schemas.openxmlformats.org/officeDocument/2006/relationships/oleObject" Target="../embeddings/oleObject246.bin"/><Relationship Id="rId32" Type="http://schemas.openxmlformats.org/officeDocument/2006/relationships/image" Target="../media/image213.wmf"/><Relationship Id="rId5" Type="http://schemas.openxmlformats.org/officeDocument/2006/relationships/image" Target="../media/image202.wmf"/><Relationship Id="rId15" Type="http://schemas.openxmlformats.org/officeDocument/2006/relationships/image" Target="../media/image207.wmf"/><Relationship Id="rId23" Type="http://schemas.openxmlformats.org/officeDocument/2006/relationships/oleObject" Target="../embeddings/oleObject245.bin"/><Relationship Id="rId28" Type="http://schemas.openxmlformats.org/officeDocument/2006/relationships/oleObject" Target="../embeddings/oleObject249.bin"/><Relationship Id="rId10" Type="http://schemas.openxmlformats.org/officeDocument/2006/relationships/oleObject" Target="../embeddings/oleObject238.bin"/><Relationship Id="rId19" Type="http://schemas.openxmlformats.org/officeDocument/2006/relationships/oleObject" Target="../embeddings/oleObject243.bin"/><Relationship Id="rId31" Type="http://schemas.openxmlformats.org/officeDocument/2006/relationships/oleObject" Target="../embeddings/oleObject251.bin"/><Relationship Id="rId4" Type="http://schemas.openxmlformats.org/officeDocument/2006/relationships/oleObject" Target="../embeddings/oleObject235.bin"/><Relationship Id="rId9" Type="http://schemas.openxmlformats.org/officeDocument/2006/relationships/image" Target="../media/image204.wmf"/><Relationship Id="rId14" Type="http://schemas.openxmlformats.org/officeDocument/2006/relationships/oleObject" Target="../embeddings/oleObject240.bin"/><Relationship Id="rId22" Type="http://schemas.openxmlformats.org/officeDocument/2006/relationships/image" Target="../media/image210.wmf"/><Relationship Id="rId27" Type="http://schemas.openxmlformats.org/officeDocument/2006/relationships/image" Target="../media/image211.wmf"/><Relationship Id="rId30" Type="http://schemas.openxmlformats.org/officeDocument/2006/relationships/image" Target="../media/image212.wmf"/></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7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24.bin"/><Relationship Id="rId18" Type="http://schemas.openxmlformats.org/officeDocument/2006/relationships/image" Target="../media/image28.wmf"/><Relationship Id="rId26" Type="http://schemas.openxmlformats.org/officeDocument/2006/relationships/image" Target="../media/image32.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2.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12.xml"/><Relationship Id="rId16" Type="http://schemas.openxmlformats.org/officeDocument/2006/relationships/image" Target="../media/image27.wmf"/><Relationship Id="rId20" Type="http://schemas.openxmlformats.org/officeDocument/2006/relationships/image" Target="../media/image29.wmf"/><Relationship Id="rId29"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23.bin"/><Relationship Id="rId24" Type="http://schemas.openxmlformats.org/officeDocument/2006/relationships/image" Target="../media/image31.wmf"/><Relationship Id="rId32" Type="http://schemas.openxmlformats.org/officeDocument/2006/relationships/image" Target="../media/image35.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28" Type="http://schemas.openxmlformats.org/officeDocument/2006/relationships/image" Target="../media/image33.wmf"/><Relationship Id="rId10" Type="http://schemas.openxmlformats.org/officeDocument/2006/relationships/image" Target="../media/image25.wmf"/><Relationship Id="rId19" Type="http://schemas.openxmlformats.org/officeDocument/2006/relationships/oleObject" Target="../embeddings/oleObject27.bin"/><Relationship Id="rId31" Type="http://schemas.openxmlformats.org/officeDocument/2006/relationships/oleObject" Target="../embeddings/oleObject33.bin"/><Relationship Id="rId4" Type="http://schemas.openxmlformats.org/officeDocument/2006/relationships/image" Target="../media/image23.wmf"/><Relationship Id="rId9" Type="http://schemas.openxmlformats.org/officeDocument/2006/relationships/oleObject" Target="../embeddings/oleObject22.bin"/><Relationship Id="rId14" Type="http://schemas.openxmlformats.org/officeDocument/2006/relationships/image" Target="../media/image26.wmf"/><Relationship Id="rId22" Type="http://schemas.openxmlformats.org/officeDocument/2006/relationships/image" Target="../media/image30.wmf"/><Relationship Id="rId27" Type="http://schemas.openxmlformats.org/officeDocument/2006/relationships/oleObject" Target="../embeddings/oleObject31.bin"/><Relationship Id="rId30" Type="http://schemas.openxmlformats.org/officeDocument/2006/relationships/image" Target="../media/image34.wmf"/></Relationships>
</file>

<file path=ppt/slides/_rels/slide80.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8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83.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4.xml"/><Relationship Id="rId4" Type="http://schemas.openxmlformats.org/officeDocument/2006/relationships/image" Target="../media/image21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5.xml"/><Relationship Id="rId5" Type="http://schemas.openxmlformats.org/officeDocument/2006/relationships/image" Target="../media/image220.png"/><Relationship Id="rId4" Type="http://schemas.openxmlformats.org/officeDocument/2006/relationships/image" Target="../media/image21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9.bin"/><Relationship Id="rId18" Type="http://schemas.openxmlformats.org/officeDocument/2006/relationships/oleObject" Target="../embeddings/oleObject42.bin"/><Relationship Id="rId3" Type="http://schemas.openxmlformats.org/officeDocument/2006/relationships/oleObject" Target="../embeddings/oleObject34.bin"/><Relationship Id="rId21" Type="http://schemas.openxmlformats.org/officeDocument/2006/relationships/oleObject" Target="../embeddings/oleObject44.bin"/><Relationship Id="rId7" Type="http://schemas.openxmlformats.org/officeDocument/2006/relationships/oleObject" Target="../embeddings/oleObject36.bin"/><Relationship Id="rId12" Type="http://schemas.openxmlformats.org/officeDocument/2006/relationships/image" Target="../media/image33.wmf"/><Relationship Id="rId17" Type="http://schemas.openxmlformats.org/officeDocument/2006/relationships/oleObject" Target="../embeddings/oleObject41.bin"/><Relationship Id="rId2" Type="http://schemas.openxmlformats.org/officeDocument/2006/relationships/slideLayout" Target="../slideLayouts/slideLayout12.xml"/><Relationship Id="rId16" Type="http://schemas.openxmlformats.org/officeDocument/2006/relationships/image" Target="../media/image41.wmf"/><Relationship Id="rId20" Type="http://schemas.openxmlformats.org/officeDocument/2006/relationships/image" Target="../media/image42.wmf"/><Relationship Id="rId1" Type="http://schemas.openxmlformats.org/officeDocument/2006/relationships/vmlDrawing" Target="../drawings/vmlDrawing5.vml"/><Relationship Id="rId6" Type="http://schemas.openxmlformats.org/officeDocument/2006/relationships/image" Target="../media/image37.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39.wmf"/><Relationship Id="rId19" Type="http://schemas.openxmlformats.org/officeDocument/2006/relationships/oleObject" Target="../embeddings/oleObject43.bin"/><Relationship Id="rId4" Type="http://schemas.openxmlformats.org/officeDocument/2006/relationships/image" Target="../media/image36.wmf"/><Relationship Id="rId9" Type="http://schemas.openxmlformats.org/officeDocument/2006/relationships/oleObject" Target="../embeddings/oleObject37.bin"/><Relationship Id="rId14" Type="http://schemas.openxmlformats.org/officeDocument/2006/relationships/image" Target="../media/image40.wmf"/><Relationship Id="rId22" Type="http://schemas.openxmlformats.org/officeDocument/2006/relationships/image" Target="../media/image43.wmf"/></Relationships>
</file>

<file path=ppt/slides/_rels/slide90.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slideLayout" Target="../slideLayouts/slideLayout12.xml"/><Relationship Id="rId7" Type="http://schemas.openxmlformats.org/officeDocument/2006/relationships/oleObject" Target="../embeddings/oleObject253.bin"/><Relationship Id="rId2" Type="http://schemas.openxmlformats.org/officeDocument/2006/relationships/vmlDrawing" Target="../drawings/vmlDrawing42.vml"/><Relationship Id="rId1" Type="http://schemas.openxmlformats.org/officeDocument/2006/relationships/themeOverride" Target="../theme/themeOverride17.xml"/><Relationship Id="rId6" Type="http://schemas.openxmlformats.org/officeDocument/2006/relationships/image" Target="../media/image221.wmf"/><Relationship Id="rId5" Type="http://schemas.openxmlformats.org/officeDocument/2006/relationships/oleObject" Target="../embeddings/oleObject252.bin"/><Relationship Id="rId4" Type="http://schemas.openxmlformats.org/officeDocument/2006/relationships/notesSlide" Target="../notesSlides/notesSlide7.xml"/><Relationship Id="rId9" Type="http://schemas.openxmlformats.org/officeDocument/2006/relationships/oleObject" Target="../embeddings/oleObject254.bin"/></Relationships>
</file>

<file path=ppt/slides/_rels/slide91.x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oleObject" Target="../embeddings/oleObject259.bin"/><Relationship Id="rId18" Type="http://schemas.openxmlformats.org/officeDocument/2006/relationships/image" Target="../media/image229.wmf"/><Relationship Id="rId26" Type="http://schemas.openxmlformats.org/officeDocument/2006/relationships/image" Target="../media/image233.wmf"/><Relationship Id="rId39" Type="http://schemas.openxmlformats.org/officeDocument/2006/relationships/oleObject" Target="../embeddings/oleObject272.bin"/><Relationship Id="rId3" Type="http://schemas.openxmlformats.org/officeDocument/2006/relationships/slideLayout" Target="../slideLayouts/slideLayout12.xml"/><Relationship Id="rId21" Type="http://schemas.openxmlformats.org/officeDocument/2006/relationships/oleObject" Target="../embeddings/oleObject263.bin"/><Relationship Id="rId34" Type="http://schemas.openxmlformats.org/officeDocument/2006/relationships/image" Target="../media/image237.wmf"/><Relationship Id="rId42" Type="http://schemas.openxmlformats.org/officeDocument/2006/relationships/image" Target="../media/image241.wmf"/><Relationship Id="rId7" Type="http://schemas.openxmlformats.org/officeDocument/2006/relationships/oleObject" Target="../embeddings/oleObject256.bin"/><Relationship Id="rId12" Type="http://schemas.openxmlformats.org/officeDocument/2006/relationships/image" Target="../media/image226.wmf"/><Relationship Id="rId17" Type="http://schemas.openxmlformats.org/officeDocument/2006/relationships/oleObject" Target="../embeddings/oleObject261.bin"/><Relationship Id="rId25" Type="http://schemas.openxmlformats.org/officeDocument/2006/relationships/oleObject" Target="../embeddings/oleObject265.bin"/><Relationship Id="rId33" Type="http://schemas.openxmlformats.org/officeDocument/2006/relationships/oleObject" Target="../embeddings/oleObject269.bin"/><Relationship Id="rId38" Type="http://schemas.openxmlformats.org/officeDocument/2006/relationships/image" Target="../media/image239.wmf"/><Relationship Id="rId2" Type="http://schemas.openxmlformats.org/officeDocument/2006/relationships/vmlDrawing" Target="../drawings/vmlDrawing43.vml"/><Relationship Id="rId16" Type="http://schemas.openxmlformats.org/officeDocument/2006/relationships/image" Target="../media/image228.wmf"/><Relationship Id="rId20" Type="http://schemas.openxmlformats.org/officeDocument/2006/relationships/image" Target="../media/image230.wmf"/><Relationship Id="rId29" Type="http://schemas.openxmlformats.org/officeDocument/2006/relationships/oleObject" Target="../embeddings/oleObject267.bin"/><Relationship Id="rId41" Type="http://schemas.openxmlformats.org/officeDocument/2006/relationships/oleObject" Target="../embeddings/oleObject273.bin"/><Relationship Id="rId1" Type="http://schemas.openxmlformats.org/officeDocument/2006/relationships/themeOverride" Target="../theme/themeOverride18.xml"/><Relationship Id="rId6" Type="http://schemas.openxmlformats.org/officeDocument/2006/relationships/image" Target="../media/image223.wmf"/><Relationship Id="rId11" Type="http://schemas.openxmlformats.org/officeDocument/2006/relationships/oleObject" Target="../embeddings/oleObject258.bin"/><Relationship Id="rId24" Type="http://schemas.openxmlformats.org/officeDocument/2006/relationships/image" Target="../media/image232.wmf"/><Relationship Id="rId32" Type="http://schemas.openxmlformats.org/officeDocument/2006/relationships/image" Target="../media/image236.wmf"/><Relationship Id="rId37" Type="http://schemas.openxmlformats.org/officeDocument/2006/relationships/oleObject" Target="../embeddings/oleObject271.bin"/><Relationship Id="rId40" Type="http://schemas.openxmlformats.org/officeDocument/2006/relationships/image" Target="../media/image240.wmf"/><Relationship Id="rId5" Type="http://schemas.openxmlformats.org/officeDocument/2006/relationships/oleObject" Target="../embeddings/oleObject255.bin"/><Relationship Id="rId15" Type="http://schemas.openxmlformats.org/officeDocument/2006/relationships/oleObject" Target="../embeddings/oleObject260.bin"/><Relationship Id="rId23" Type="http://schemas.openxmlformats.org/officeDocument/2006/relationships/oleObject" Target="../embeddings/oleObject264.bin"/><Relationship Id="rId28" Type="http://schemas.openxmlformats.org/officeDocument/2006/relationships/image" Target="../media/image234.wmf"/><Relationship Id="rId36" Type="http://schemas.openxmlformats.org/officeDocument/2006/relationships/image" Target="../media/image238.wmf"/><Relationship Id="rId10" Type="http://schemas.openxmlformats.org/officeDocument/2006/relationships/image" Target="../media/image225.wmf"/><Relationship Id="rId19" Type="http://schemas.openxmlformats.org/officeDocument/2006/relationships/oleObject" Target="../embeddings/oleObject262.bin"/><Relationship Id="rId31" Type="http://schemas.openxmlformats.org/officeDocument/2006/relationships/oleObject" Target="../embeddings/oleObject268.bin"/><Relationship Id="rId4" Type="http://schemas.openxmlformats.org/officeDocument/2006/relationships/notesSlide" Target="../notesSlides/notesSlide8.xml"/><Relationship Id="rId9" Type="http://schemas.openxmlformats.org/officeDocument/2006/relationships/oleObject" Target="../embeddings/oleObject257.bin"/><Relationship Id="rId14" Type="http://schemas.openxmlformats.org/officeDocument/2006/relationships/image" Target="../media/image227.wmf"/><Relationship Id="rId22" Type="http://schemas.openxmlformats.org/officeDocument/2006/relationships/image" Target="../media/image231.wmf"/><Relationship Id="rId27" Type="http://schemas.openxmlformats.org/officeDocument/2006/relationships/oleObject" Target="../embeddings/oleObject266.bin"/><Relationship Id="rId30" Type="http://schemas.openxmlformats.org/officeDocument/2006/relationships/image" Target="../media/image235.wmf"/><Relationship Id="rId35" Type="http://schemas.openxmlformats.org/officeDocument/2006/relationships/oleObject" Target="../embeddings/oleObject270.bin"/></Relationships>
</file>

<file path=ppt/slides/_rels/slide92.xml.rels><?xml version="1.0" encoding="UTF-8" standalone="yes"?>
<Relationships xmlns="http://schemas.openxmlformats.org/package/2006/relationships"><Relationship Id="rId13" Type="http://schemas.openxmlformats.org/officeDocument/2006/relationships/oleObject" Target="../embeddings/oleObject278.bin"/><Relationship Id="rId18" Type="http://schemas.openxmlformats.org/officeDocument/2006/relationships/image" Target="../media/image248.wmf"/><Relationship Id="rId26" Type="http://schemas.openxmlformats.org/officeDocument/2006/relationships/oleObject" Target="../embeddings/oleObject285.bin"/><Relationship Id="rId39" Type="http://schemas.openxmlformats.org/officeDocument/2006/relationships/image" Target="../media/image258.wmf"/><Relationship Id="rId3" Type="http://schemas.openxmlformats.org/officeDocument/2006/relationships/slideLayout" Target="../slideLayouts/slideLayout12.xml"/><Relationship Id="rId21" Type="http://schemas.openxmlformats.org/officeDocument/2006/relationships/image" Target="../media/image249.wmf"/><Relationship Id="rId34" Type="http://schemas.openxmlformats.org/officeDocument/2006/relationships/oleObject" Target="../embeddings/oleObject289.bin"/><Relationship Id="rId42" Type="http://schemas.openxmlformats.org/officeDocument/2006/relationships/oleObject" Target="../embeddings/oleObject293.bin"/><Relationship Id="rId47" Type="http://schemas.openxmlformats.org/officeDocument/2006/relationships/image" Target="../media/image262.wmf"/><Relationship Id="rId50" Type="http://schemas.openxmlformats.org/officeDocument/2006/relationships/oleObject" Target="../embeddings/oleObject297.bin"/><Relationship Id="rId7" Type="http://schemas.openxmlformats.org/officeDocument/2006/relationships/oleObject" Target="../embeddings/oleObject275.bin"/><Relationship Id="rId12" Type="http://schemas.openxmlformats.org/officeDocument/2006/relationships/image" Target="../media/image245.wmf"/><Relationship Id="rId17" Type="http://schemas.openxmlformats.org/officeDocument/2006/relationships/oleObject" Target="../embeddings/oleObject280.bin"/><Relationship Id="rId25" Type="http://schemas.openxmlformats.org/officeDocument/2006/relationships/image" Target="../media/image251.wmf"/><Relationship Id="rId33" Type="http://schemas.openxmlformats.org/officeDocument/2006/relationships/image" Target="../media/image255.wmf"/><Relationship Id="rId38" Type="http://schemas.openxmlformats.org/officeDocument/2006/relationships/oleObject" Target="../embeddings/oleObject291.bin"/><Relationship Id="rId46" Type="http://schemas.openxmlformats.org/officeDocument/2006/relationships/oleObject" Target="../embeddings/oleObject295.bin"/><Relationship Id="rId2" Type="http://schemas.openxmlformats.org/officeDocument/2006/relationships/vmlDrawing" Target="../drawings/vmlDrawing44.vml"/><Relationship Id="rId16" Type="http://schemas.openxmlformats.org/officeDocument/2006/relationships/image" Target="../media/image247.wmf"/><Relationship Id="rId20" Type="http://schemas.openxmlformats.org/officeDocument/2006/relationships/oleObject" Target="../embeddings/oleObject282.bin"/><Relationship Id="rId29" Type="http://schemas.openxmlformats.org/officeDocument/2006/relationships/image" Target="../media/image253.wmf"/><Relationship Id="rId41" Type="http://schemas.openxmlformats.org/officeDocument/2006/relationships/image" Target="../media/image259.wmf"/><Relationship Id="rId1" Type="http://schemas.openxmlformats.org/officeDocument/2006/relationships/themeOverride" Target="../theme/themeOverride19.xml"/><Relationship Id="rId6" Type="http://schemas.openxmlformats.org/officeDocument/2006/relationships/image" Target="../media/image242.wmf"/><Relationship Id="rId11" Type="http://schemas.openxmlformats.org/officeDocument/2006/relationships/oleObject" Target="../embeddings/oleObject277.bin"/><Relationship Id="rId24" Type="http://schemas.openxmlformats.org/officeDocument/2006/relationships/oleObject" Target="../embeddings/oleObject284.bin"/><Relationship Id="rId32" Type="http://schemas.openxmlformats.org/officeDocument/2006/relationships/oleObject" Target="../embeddings/oleObject288.bin"/><Relationship Id="rId37" Type="http://schemas.openxmlformats.org/officeDocument/2006/relationships/image" Target="../media/image257.wmf"/><Relationship Id="rId40" Type="http://schemas.openxmlformats.org/officeDocument/2006/relationships/oleObject" Target="../embeddings/oleObject292.bin"/><Relationship Id="rId45" Type="http://schemas.openxmlformats.org/officeDocument/2006/relationships/image" Target="../media/image261.wmf"/><Relationship Id="rId5" Type="http://schemas.openxmlformats.org/officeDocument/2006/relationships/oleObject" Target="../embeddings/oleObject274.bin"/><Relationship Id="rId15" Type="http://schemas.openxmlformats.org/officeDocument/2006/relationships/oleObject" Target="../embeddings/oleObject279.bin"/><Relationship Id="rId23" Type="http://schemas.openxmlformats.org/officeDocument/2006/relationships/image" Target="../media/image250.wmf"/><Relationship Id="rId28" Type="http://schemas.openxmlformats.org/officeDocument/2006/relationships/oleObject" Target="../embeddings/oleObject286.bin"/><Relationship Id="rId36" Type="http://schemas.openxmlformats.org/officeDocument/2006/relationships/oleObject" Target="../embeddings/oleObject290.bin"/><Relationship Id="rId49" Type="http://schemas.openxmlformats.org/officeDocument/2006/relationships/image" Target="../media/image263.wmf"/><Relationship Id="rId10" Type="http://schemas.openxmlformats.org/officeDocument/2006/relationships/image" Target="../media/image244.wmf"/><Relationship Id="rId19" Type="http://schemas.openxmlformats.org/officeDocument/2006/relationships/oleObject" Target="../embeddings/oleObject281.bin"/><Relationship Id="rId31" Type="http://schemas.openxmlformats.org/officeDocument/2006/relationships/image" Target="../media/image254.wmf"/><Relationship Id="rId44" Type="http://schemas.openxmlformats.org/officeDocument/2006/relationships/oleObject" Target="../embeddings/oleObject294.bin"/><Relationship Id="rId4" Type="http://schemas.openxmlformats.org/officeDocument/2006/relationships/notesSlide" Target="../notesSlides/notesSlide9.xml"/><Relationship Id="rId9" Type="http://schemas.openxmlformats.org/officeDocument/2006/relationships/oleObject" Target="../embeddings/oleObject276.bin"/><Relationship Id="rId14" Type="http://schemas.openxmlformats.org/officeDocument/2006/relationships/image" Target="../media/image246.wmf"/><Relationship Id="rId22" Type="http://schemas.openxmlformats.org/officeDocument/2006/relationships/oleObject" Target="../embeddings/oleObject283.bin"/><Relationship Id="rId27" Type="http://schemas.openxmlformats.org/officeDocument/2006/relationships/image" Target="../media/image252.wmf"/><Relationship Id="rId30" Type="http://schemas.openxmlformats.org/officeDocument/2006/relationships/oleObject" Target="../embeddings/oleObject287.bin"/><Relationship Id="rId35" Type="http://schemas.openxmlformats.org/officeDocument/2006/relationships/image" Target="../media/image256.wmf"/><Relationship Id="rId43" Type="http://schemas.openxmlformats.org/officeDocument/2006/relationships/image" Target="../media/image260.wmf"/><Relationship Id="rId48" Type="http://schemas.openxmlformats.org/officeDocument/2006/relationships/oleObject" Target="../embeddings/oleObject296.bin"/><Relationship Id="rId8" Type="http://schemas.openxmlformats.org/officeDocument/2006/relationships/image" Target="../media/image243.wmf"/><Relationship Id="rId51" Type="http://schemas.openxmlformats.org/officeDocument/2006/relationships/image" Target="../media/image264.wmf"/></Relationships>
</file>

<file path=ppt/slides/_rels/slide93.xml.rels><?xml version="1.0" encoding="UTF-8" standalone="yes"?>
<Relationships xmlns="http://schemas.openxmlformats.org/package/2006/relationships"><Relationship Id="rId8" Type="http://schemas.openxmlformats.org/officeDocument/2006/relationships/image" Target="../media/image266.wmf"/><Relationship Id="rId13" Type="http://schemas.openxmlformats.org/officeDocument/2006/relationships/oleObject" Target="../embeddings/oleObject302.bin"/><Relationship Id="rId18" Type="http://schemas.openxmlformats.org/officeDocument/2006/relationships/image" Target="../media/image271.wmf"/><Relationship Id="rId26" Type="http://schemas.openxmlformats.org/officeDocument/2006/relationships/image" Target="../media/image275.wmf"/><Relationship Id="rId3" Type="http://schemas.openxmlformats.org/officeDocument/2006/relationships/slideLayout" Target="../slideLayouts/slideLayout12.xml"/><Relationship Id="rId21" Type="http://schemas.openxmlformats.org/officeDocument/2006/relationships/oleObject" Target="../embeddings/oleObject306.bin"/><Relationship Id="rId7" Type="http://schemas.openxmlformats.org/officeDocument/2006/relationships/oleObject" Target="../embeddings/oleObject299.bin"/><Relationship Id="rId12" Type="http://schemas.openxmlformats.org/officeDocument/2006/relationships/image" Target="../media/image268.wmf"/><Relationship Id="rId17" Type="http://schemas.openxmlformats.org/officeDocument/2006/relationships/oleObject" Target="../embeddings/oleObject304.bin"/><Relationship Id="rId25" Type="http://schemas.openxmlformats.org/officeDocument/2006/relationships/oleObject" Target="../embeddings/oleObject308.bin"/><Relationship Id="rId2" Type="http://schemas.openxmlformats.org/officeDocument/2006/relationships/vmlDrawing" Target="../drawings/vmlDrawing45.vml"/><Relationship Id="rId16" Type="http://schemas.openxmlformats.org/officeDocument/2006/relationships/image" Target="../media/image270.wmf"/><Relationship Id="rId20" Type="http://schemas.openxmlformats.org/officeDocument/2006/relationships/image" Target="../media/image272.wmf"/><Relationship Id="rId1" Type="http://schemas.openxmlformats.org/officeDocument/2006/relationships/themeOverride" Target="../theme/themeOverride20.xml"/><Relationship Id="rId6" Type="http://schemas.openxmlformats.org/officeDocument/2006/relationships/image" Target="../media/image265.wmf"/><Relationship Id="rId11" Type="http://schemas.openxmlformats.org/officeDocument/2006/relationships/oleObject" Target="../embeddings/oleObject301.bin"/><Relationship Id="rId24" Type="http://schemas.openxmlformats.org/officeDocument/2006/relationships/image" Target="../media/image274.wmf"/><Relationship Id="rId5" Type="http://schemas.openxmlformats.org/officeDocument/2006/relationships/oleObject" Target="../embeddings/oleObject298.bin"/><Relationship Id="rId15" Type="http://schemas.openxmlformats.org/officeDocument/2006/relationships/oleObject" Target="../embeddings/oleObject303.bin"/><Relationship Id="rId23" Type="http://schemas.openxmlformats.org/officeDocument/2006/relationships/oleObject" Target="../embeddings/oleObject307.bin"/><Relationship Id="rId10" Type="http://schemas.openxmlformats.org/officeDocument/2006/relationships/image" Target="../media/image267.wmf"/><Relationship Id="rId19" Type="http://schemas.openxmlformats.org/officeDocument/2006/relationships/oleObject" Target="../embeddings/oleObject305.bin"/><Relationship Id="rId4" Type="http://schemas.openxmlformats.org/officeDocument/2006/relationships/notesSlide" Target="../notesSlides/notesSlide10.xml"/><Relationship Id="rId9" Type="http://schemas.openxmlformats.org/officeDocument/2006/relationships/oleObject" Target="../embeddings/oleObject300.bin"/><Relationship Id="rId14" Type="http://schemas.openxmlformats.org/officeDocument/2006/relationships/image" Target="../media/image269.wmf"/><Relationship Id="rId22" Type="http://schemas.openxmlformats.org/officeDocument/2006/relationships/image" Target="../media/image273.wmf"/></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46.vml"/><Relationship Id="rId1" Type="http://schemas.openxmlformats.org/officeDocument/2006/relationships/themeOverride" Target="../theme/themeOverride21.xml"/><Relationship Id="rId6" Type="http://schemas.openxmlformats.org/officeDocument/2006/relationships/image" Target="../media/image276.wmf"/><Relationship Id="rId5" Type="http://schemas.openxmlformats.org/officeDocument/2006/relationships/oleObject" Target="../embeddings/oleObject309.bin"/><Relationship Id="rId4" Type="http://schemas.openxmlformats.org/officeDocument/2006/relationships/notesSlide" Target="../notesSlides/notesSlide1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96.xml.rels><?xml version="1.0" encoding="UTF-8" standalone="yes"?>
<Relationships xmlns="http://schemas.openxmlformats.org/package/2006/relationships"><Relationship Id="rId8" Type="http://schemas.openxmlformats.org/officeDocument/2006/relationships/image" Target="../media/image278.wmf"/><Relationship Id="rId3" Type="http://schemas.openxmlformats.org/officeDocument/2006/relationships/slideLayout" Target="../slideLayouts/slideLayout12.xml"/><Relationship Id="rId7" Type="http://schemas.openxmlformats.org/officeDocument/2006/relationships/oleObject" Target="../embeddings/oleObject311.bin"/><Relationship Id="rId2" Type="http://schemas.openxmlformats.org/officeDocument/2006/relationships/vmlDrawing" Target="../drawings/vmlDrawing47.vml"/><Relationship Id="rId1" Type="http://schemas.openxmlformats.org/officeDocument/2006/relationships/themeOverride" Target="../theme/themeOverride23.xml"/><Relationship Id="rId6" Type="http://schemas.openxmlformats.org/officeDocument/2006/relationships/image" Target="../media/image277.wmf"/><Relationship Id="rId5" Type="http://schemas.openxmlformats.org/officeDocument/2006/relationships/oleObject" Target="../embeddings/oleObject310.bin"/><Relationship Id="rId4" Type="http://schemas.openxmlformats.org/officeDocument/2006/relationships/notesSlide" Target="../notesSlides/notesSlide13.xml"/></Relationships>
</file>

<file path=ppt/slides/_rels/slide97.xml.rels><?xml version="1.0" encoding="UTF-8" standalone="yes"?>
<Relationships xmlns="http://schemas.openxmlformats.org/package/2006/relationships"><Relationship Id="rId8" Type="http://schemas.openxmlformats.org/officeDocument/2006/relationships/image" Target="../media/image280.wmf"/><Relationship Id="rId3" Type="http://schemas.openxmlformats.org/officeDocument/2006/relationships/slideLayout" Target="../slideLayouts/slideLayout12.xml"/><Relationship Id="rId7" Type="http://schemas.openxmlformats.org/officeDocument/2006/relationships/oleObject" Target="../embeddings/oleObject313.bin"/><Relationship Id="rId2" Type="http://schemas.openxmlformats.org/officeDocument/2006/relationships/vmlDrawing" Target="../drawings/vmlDrawing48.vml"/><Relationship Id="rId1" Type="http://schemas.openxmlformats.org/officeDocument/2006/relationships/themeOverride" Target="../theme/themeOverride24.xml"/><Relationship Id="rId6" Type="http://schemas.openxmlformats.org/officeDocument/2006/relationships/image" Target="../media/image279.wmf"/><Relationship Id="rId5" Type="http://schemas.openxmlformats.org/officeDocument/2006/relationships/oleObject" Target="../embeddings/oleObject312.bin"/><Relationship Id="rId4" Type="http://schemas.openxmlformats.org/officeDocument/2006/relationships/notesSlide" Target="../notesSlides/notesSlide1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25.xml"/><Relationship Id="rId4" Type="http://schemas.openxmlformats.org/officeDocument/2006/relationships/image" Target="../media/image28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26.xml"/><Relationship Id="rId4" Type="http://schemas.openxmlformats.org/officeDocument/2006/relationships/image" Target="../media/image2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407478" y="1412776"/>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a:t>
            </a:r>
            <a:r>
              <a:rPr lang="en-US" altLang="zh-CN" sz="6600" b="1" dirty="0" smtClean="0"/>
              <a:t>4 </a:t>
            </a:r>
            <a:r>
              <a:rPr lang="en-US" altLang="zh-CN" sz="6600" b="1" dirty="0"/>
              <a:t>Macro-finance modeling and application</a:t>
            </a:r>
            <a:r>
              <a:rPr lang="zh-CN" altLang="en-US" sz="6600" b="1" dirty="0"/>
              <a:t>：</a:t>
            </a:r>
            <a:r>
              <a:rPr lang="en-US" altLang="zh-CN" sz="6600" b="1" dirty="0"/>
              <a:t>Econometrics </a:t>
            </a:r>
            <a:r>
              <a:rPr lang="en-US" altLang="zh-CN" sz="6600" b="1" dirty="0" smtClean="0"/>
              <a:t>Ⅱ</a:t>
            </a:r>
          </a:p>
          <a:p>
            <a:pPr algn="ctr" eaLnBrk="1" hangingPunct="1"/>
            <a:r>
              <a:rPr lang="en-US" altLang="zh-CN" sz="6600" b="1" dirty="0" smtClean="0"/>
              <a:t>Non-linear VAR models</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174477" y="5229200"/>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192390" y="6369652"/>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a:t>
            </a:r>
            <a:r>
              <a:rPr kumimoji="0" lang="en-US" altLang="zh-CN" sz="1600" b="1" dirty="0" smtClean="0">
                <a:latin typeface="黑体" panose="02010609060101010101" pitchFamily="49" charset="-122"/>
                <a:ea typeface="黑体" panose="02010609060101010101" pitchFamily="49" charset="-122"/>
              </a:rPr>
              <a:t>4-9</a:t>
            </a:r>
            <a:r>
              <a:rPr kumimoji="0" lang="zh-CN" altLang="en-US" sz="1600" b="1" dirty="0" smtClean="0">
                <a:latin typeface="黑体" panose="02010609060101010101" pitchFamily="49" charset="-122"/>
                <a:ea typeface="黑体" panose="02010609060101010101" pitchFamily="49" charset="-122"/>
              </a:rPr>
              <a:t>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12625400"/>
      </p:ext>
    </p:ext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2588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同时假定长期上实际汇率取决于本国和外国相对内生劳动生产率水平以及相对需求条件，则货币政策冲击对实际汇率不存在长期影响，即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，据此有： </a:t>
            </a:r>
          </a:p>
          <a:p>
            <a:pPr marL="0" indent="0" latinLnBrk="0">
              <a:lnSpc>
                <a:spcPct val="200000"/>
              </a:lnSpc>
              <a:spcBef>
                <a:spcPts val="1800"/>
              </a:spcBef>
              <a:spcAft>
                <a:spcPts val="2400"/>
              </a:spcAft>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4</a:t>
            </a:r>
            <a:r>
              <a:rPr kumimoji="1" sz="2200" dirty="0">
                <a:latin typeface="Times New Roman" panose="02020603050405020304" pitchFamily="18" charset="0"/>
                <a:ea typeface="+mn-ea"/>
                <a:cs typeface="Times New Roman" panose="02020603050405020304" pitchFamily="18" charset="0"/>
              </a:rPr>
              <a:t>）</a:t>
            </a:r>
          </a:p>
          <a:p>
            <a:pPr marL="0" indent="0" latinLnBrk="0">
              <a:lnSpc>
                <a:spcPct val="150000"/>
              </a:lnSpc>
              <a:spcBef>
                <a:spcPts val="0"/>
              </a:spcBef>
              <a:spcAft>
                <a:spcPts val="0"/>
              </a:spcAft>
              <a:buFont typeface="Arial" panose="020B0604020202020204" pitchFamily="34" charset="0"/>
              <a:buNone/>
            </a:pPr>
            <a:endParaRPr kumimoji="1" lang="en-US" sz="2200" dirty="0" smtClean="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spcAft>
                <a:spcPts val="0"/>
              </a:spcAft>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通过上述约束条件，我们就可以从</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中分解出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，进而分析中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各种结构性冲击对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中实际汇率的动态影响。</a:t>
            </a:r>
          </a:p>
        </p:txBody>
      </p:sp>
      <p:graphicFrame>
        <p:nvGraphicFramePr>
          <p:cNvPr id="24" name="对象 23"/>
          <p:cNvGraphicFramePr>
            <a:graphicFrameLocks noChangeAspect="1"/>
          </p:cNvGraphicFramePr>
          <p:nvPr>
            <p:extLst>
              <p:ext uri="{D42A27DB-BD31-4B8C-83A1-F6EECF244321}">
                <p14:modId xmlns:p14="http://schemas.microsoft.com/office/powerpoint/2010/main" val="105892615"/>
              </p:ext>
            </p:extLst>
          </p:nvPr>
        </p:nvGraphicFramePr>
        <p:xfrm>
          <a:off x="6093619" y="4104878"/>
          <a:ext cx="281940" cy="434340"/>
        </p:xfrm>
        <a:graphic>
          <a:graphicData uri="http://schemas.openxmlformats.org/presentationml/2006/ole">
            <mc:AlternateContent xmlns:mc="http://schemas.openxmlformats.org/markup-compatibility/2006">
              <mc:Choice xmlns:v="urn:schemas-microsoft-com:vml" Requires="v">
                <p:oleObj spid="_x0000_s6277" name="Equation" r:id="rId3" imgW="152400" imgH="228600" progId="Equation.DSMT4">
                  <p:embed/>
                </p:oleObj>
              </mc:Choice>
              <mc:Fallback>
                <p:oleObj name="Equation" r:id="rId3" imgW="152400" imgH="228600" progId="Equation.DSMT4">
                  <p:embed/>
                  <p:pic>
                    <p:nvPicPr>
                      <p:cNvPr id="0" name="对象 6"/>
                      <p:cNvPicPr/>
                      <p:nvPr/>
                    </p:nvPicPr>
                    <p:blipFill>
                      <a:blip r:embed="rId4"/>
                      <a:stretch>
                        <a:fillRect/>
                      </a:stretch>
                    </p:blipFill>
                    <p:spPr>
                      <a:xfrm>
                        <a:off x="6093619" y="4104878"/>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88567568"/>
              </p:ext>
            </p:extLst>
          </p:nvPr>
        </p:nvGraphicFramePr>
        <p:xfrm>
          <a:off x="4654074" y="4104878"/>
          <a:ext cx="281940" cy="434340"/>
        </p:xfrm>
        <a:graphic>
          <a:graphicData uri="http://schemas.openxmlformats.org/presentationml/2006/ole">
            <mc:AlternateContent xmlns:mc="http://schemas.openxmlformats.org/markup-compatibility/2006">
              <mc:Choice xmlns:v="urn:schemas-microsoft-com:vml" Requires="v">
                <p:oleObj spid="_x0000_s6278" name="Equation" r:id="rId5" imgW="152400" imgH="228600" progId="Equation.DSMT4">
                  <p:embed/>
                </p:oleObj>
              </mc:Choice>
              <mc:Fallback>
                <p:oleObj name="Equation" r:id="rId5" imgW="152400" imgH="228600" progId="Equation.DSMT4">
                  <p:embed/>
                  <p:pic>
                    <p:nvPicPr>
                      <p:cNvPr id="0" name="对象 6"/>
                      <p:cNvPicPr/>
                      <p:nvPr/>
                    </p:nvPicPr>
                    <p:blipFill>
                      <a:blip r:embed="rId6"/>
                      <a:stretch>
                        <a:fillRect/>
                      </a:stretch>
                    </p:blipFill>
                    <p:spPr>
                      <a:xfrm>
                        <a:off x="4654074" y="4104878"/>
                        <a:ext cx="281940" cy="43434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872104872"/>
              </p:ext>
            </p:extLst>
          </p:nvPr>
        </p:nvGraphicFramePr>
        <p:xfrm>
          <a:off x="10558304" y="4146788"/>
          <a:ext cx="375920" cy="434340"/>
        </p:xfrm>
        <a:graphic>
          <a:graphicData uri="http://schemas.openxmlformats.org/presentationml/2006/ole">
            <mc:AlternateContent xmlns:mc="http://schemas.openxmlformats.org/markup-compatibility/2006">
              <mc:Choice xmlns:v="urn:schemas-microsoft-com:vml" Requires="v">
                <p:oleObj spid="_x0000_s6279" name="Equation" r:id="rId7" imgW="203200" imgH="228600" progId="Equation.DSMT4">
                  <p:embed/>
                </p:oleObj>
              </mc:Choice>
              <mc:Fallback>
                <p:oleObj name="Equation" r:id="rId7" imgW="203200" imgH="228600" progId="Equation.DSMT4">
                  <p:embed/>
                  <p:pic>
                    <p:nvPicPr>
                      <p:cNvPr id="0" name="对象 6"/>
                      <p:cNvPicPr/>
                      <p:nvPr/>
                    </p:nvPicPr>
                    <p:blipFill>
                      <a:blip r:embed="rId8"/>
                      <a:stretch>
                        <a:fillRect/>
                      </a:stretch>
                    </p:blipFill>
                    <p:spPr>
                      <a:xfrm>
                        <a:off x="10558304" y="4146788"/>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25429255"/>
              </p:ext>
            </p:extLst>
          </p:nvPr>
        </p:nvGraphicFramePr>
        <p:xfrm>
          <a:off x="8079899" y="4104878"/>
          <a:ext cx="281940" cy="434340"/>
        </p:xfrm>
        <a:graphic>
          <a:graphicData uri="http://schemas.openxmlformats.org/presentationml/2006/ole">
            <mc:AlternateContent xmlns:mc="http://schemas.openxmlformats.org/markup-compatibility/2006">
              <mc:Choice xmlns:v="urn:schemas-microsoft-com:vml" Requires="v">
                <p:oleObj spid="_x0000_s6280" name="Equation" r:id="rId9" imgW="152400" imgH="228600" progId="Equation.DSMT4">
                  <p:embed/>
                </p:oleObj>
              </mc:Choice>
              <mc:Fallback>
                <p:oleObj name="Equation" r:id="rId9" imgW="152400" imgH="228600" progId="Equation.DSMT4">
                  <p:embed/>
                  <p:pic>
                    <p:nvPicPr>
                      <p:cNvPr id="0" name="对象 6"/>
                      <p:cNvPicPr/>
                      <p:nvPr/>
                    </p:nvPicPr>
                    <p:blipFill>
                      <a:blip r:embed="rId4"/>
                      <a:stretch>
                        <a:fillRect/>
                      </a:stretch>
                    </p:blipFill>
                    <p:spPr>
                      <a:xfrm>
                        <a:off x="8079899" y="4104878"/>
                        <a:ext cx="281940" cy="43434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6020753" y="1405890"/>
          <a:ext cx="812165" cy="405765"/>
        </p:xfrm>
        <a:graphic>
          <a:graphicData uri="http://schemas.openxmlformats.org/presentationml/2006/ole">
            <mc:AlternateContent xmlns:mc="http://schemas.openxmlformats.org/markup-compatibility/2006">
              <mc:Choice xmlns:v="urn:schemas-microsoft-com:vml" Requires="v">
                <p:oleObj spid="_x0000_s6281" name="Equation" r:id="rId10" imgW="469900" imgH="228600" progId="Equation.DSMT4">
                  <p:embed/>
                </p:oleObj>
              </mc:Choice>
              <mc:Fallback>
                <p:oleObj name="Equation" r:id="rId10" imgW="469900" imgH="228600" progId="Equation.DSMT4">
                  <p:embed/>
                  <p:pic>
                    <p:nvPicPr>
                      <p:cNvPr id="0" name="对象 6"/>
                      <p:cNvPicPr/>
                      <p:nvPr/>
                    </p:nvPicPr>
                    <p:blipFill>
                      <a:blip r:embed="rId11"/>
                      <a:stretch>
                        <a:fillRect/>
                      </a:stretch>
                    </p:blipFill>
                    <p:spPr>
                      <a:xfrm>
                        <a:off x="6020753" y="1405890"/>
                        <a:ext cx="812165" cy="405765"/>
                      </a:xfrm>
                      <a:prstGeom prst="rect">
                        <a:avLst/>
                      </a:prstGeom>
                    </p:spPr>
                  </p:pic>
                </p:oleObj>
              </mc:Fallback>
            </mc:AlternateContent>
          </a:graphicData>
        </a:graphic>
      </p:graphicFrame>
      <p:graphicFrame>
        <p:nvGraphicFramePr>
          <p:cNvPr id="8" name="对象 -2147482575"/>
          <p:cNvGraphicFramePr>
            <a:graphicFrameLocks noChangeAspect="1"/>
          </p:cNvGraphicFramePr>
          <p:nvPr>
            <p:extLst>
              <p:ext uri="{D42A27DB-BD31-4B8C-83A1-F6EECF244321}">
                <p14:modId xmlns:p14="http://schemas.microsoft.com/office/powerpoint/2010/main" val="2479715021"/>
              </p:ext>
            </p:extLst>
          </p:nvPr>
        </p:nvGraphicFramePr>
        <p:xfrm>
          <a:off x="4293419" y="2060848"/>
          <a:ext cx="2929890" cy="1671955"/>
        </p:xfrm>
        <a:graphic>
          <a:graphicData uri="http://schemas.openxmlformats.org/presentationml/2006/ole">
            <mc:AlternateContent xmlns:mc="http://schemas.openxmlformats.org/markup-compatibility/2006">
              <mc:Choice xmlns:v="urn:schemas-microsoft-com:vml" Requires="v">
                <p:oleObj spid="_x0000_s6282" r:id="rId12" imgW="1651000" imgH="939800" progId="Equation.DSMT4">
                  <p:embed/>
                </p:oleObj>
              </mc:Choice>
              <mc:Fallback>
                <p:oleObj r:id="rId12" imgW="1651000" imgH="939800" progId="Equation.DSMT4">
                  <p:embed/>
                  <p:pic>
                    <p:nvPicPr>
                      <p:cNvPr id="0" name="图片 3075"/>
                      <p:cNvPicPr/>
                      <p:nvPr/>
                    </p:nvPicPr>
                    <p:blipFill>
                      <a:blip r:embed="rId13"/>
                      <a:stretch>
                        <a:fillRect/>
                      </a:stretch>
                    </p:blipFill>
                    <p:spPr>
                      <a:xfrm>
                        <a:off x="4293419" y="2060848"/>
                        <a:ext cx="2929890" cy="16719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在确定了GVAR模型的权重之后，需要对GVAR模型进行必要的一系列统计检验，以中国模型为例。采用ADF（Augmented Dickey-Fuller）和WS（Weighted-Symmetric augmented Dickey-Fuller）的方法对模型中的国内变量、国外变量以及全球变量进行单位根检验，在进行平稳性检验是，本文同时计算了两种回归：一种同时包括截距和趋势，另一种只包含截距；当测试数据的一阶和二阶差分时，只包括截距。这两种检验都采用了渐近5%的临界值。检验结果表明所有变量的水平数据均为含有一个单位各的</a:t>
            </a:r>
            <a:r>
              <a:rPr lang="en-US" sz="1800" kern="100" dirty="0">
                <a:latin typeface="Times New Roman" panose="02020603050405020304" pitchFamily="18" charset="0"/>
                <a:ea typeface="宋体" panose="02010600030101010101" pitchFamily="2" charset="-122"/>
              </a:rPr>
              <a:t>       </a:t>
            </a:r>
            <a:r>
              <a:rPr sz="1800" kern="100" dirty="0">
                <a:latin typeface="Times New Roman" panose="02020603050405020304" pitchFamily="18" charset="0"/>
                <a:ea typeface="宋体" panose="02010600030101010101" pitchFamily="2" charset="-122"/>
              </a:rPr>
              <a:t>过程。然后对中国国家模型中可能存在的协整关系的阶数进行检验。</a:t>
            </a: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3</a:t>
            </a:r>
            <a:r>
              <a:rPr sz="1800" kern="100" dirty="0" smtClean="0">
                <a:latin typeface="Times New Roman" panose="02020603050405020304" pitchFamily="18" charset="0"/>
                <a:ea typeface="宋体" panose="02010600030101010101" pitchFamily="2" charset="-122"/>
              </a:rPr>
              <a:t>给出中国模型中协整关系的迹检验</a:t>
            </a:r>
            <a:r>
              <a:rPr sz="1800" kern="100" dirty="0">
                <a:latin typeface="Times New Roman" panose="02020603050405020304" pitchFamily="18" charset="0"/>
                <a:ea typeface="宋体" panose="02010600030101010101" pitchFamily="2" charset="-122"/>
              </a:rPr>
              <a:t>，结果显示，在中国模型中存在两个协整关系。</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4"/>
          <p:cNvGraphicFramePr>
            <a:graphicFrameLocks noChangeAspect="1"/>
          </p:cNvGraphicFramePr>
          <p:nvPr/>
        </p:nvGraphicFramePr>
        <p:xfrm>
          <a:off x="4641850" y="2397125"/>
          <a:ext cx="436245" cy="362585"/>
        </p:xfrm>
        <a:graphic>
          <a:graphicData uri="http://schemas.openxmlformats.org/presentationml/2006/ole">
            <mc:AlternateContent xmlns:mc="http://schemas.openxmlformats.org/markup-compatibility/2006">
              <mc:Choice xmlns:v="urn:schemas-microsoft-com:vml" Requires="v">
                <p:oleObj spid="_x0000_s34839" r:id="rId5" imgW="304800" imgH="254000" progId="Equation.DSMT4">
                  <p:embed/>
                </p:oleObj>
              </mc:Choice>
              <mc:Fallback>
                <p:oleObj r:id="rId5" imgW="304800" imgH="254000" progId="Equation.DSMT4">
                  <p:embed/>
                  <p:pic>
                    <p:nvPicPr>
                      <p:cNvPr id="0" name="图片 3075"/>
                      <p:cNvPicPr/>
                      <p:nvPr/>
                    </p:nvPicPr>
                    <p:blipFill>
                      <a:blip r:embed="rId6"/>
                      <a:stretch>
                        <a:fillRect/>
                      </a:stretch>
                    </p:blipFill>
                    <p:spPr>
                      <a:xfrm>
                        <a:off x="4641850" y="2397125"/>
                        <a:ext cx="436245" cy="362585"/>
                      </a:xfrm>
                      <a:prstGeom prst="rect">
                        <a:avLst/>
                      </a:prstGeom>
                      <a:noFill/>
                      <a:ln w="38100">
                        <a:noFill/>
                        <a:miter/>
                      </a:ln>
                    </p:spPr>
                  </p:pic>
                </p:oleObj>
              </mc:Fallback>
            </mc:AlternateContent>
          </a:graphicData>
        </a:graphic>
      </p:graphicFrame>
      <p:pic>
        <p:nvPicPr>
          <p:cNvPr id="6" name="图片 5"/>
          <p:cNvPicPr>
            <a:picLocks noChangeAspect="1"/>
          </p:cNvPicPr>
          <p:nvPr/>
        </p:nvPicPr>
        <p:blipFill>
          <a:blip r:embed="rId7"/>
          <a:stretch>
            <a:fillRect/>
          </a:stretch>
        </p:blipFill>
        <p:spPr>
          <a:xfrm>
            <a:off x="1917065" y="3253105"/>
            <a:ext cx="8061960" cy="225488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显示中国模型中未加限制的两个协整关系</a:t>
            </a:r>
            <a:r>
              <a:rPr sz="1800" kern="100" dirty="0">
                <a:latin typeface="Times New Roman" panose="02020603050405020304" pitchFamily="18" charset="0"/>
                <a:ea typeface="宋体" panose="02010600030101010101" pitchFamily="2" charset="-122"/>
              </a:rPr>
              <a:t>，以及相应的短期调整系数。最后，对模型中的国外变量进行弱外生性检验，</a:t>
            </a: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显示</a:t>
            </a:r>
            <a:r>
              <a:rPr sz="1800" kern="100" dirty="0">
                <a:latin typeface="Times New Roman" panose="02020603050405020304" pitchFamily="18" charset="0"/>
                <a:ea typeface="宋体" panose="02010600030101010101" pitchFamily="2" charset="-122"/>
              </a:rPr>
              <a:t>，中国模型中所有的国外变量都是弱外生变量，即它们对模型中其他变量会产生长期影响，但模型中其他变量对它们没有长期的反馈。GVAR模型对所包含的所有国家或地区都进行以上各项统计检验。</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2204720" y="1925320"/>
            <a:ext cx="7207250" cy="3333750"/>
          </a:xfrm>
          <a:prstGeom prst="rect">
            <a:avLst/>
          </a:prstGeom>
        </p:spPr>
      </p:pic>
      <p:pic>
        <p:nvPicPr>
          <p:cNvPr id="9" name="图片 8"/>
          <p:cNvPicPr>
            <a:picLocks noChangeAspect="1"/>
          </p:cNvPicPr>
          <p:nvPr/>
        </p:nvPicPr>
        <p:blipFill>
          <a:blip r:embed="rId5"/>
          <a:stretch>
            <a:fillRect/>
          </a:stretch>
        </p:blipFill>
        <p:spPr>
          <a:xfrm>
            <a:off x="2277110" y="5259070"/>
            <a:ext cx="7162800" cy="122555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a:t>
            </a:r>
            <a:r>
              <a:rPr sz="1800" kern="100" dirty="0" smtClean="0">
                <a:latin typeface="Times New Roman" panose="02020603050405020304" pitchFamily="18" charset="0"/>
                <a:ea typeface="宋体" panose="02010600030101010101" pitchFamily="2" charset="-122"/>
              </a:rPr>
              <a:t>图</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为中国、美国、欧盟、日本和韩国的实际GDP对美国名义短期利率一个标准差冲击的反应。</a:t>
            </a:r>
            <a:r>
              <a:rPr sz="1800" kern="100" dirty="0" smtClean="0">
                <a:latin typeface="Times New Roman" panose="02020603050405020304" pitchFamily="18" charset="0"/>
                <a:ea typeface="宋体" panose="02010600030101010101" pitchFamily="2" charset="-122"/>
              </a:rPr>
              <a:t>从图</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文本框 18"/>
          <p:cNvSpPr txBox="1"/>
          <p:nvPr/>
        </p:nvSpPr>
        <p:spPr>
          <a:xfrm>
            <a:off x="2654924" y="6165304"/>
            <a:ext cx="6539865" cy="414020"/>
          </a:xfrm>
          <a:prstGeom prst="rect">
            <a:avLst/>
          </a:prstGeom>
        </p:spPr>
        <p:txBody>
          <a:bodyPr wrap="square">
            <a:spAutoFit/>
          </a:bodyPr>
          <a:lstStyle/>
          <a:p>
            <a:pPr marL="0" indent="267970" algn="ctr" defTabSz="266700">
              <a:lnSpc>
                <a:spcPct val="150000"/>
              </a:lnSpc>
              <a:spcAft>
                <a:spcPct val="0"/>
              </a:spcAft>
            </a:pPr>
            <a:r>
              <a:rPr lang="zh-CN" altLang="en-US" sz="1400" b="1" dirty="0" smtClean="0">
                <a:latin typeface="Times New Roman" panose="02020603050405020304" pitchFamily="18" charset="0"/>
                <a:ea typeface="宋体" panose="02010600030101010101" pitchFamily="2" charset="-122"/>
                <a:cs typeface="Times New Roman" panose="02020603050405020304" pitchFamily="18" charset="0"/>
              </a:rPr>
              <a:t>图</a:t>
            </a:r>
            <a:r>
              <a:rPr lang="en-US" altLang="zh-CN" sz="1400" b="1" dirty="0" smtClean="0">
                <a:latin typeface="Times New Roman" panose="02020603050405020304" pitchFamily="18" charset="0"/>
                <a:ea typeface="Calibri" panose="020F0502020204030204"/>
                <a:cs typeface="Times New Roman" panose="02020603050405020304" pitchFamily="18" charset="0"/>
              </a:rPr>
              <a:t>4-5 </a:t>
            </a:r>
            <a:r>
              <a:rPr lang="zh-CN" altLang="en-US" sz="1400" b="1" dirty="0">
                <a:latin typeface="Times New Roman" panose="02020603050405020304" pitchFamily="18" charset="0"/>
                <a:ea typeface="宋体" panose="02010600030101010101" pitchFamily="2" charset="-122"/>
                <a:cs typeface="Times New Roman" panose="02020603050405020304" pitchFamily="18" charset="0"/>
              </a:rPr>
              <a:t>主要经济体对美国名义短期利率冲击的脉冲响应：基于</a:t>
            </a:r>
            <a:r>
              <a:rPr lang="en-US" altLang="zh-CN" sz="1400" b="1" dirty="0">
                <a:latin typeface="Times New Roman" panose="02020603050405020304" pitchFamily="18" charset="0"/>
                <a:ea typeface="Calibri" panose="020F0502020204030204"/>
                <a:cs typeface="Times New Roman" panose="02020603050405020304" pitchFamily="18" charset="0"/>
              </a:rPr>
              <a:t>GVAR</a:t>
            </a:r>
          </a:p>
        </p:txBody>
      </p:sp>
      <p:pic>
        <p:nvPicPr>
          <p:cNvPr id="788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813" y="1397892"/>
            <a:ext cx="5432535" cy="47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980440"/>
            <a:ext cx="11624945" cy="3952875"/>
          </a:xfrm>
          <a:prstGeom prst="rect">
            <a:avLst/>
          </a:prstGeom>
          <a:noFill/>
        </p:spPr>
        <p:txBody>
          <a:bodyPr wrap="square" rtlCol="0">
            <a:noAutofit/>
          </a:bodyPr>
          <a:lstStyle/>
          <a:p>
            <a:pPr indent="266700" algn="just">
              <a:lnSpc>
                <a:spcPct val="150000"/>
              </a:lnSpc>
            </a:pPr>
            <a:r>
              <a:rPr sz="1800" kern="100" dirty="0" smtClean="0">
                <a:latin typeface="Times New Roman" panose="02020603050405020304" pitchFamily="18" charset="0"/>
                <a:ea typeface="宋体" panose="02010600030101010101" pitchFamily="2" charset="-122"/>
              </a:rPr>
              <a:t>从图</a:t>
            </a:r>
            <a:r>
              <a:rPr lang="en-US" altLang="zh-CN"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八、</a:t>
            </a:r>
            <a:r>
              <a:rPr kumimoji="0" lang="zh-CN" altLang="en-US" sz="5400" b="1" dirty="0">
                <a:solidFill>
                  <a:schemeClr val="bg1"/>
                </a:solidFill>
                <a:latin typeface="微软雅黑" panose="020B0503020204020204" pitchFamily="34" charset="-122"/>
                <a:ea typeface="微软雅黑" panose="020B0503020204020204" pitchFamily="34" charset="-122"/>
              </a:rPr>
              <a:t>时变参数向量</a:t>
            </a:r>
            <a:endParaRPr kumimoji="0" lang="en-US" altLang="zh-CN" sz="5400" b="1" dirty="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自回归模型</a:t>
            </a:r>
          </a:p>
        </p:txBody>
      </p:sp>
    </p:spTree>
    <p:extLst>
      <p:ext uri="{BB962C8B-B14F-4D97-AF65-F5344CB8AC3E}">
        <p14:creationId xmlns:p14="http://schemas.microsoft.com/office/powerpoint/2010/main" val="1253746687"/>
      </p:ext>
    </p:extLst>
  </p:cSld>
  <p:clrMapOvr>
    <a:masterClrMapping/>
  </p:clrMapOvr>
  <p:transition spd="slow" advClick="0" advTm="3340">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第六节 </a:t>
            </a:r>
            <a:r>
              <a:rPr lang="zh-CN" altLang="en-US" sz="2800" b="1" cap="small" dirty="0">
                <a:latin typeface="微软雅黑" panose="020B0503020204020204" pitchFamily="34" charset="-122"/>
                <a:ea typeface="微软雅黑" panose="020B0503020204020204" pitchFamily="34" charset="-122"/>
                <a:cs typeface="+mn-cs"/>
              </a:rPr>
              <a:t>时变参数向量自回归模型</a:t>
            </a: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模型虽然能够体现变量之间的线性关系，但是在描述变量间的同期关系时存在一定缺陷，即假设具有同方差。</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SVAR</a:t>
            </a:r>
            <a:r>
              <a:rPr kumimoji="1" lang="zh-CN" altLang="en-US" sz="2400" dirty="0">
                <a:latin typeface="Times New Roman" panose="02020603050405020304" pitchFamily="18" charset="0"/>
                <a:ea typeface="+mn-ea"/>
                <a:cs typeface="Times New Roman" panose="02020603050405020304" pitchFamily="18" charset="0"/>
              </a:rPr>
              <a:t>模型要求参数和扰动项保持不变。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时变参数向量自回归（</a:t>
            </a:r>
            <a:r>
              <a:rPr kumimoji="1" lang="en-US" altLang="zh-CN"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）模型不仅允许宏观经济结构参数发生持久性突变或渐进演变，而且同时能够有效消除模型系统的内生性问题。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TVP-CAR</a:t>
            </a:r>
            <a:r>
              <a:rPr kumimoji="1" lang="zh-CN" altLang="en-US" sz="2400" dirty="0">
                <a:latin typeface="Times New Roman" panose="02020603050405020304" pitchFamily="18" charset="0"/>
                <a:ea typeface="+mn-ea"/>
                <a:cs typeface="Times New Roman" panose="02020603050405020304" pitchFamily="18" charset="0"/>
              </a:rPr>
              <a:t>模型在货币政策传导机制的非线性研究中得以广泛应用，并取得显著成效</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Primiceri</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Nakajima</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2011</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4658025"/>
      </p:ext>
    </p:extLst>
  </p:cSld>
  <p:clrMapOvr>
    <a:masterClrMapping/>
  </p:clrMapOvr>
  <p:transition>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46973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首先，构建传统结构式</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模型：</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4-26</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是        维列向量，                  是          维系数矩阵。    为       维随机干扰项。假定随机干扰项服从如下分布：                     。其中，                  为结构性冲击的标准差，因此有：</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4-27</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同时，采用递归方法设立联立参数矩阵</a:t>
            </a:r>
            <a:r>
              <a:rPr kumimoji="1" lang="en-US" altLang="zh-CN" sz="2200" i="1"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，由此能够在减少待估参数的同时，还能够识别变量间双向冲击的结构性变化。</a:t>
            </a: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3351213" y="1408113"/>
          <a:ext cx="5484812" cy="457200"/>
        </p:xfrm>
        <a:graphic>
          <a:graphicData uri="http://schemas.openxmlformats.org/presentationml/2006/ole">
            <mc:AlternateContent xmlns:mc="http://schemas.openxmlformats.org/markup-compatibility/2006">
              <mc:Choice xmlns:v="urn:schemas-microsoft-com:vml" Requires="v">
                <p:oleObj spid="_x0000_s54464" name="Equation" r:id="rId3" imgW="64922400" imgH="5486400" progId="Equation.DSMT4">
                  <p:embed/>
                </p:oleObj>
              </mc:Choice>
              <mc:Fallback>
                <p:oleObj name="Equation" r:id="rId3" imgW="64922400" imgH="5486400" progId="Equation.DSMT4">
                  <p:embed/>
                  <p:pic>
                    <p:nvPicPr>
                      <p:cNvPr id="0" name=""/>
                      <p:cNvPicPr/>
                      <p:nvPr/>
                    </p:nvPicPr>
                    <p:blipFill>
                      <a:blip r:embed="rId4"/>
                      <a:stretch>
                        <a:fillRect/>
                      </a:stretch>
                    </p:blipFill>
                    <p:spPr>
                      <a:xfrm>
                        <a:off x="3351213" y="1408113"/>
                        <a:ext cx="5484812" cy="4572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157609" y="1905942"/>
          <a:ext cx="274018" cy="379410"/>
        </p:xfrm>
        <a:graphic>
          <a:graphicData uri="http://schemas.openxmlformats.org/presentationml/2006/ole">
            <mc:AlternateContent xmlns:mc="http://schemas.openxmlformats.org/markup-compatibility/2006">
              <mc:Choice xmlns:v="urn:schemas-microsoft-com:vml" Requires="v">
                <p:oleObj spid="_x0000_s54465" name="Equation" r:id="rId5" imgW="3962400" imgH="5486400" progId="Equation.DSMT4">
                  <p:embed/>
                </p:oleObj>
              </mc:Choice>
              <mc:Fallback>
                <p:oleObj name="Equation" r:id="rId5" imgW="3962400" imgH="5486400" progId="Equation.DSMT4">
                  <p:embed/>
                  <p:pic>
                    <p:nvPicPr>
                      <p:cNvPr id="0" name=""/>
                      <p:cNvPicPr/>
                      <p:nvPr/>
                    </p:nvPicPr>
                    <p:blipFill>
                      <a:blip r:embed="rId6"/>
                      <a:stretch>
                        <a:fillRect/>
                      </a:stretch>
                    </p:blipFill>
                    <p:spPr>
                      <a:xfrm>
                        <a:off x="1157609" y="1905942"/>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84840" y="1959914"/>
          <a:ext cx="490538" cy="325438"/>
        </p:xfrm>
        <a:graphic>
          <a:graphicData uri="http://schemas.openxmlformats.org/presentationml/2006/ole">
            <mc:AlternateContent xmlns:mc="http://schemas.openxmlformats.org/markup-compatibility/2006">
              <mc:Choice xmlns:v="urn:schemas-microsoft-com:vml" Requires="v">
                <p:oleObj spid="_x0000_s54466" name="Equation" r:id="rId7" imgW="6400800" imgH="4267200" progId="Equation.DSMT4">
                  <p:embed/>
                </p:oleObj>
              </mc:Choice>
              <mc:Fallback>
                <p:oleObj name="Equation" r:id="rId7" imgW="6400800" imgH="4267200" progId="Equation.DSMT4">
                  <p:embed/>
                  <p:pic>
                    <p:nvPicPr>
                      <p:cNvPr id="0" name=""/>
                      <p:cNvPicPr/>
                      <p:nvPr/>
                    </p:nvPicPr>
                    <p:blipFill>
                      <a:blip r:embed="rId8"/>
                      <a:stretch>
                        <a:fillRect/>
                      </a:stretch>
                    </p:blipFill>
                    <p:spPr>
                      <a:xfrm>
                        <a:off x="1684840" y="1959914"/>
                        <a:ext cx="490538" cy="32543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561024" y="1914274"/>
          <a:ext cx="1308459" cy="419614"/>
        </p:xfrm>
        <a:graphic>
          <a:graphicData uri="http://schemas.openxmlformats.org/presentationml/2006/ole">
            <mc:AlternateContent xmlns:mc="http://schemas.openxmlformats.org/markup-compatibility/2006">
              <mc:Choice xmlns:v="urn:schemas-microsoft-com:vml" Requires="v">
                <p:oleObj spid="_x0000_s54467" name="Equation" r:id="rId9" imgW="17068800" imgH="5486400" progId="Equation.DSMT4">
                  <p:embed/>
                </p:oleObj>
              </mc:Choice>
              <mc:Fallback>
                <p:oleObj name="Equation" r:id="rId9" imgW="17068800" imgH="5486400" progId="Equation.DSMT4">
                  <p:embed/>
                  <p:pic>
                    <p:nvPicPr>
                      <p:cNvPr id="0" name=""/>
                      <p:cNvPicPr/>
                      <p:nvPr/>
                    </p:nvPicPr>
                    <p:blipFill>
                      <a:blip r:embed="rId10"/>
                      <a:stretch>
                        <a:fillRect/>
                      </a:stretch>
                    </p:blipFill>
                    <p:spPr>
                      <a:xfrm>
                        <a:off x="3561024" y="1914274"/>
                        <a:ext cx="1308459" cy="41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93621" y="1931599"/>
          <a:ext cx="603434" cy="402289"/>
        </p:xfrm>
        <a:graphic>
          <a:graphicData uri="http://schemas.openxmlformats.org/presentationml/2006/ole">
            <mc:AlternateContent xmlns:mc="http://schemas.openxmlformats.org/markup-compatibility/2006">
              <mc:Choice xmlns:v="urn:schemas-microsoft-com:vml" Requires="v">
                <p:oleObj spid="_x0000_s54468" name="Equation" r:id="rId11" imgW="6400800" imgH="4267200" progId="Equation.DSMT4">
                  <p:embed/>
                </p:oleObj>
              </mc:Choice>
              <mc:Fallback>
                <p:oleObj name="Equation" r:id="rId11" imgW="6400800" imgH="4267200" progId="Equation.DSMT4">
                  <p:embed/>
                  <p:pic>
                    <p:nvPicPr>
                      <p:cNvPr id="0" name=""/>
                      <p:cNvPicPr/>
                      <p:nvPr/>
                    </p:nvPicPr>
                    <p:blipFill>
                      <a:blip r:embed="rId12"/>
                      <a:stretch>
                        <a:fillRect/>
                      </a:stretch>
                    </p:blipFill>
                    <p:spPr>
                      <a:xfrm>
                        <a:off x="5193621" y="1931599"/>
                        <a:ext cx="603434" cy="40228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7457887" y="1901052"/>
          <a:ext cx="280975" cy="419614"/>
        </p:xfrm>
        <a:graphic>
          <a:graphicData uri="http://schemas.openxmlformats.org/presentationml/2006/ole">
            <mc:AlternateContent xmlns:mc="http://schemas.openxmlformats.org/markup-compatibility/2006">
              <mc:Choice xmlns:v="urn:schemas-microsoft-com:vml" Requires="v">
                <p:oleObj spid="_x0000_s54469" name="Equation" r:id="rId13" imgW="3657600" imgH="5486400" progId="Equation.DSMT4">
                  <p:embed/>
                </p:oleObj>
              </mc:Choice>
              <mc:Fallback>
                <p:oleObj name="Equation" r:id="rId13" imgW="3657600" imgH="5486400" progId="Equation.DSMT4">
                  <p:embed/>
                  <p:pic>
                    <p:nvPicPr>
                      <p:cNvPr id="0" name=""/>
                      <p:cNvPicPr/>
                      <p:nvPr/>
                    </p:nvPicPr>
                    <p:blipFill>
                      <a:blip r:embed="rId14"/>
                      <a:stretch>
                        <a:fillRect/>
                      </a:stretch>
                    </p:blipFill>
                    <p:spPr>
                      <a:xfrm>
                        <a:off x="7457887" y="1901052"/>
                        <a:ext cx="280975" cy="419614"/>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111185" y="1984312"/>
          <a:ext cx="444500" cy="296862"/>
        </p:xfrm>
        <a:graphic>
          <a:graphicData uri="http://schemas.openxmlformats.org/presentationml/2006/ole">
            <mc:AlternateContent xmlns:mc="http://schemas.openxmlformats.org/markup-compatibility/2006">
              <mc:Choice xmlns:v="urn:schemas-microsoft-com:vml" Requires="v">
                <p:oleObj spid="_x0000_s54470" name="Equation" r:id="rId15" imgW="6400800" imgH="4267200" progId="Equation.DSMT4">
                  <p:embed/>
                </p:oleObj>
              </mc:Choice>
              <mc:Fallback>
                <p:oleObj name="Equation" r:id="rId15" imgW="6400800" imgH="4267200" progId="Equation.DSMT4">
                  <p:embed/>
                  <p:pic>
                    <p:nvPicPr>
                      <p:cNvPr id="0" name=""/>
                      <p:cNvPicPr/>
                      <p:nvPr/>
                    </p:nvPicPr>
                    <p:blipFill>
                      <a:blip r:embed="rId16"/>
                      <a:stretch>
                        <a:fillRect/>
                      </a:stretch>
                    </p:blipFill>
                    <p:spPr>
                      <a:xfrm>
                        <a:off x="8111185" y="1984312"/>
                        <a:ext cx="444500" cy="296862"/>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4869483" y="3047053"/>
          <a:ext cx="2379662" cy="1558925"/>
        </p:xfrm>
        <a:graphic>
          <a:graphicData uri="http://schemas.openxmlformats.org/presentationml/2006/ole">
            <mc:AlternateContent xmlns:mc="http://schemas.openxmlformats.org/markup-compatibility/2006">
              <mc:Choice xmlns:v="urn:schemas-microsoft-com:vml" Requires="v">
                <p:oleObj spid="_x0000_s54471" name="Equation" r:id="rId17" imgW="34442400" imgH="22555200" progId="Equation.DSMT4">
                  <p:embed/>
                </p:oleObj>
              </mc:Choice>
              <mc:Fallback>
                <p:oleObj name="Equation" r:id="rId17" imgW="34442400" imgH="22555200" progId="Equation.DSMT4">
                  <p:embed/>
                  <p:pic>
                    <p:nvPicPr>
                      <p:cNvPr id="0" name=""/>
                      <p:cNvPicPr/>
                      <p:nvPr/>
                    </p:nvPicPr>
                    <p:blipFill>
                      <a:blip r:embed="rId18"/>
                      <a:stretch>
                        <a:fillRect/>
                      </a:stretch>
                    </p:blipFill>
                    <p:spPr>
                      <a:xfrm>
                        <a:off x="4869483" y="3047053"/>
                        <a:ext cx="2379662" cy="155892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3170115" y="2493758"/>
          <a:ext cx="1446493" cy="426834"/>
        </p:xfrm>
        <a:graphic>
          <a:graphicData uri="http://schemas.openxmlformats.org/presentationml/2006/ole">
            <mc:AlternateContent xmlns:mc="http://schemas.openxmlformats.org/markup-compatibility/2006">
              <mc:Choice xmlns:v="urn:schemas-microsoft-com:vml" Requires="v">
                <p:oleObj spid="_x0000_s54472" name="Equation" r:id="rId19" imgW="18592800" imgH="5486400" progId="Equation.DSMT4">
                  <p:embed/>
                </p:oleObj>
              </mc:Choice>
              <mc:Fallback>
                <p:oleObj name="Equation" r:id="rId19" imgW="18592800" imgH="5486400" progId="Equation.DSMT4">
                  <p:embed/>
                  <p:pic>
                    <p:nvPicPr>
                      <p:cNvPr id="0" name=""/>
                      <p:cNvPicPr/>
                      <p:nvPr/>
                    </p:nvPicPr>
                    <p:blipFill>
                      <a:blip r:embed="rId20"/>
                      <a:stretch>
                        <a:fillRect/>
                      </a:stretch>
                    </p:blipFill>
                    <p:spPr>
                      <a:xfrm>
                        <a:off x="3170115" y="2493758"/>
                        <a:ext cx="1446493" cy="426834"/>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5704422" y="2492490"/>
          <a:ext cx="1456023" cy="426834"/>
        </p:xfrm>
        <a:graphic>
          <a:graphicData uri="http://schemas.openxmlformats.org/presentationml/2006/ole">
            <mc:AlternateContent xmlns:mc="http://schemas.openxmlformats.org/markup-compatibility/2006">
              <mc:Choice xmlns:v="urn:schemas-microsoft-com:vml" Requires="v">
                <p:oleObj spid="_x0000_s54473" name="Equation" r:id="rId21" imgW="20726400" imgH="6096000" progId="Equation.DSMT4">
                  <p:embed/>
                </p:oleObj>
              </mc:Choice>
              <mc:Fallback>
                <p:oleObj name="Equation" r:id="rId21" imgW="20726400" imgH="6096000" progId="Equation.DSMT4">
                  <p:embed/>
                  <p:pic>
                    <p:nvPicPr>
                      <p:cNvPr id="0" name=""/>
                      <p:cNvPicPr/>
                      <p:nvPr/>
                    </p:nvPicPr>
                    <p:blipFill>
                      <a:blip r:embed="rId22"/>
                      <a:stretch>
                        <a:fillRect/>
                      </a:stretch>
                    </p:blipFill>
                    <p:spPr>
                      <a:xfrm>
                        <a:off x="5704422" y="2492490"/>
                        <a:ext cx="1456023" cy="426834"/>
                      </a:xfrm>
                      <a:prstGeom prst="rect">
                        <a:avLst/>
                      </a:prstGeom>
                    </p:spPr>
                  </p:pic>
                </p:oleObj>
              </mc:Fallback>
            </mc:AlternateContent>
          </a:graphicData>
        </a:graphic>
      </p:graphicFrame>
    </p:spTree>
    <p:extLst>
      <p:ext uri="{BB962C8B-B14F-4D97-AF65-F5344CB8AC3E}">
        <p14:creationId xmlns:p14="http://schemas.microsoft.com/office/powerpoint/2010/main" val="3091464214"/>
      </p:ext>
    </p:extLst>
  </p:cSld>
  <p:clrMapOvr>
    <a:masterClrMapping/>
  </p:clrMapOvr>
  <p:transition>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775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因此，结构冲击矩阵</a:t>
            </a:r>
            <a:r>
              <a:rPr kumimoji="1" lang="en-US" altLang="zh-CN" sz="2200"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的下三角矩阵为：</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    （</a:t>
            </a:r>
            <a:r>
              <a:rPr kumimoji="1" lang="en-US" altLang="zh-CN" sz="2200" dirty="0" smtClean="0">
                <a:latin typeface="Times New Roman" panose="02020603050405020304" pitchFamily="18" charset="0"/>
                <a:ea typeface="+mn-ea"/>
                <a:cs typeface="Times New Roman" panose="02020603050405020304" pitchFamily="18" charset="0"/>
                <a:sym typeface="+mn-ea"/>
              </a:rPr>
              <a:t>4-28</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由此</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可以写成：</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4-29</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。将      按行向量进行堆叠，可得到列向量：   为               维，同时我们定义                                       ，其中，     为</a:t>
            </a:r>
            <a:r>
              <a:rPr kumimoji="1" lang="en-US" altLang="zh-CN" sz="2200" dirty="0" err="1">
                <a:latin typeface="Times New Roman" panose="02020603050405020304" pitchFamily="18" charset="0"/>
                <a:ea typeface="+mn-ea"/>
                <a:sym typeface="+mn-ea"/>
              </a:rPr>
              <a:t>Kroneck</a:t>
            </a:r>
            <a:r>
              <a:rPr kumimoji="1" lang="zh-CN" altLang="en-US" sz="2200" dirty="0">
                <a:latin typeface="Times New Roman" panose="02020603050405020304" pitchFamily="18" charset="0"/>
                <a:ea typeface="+mn-ea"/>
                <a:sym typeface="+mn-ea"/>
              </a:rPr>
              <a:t>乘积。</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447"/>
          <p:cNvGraphicFramePr>
            <a:graphicFrameLocks noChangeAspect="1"/>
          </p:cNvGraphicFramePr>
          <p:nvPr/>
        </p:nvGraphicFramePr>
        <p:xfrm>
          <a:off x="4221480" y="1506855"/>
          <a:ext cx="2776855" cy="1722120"/>
        </p:xfrm>
        <a:graphic>
          <a:graphicData uri="http://schemas.openxmlformats.org/presentationml/2006/ole">
            <mc:AlternateContent xmlns:mc="http://schemas.openxmlformats.org/markup-compatibility/2006">
              <mc:Choice xmlns:v="urn:schemas-microsoft-com:vml" Requires="v">
                <p:oleObj spid="_x0000_s55469" name="Equation" r:id="rId3" imgW="1498600" imgH="939800" progId="Equation.DSMT4">
                  <p:embed/>
                </p:oleObj>
              </mc:Choice>
              <mc:Fallback>
                <p:oleObj name="Equation" r:id="rId3" imgW="1498600" imgH="939800" progId="Equation.DSMT4">
                  <p:embed/>
                  <p:pic>
                    <p:nvPicPr>
                      <p:cNvPr id="0" name=""/>
                      <p:cNvPicPr/>
                      <p:nvPr/>
                    </p:nvPicPr>
                    <p:blipFill>
                      <a:blip r:embed="rId4"/>
                      <a:stretch>
                        <a:fillRect/>
                      </a:stretch>
                    </p:blipFill>
                    <p:spPr>
                      <a:xfrm>
                        <a:off x="4221480" y="1506855"/>
                        <a:ext cx="2776855" cy="172212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9550003" y="4832077"/>
          <a:ext cx="254000" cy="336550"/>
        </p:xfrm>
        <a:graphic>
          <a:graphicData uri="http://schemas.openxmlformats.org/presentationml/2006/ole">
            <mc:AlternateContent xmlns:mc="http://schemas.openxmlformats.org/markup-compatibility/2006">
              <mc:Choice xmlns:v="urn:schemas-microsoft-com:vml" Requires="v">
                <p:oleObj spid="_x0000_s55470" name="Equation" r:id="rId5" imgW="3657600" imgH="4876800" progId="Equation.DSMT4">
                  <p:embed/>
                </p:oleObj>
              </mc:Choice>
              <mc:Fallback>
                <p:oleObj name="Equation" r:id="rId5" imgW="3657600" imgH="4876800" progId="Equation.DSMT4">
                  <p:embed/>
                  <p:pic>
                    <p:nvPicPr>
                      <p:cNvPr id="0" name=""/>
                      <p:cNvPicPr/>
                      <p:nvPr/>
                    </p:nvPicPr>
                    <p:blipFill>
                      <a:blip r:embed="rId6"/>
                      <a:stretch>
                        <a:fillRect/>
                      </a:stretch>
                    </p:blipFill>
                    <p:spPr>
                      <a:xfrm>
                        <a:off x="9550003" y="4832077"/>
                        <a:ext cx="254000" cy="3365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159050" y="5350109"/>
          <a:ext cx="2638425" cy="419100"/>
        </p:xfrm>
        <a:graphic>
          <a:graphicData uri="http://schemas.openxmlformats.org/presentationml/2006/ole">
            <mc:AlternateContent xmlns:mc="http://schemas.openxmlformats.org/markup-compatibility/2006">
              <mc:Choice xmlns:v="urn:schemas-microsoft-com:vml" Requires="v">
                <p:oleObj spid="_x0000_s55471" name="Equation" r:id="rId7" imgW="34442400" imgH="5486400" progId="Equation.DSMT4">
                  <p:embed/>
                </p:oleObj>
              </mc:Choice>
              <mc:Fallback>
                <p:oleObj name="Equation" r:id="rId7" imgW="34442400" imgH="5486400" progId="Equation.DSMT4">
                  <p:embed/>
                  <p:pic>
                    <p:nvPicPr>
                      <p:cNvPr id="0" name=""/>
                      <p:cNvPicPr/>
                      <p:nvPr/>
                    </p:nvPicPr>
                    <p:blipFill>
                      <a:blip r:embed="rId8"/>
                      <a:stretch>
                        <a:fillRect/>
                      </a:stretch>
                    </p:blipFill>
                    <p:spPr>
                      <a:xfrm>
                        <a:off x="2159050" y="5350109"/>
                        <a:ext cx="2638425"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197075" y="4797152"/>
          <a:ext cx="1447800" cy="420687"/>
        </p:xfrm>
        <a:graphic>
          <a:graphicData uri="http://schemas.openxmlformats.org/presentationml/2006/ole">
            <mc:AlternateContent xmlns:mc="http://schemas.openxmlformats.org/markup-compatibility/2006">
              <mc:Choice xmlns:v="urn:schemas-microsoft-com:vml" Requires="v">
                <p:oleObj spid="_x0000_s55472" name="Equation" r:id="rId9" imgW="18897600" imgH="5486400" progId="Equation.DSMT4">
                  <p:embed/>
                </p:oleObj>
              </mc:Choice>
              <mc:Fallback>
                <p:oleObj name="Equation" r:id="rId9" imgW="18897600" imgH="5486400" progId="Equation.DSMT4">
                  <p:embed/>
                  <p:pic>
                    <p:nvPicPr>
                      <p:cNvPr id="0" name=""/>
                      <p:cNvPicPr/>
                      <p:nvPr/>
                    </p:nvPicPr>
                    <p:blipFill>
                      <a:blip r:embed="rId10"/>
                      <a:stretch>
                        <a:fillRect/>
                      </a:stretch>
                    </p:blipFill>
                    <p:spPr>
                      <a:xfrm>
                        <a:off x="1197075" y="4797152"/>
                        <a:ext cx="1447800" cy="42068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10193080" y="4771194"/>
          <a:ext cx="909671" cy="432358"/>
        </p:xfrm>
        <a:graphic>
          <a:graphicData uri="http://schemas.openxmlformats.org/presentationml/2006/ole">
            <mc:AlternateContent xmlns:mc="http://schemas.openxmlformats.org/markup-compatibility/2006">
              <mc:Choice xmlns:v="urn:schemas-microsoft-com:vml" Requires="v">
                <p:oleObj spid="_x0000_s55473" name="Equation" r:id="rId11" imgW="11582400" imgH="5486400" progId="Equation.DSMT4">
                  <p:embed/>
                </p:oleObj>
              </mc:Choice>
              <mc:Fallback>
                <p:oleObj name="Equation" r:id="rId11" imgW="11582400" imgH="5486400" progId="Equation.DSMT4">
                  <p:embed/>
                  <p:pic>
                    <p:nvPicPr>
                      <p:cNvPr id="0" name=""/>
                      <p:cNvPicPr/>
                      <p:nvPr/>
                    </p:nvPicPr>
                    <p:blipFill>
                      <a:blip r:embed="rId12"/>
                      <a:stretch>
                        <a:fillRect/>
                      </a:stretch>
                    </p:blipFill>
                    <p:spPr>
                      <a:xfrm>
                        <a:off x="10193080" y="4771194"/>
                        <a:ext cx="909671" cy="432358"/>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97475" y="4799906"/>
          <a:ext cx="328612" cy="420687"/>
        </p:xfrm>
        <a:graphic>
          <a:graphicData uri="http://schemas.openxmlformats.org/presentationml/2006/ole">
            <mc:AlternateContent xmlns:mc="http://schemas.openxmlformats.org/markup-compatibility/2006">
              <mc:Choice xmlns:v="urn:schemas-microsoft-com:vml" Requires="v">
                <p:oleObj spid="_x0000_s55474" name="Equation" r:id="rId13" imgW="4267200" imgH="5486400" progId="Equation.DSMT4">
                  <p:embed/>
                </p:oleObj>
              </mc:Choice>
              <mc:Fallback>
                <p:oleObj name="Equation" r:id="rId13" imgW="4267200" imgH="5486400" progId="Equation.DSMT4">
                  <p:embed/>
                  <p:pic>
                    <p:nvPicPr>
                      <p:cNvPr id="0" name=""/>
                      <p:cNvPicPr/>
                      <p:nvPr/>
                    </p:nvPicPr>
                    <p:blipFill>
                      <a:blip r:embed="rId14"/>
                      <a:stretch>
                        <a:fillRect/>
                      </a:stretch>
                    </p:blipFill>
                    <p:spPr>
                      <a:xfrm>
                        <a:off x="4797475" y="4799906"/>
                        <a:ext cx="328612"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221783" y="4092466"/>
          <a:ext cx="3675062" cy="449263"/>
        </p:xfrm>
        <a:graphic>
          <a:graphicData uri="http://schemas.openxmlformats.org/presentationml/2006/ole">
            <mc:AlternateContent xmlns:mc="http://schemas.openxmlformats.org/markup-compatibility/2006">
              <mc:Choice xmlns:v="urn:schemas-microsoft-com:vml" Requires="v">
                <p:oleObj spid="_x0000_s55475" name="Equation" r:id="rId15" imgW="47244000" imgH="5791200" progId="Equation.DSMT4">
                  <p:embed/>
                </p:oleObj>
              </mc:Choice>
              <mc:Fallback>
                <p:oleObj name="Equation" r:id="rId15" imgW="47244000" imgH="5791200" progId="Equation.DSMT4">
                  <p:embed/>
                  <p:pic>
                    <p:nvPicPr>
                      <p:cNvPr id="0" name=""/>
                      <p:cNvPicPr/>
                      <p:nvPr/>
                    </p:nvPicPr>
                    <p:blipFill>
                      <a:blip r:embed="rId16"/>
                      <a:stretch>
                        <a:fillRect/>
                      </a:stretch>
                    </p:blipFill>
                    <p:spPr>
                      <a:xfrm>
                        <a:off x="4221783" y="4092466"/>
                        <a:ext cx="3675062"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47846" y="4797152"/>
          <a:ext cx="1092200" cy="406400"/>
        </p:xfrm>
        <a:graphic>
          <a:graphicData uri="http://schemas.openxmlformats.org/presentationml/2006/ole">
            <mc:AlternateContent xmlns:mc="http://schemas.openxmlformats.org/markup-compatibility/2006">
              <mc:Choice xmlns:v="urn:schemas-microsoft-com:vml" Requires="v">
                <p:oleObj spid="_x0000_s55476" name="Equation" r:id="rId17" imgW="15544800" imgH="5791200" progId="Equation.DSMT4">
                  <p:embed/>
                </p:oleObj>
              </mc:Choice>
              <mc:Fallback>
                <p:oleObj name="Equation" r:id="rId17" imgW="15544800" imgH="5791200" progId="Equation.DSMT4">
                  <p:embed/>
                  <p:pic>
                    <p:nvPicPr>
                      <p:cNvPr id="0" name=""/>
                      <p:cNvPicPr/>
                      <p:nvPr/>
                    </p:nvPicPr>
                    <p:blipFill>
                      <a:blip r:embed="rId18"/>
                      <a:stretch>
                        <a:fillRect/>
                      </a:stretch>
                    </p:blipFill>
                    <p:spPr>
                      <a:xfrm>
                        <a:off x="2947846" y="4797152"/>
                        <a:ext cx="1092200" cy="406400"/>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6021611" y="5405105"/>
          <a:ext cx="288032" cy="309107"/>
        </p:xfrm>
        <a:graphic>
          <a:graphicData uri="http://schemas.openxmlformats.org/presentationml/2006/ole">
            <mc:AlternateContent xmlns:mc="http://schemas.openxmlformats.org/markup-compatibility/2006">
              <mc:Choice xmlns:v="urn:schemas-microsoft-com:vml" Requires="v">
                <p:oleObj spid="_x0000_s55477" name="Equation" r:id="rId19" imgW="168910" imgH="180975" progId="Equation.DSMT4">
                  <p:embed/>
                </p:oleObj>
              </mc:Choice>
              <mc:Fallback>
                <p:oleObj name="Equation" r:id="rId19" imgW="168910" imgH="180975" progId="Equation.DSMT4">
                  <p:embed/>
                  <p:pic>
                    <p:nvPicPr>
                      <p:cNvPr id="0" name=""/>
                      <p:cNvPicPr/>
                      <p:nvPr/>
                    </p:nvPicPr>
                    <p:blipFill>
                      <a:blip r:embed="rId20"/>
                      <a:stretch>
                        <a:fillRect/>
                      </a:stretch>
                    </p:blipFill>
                    <p:spPr>
                      <a:xfrm>
                        <a:off x="6021611" y="5405105"/>
                        <a:ext cx="288032" cy="309107"/>
                      </a:xfrm>
                      <a:prstGeom prst="rect">
                        <a:avLst/>
                      </a:prstGeom>
                    </p:spPr>
                  </p:pic>
                </p:oleObj>
              </mc:Fallback>
            </mc:AlternateContent>
          </a:graphicData>
        </a:graphic>
      </p:graphicFrame>
    </p:spTree>
    <p:extLst>
      <p:ext uri="{BB962C8B-B14F-4D97-AF65-F5344CB8AC3E}">
        <p14:creationId xmlns:p14="http://schemas.microsoft.com/office/powerpoint/2010/main" val="1132257687"/>
      </p:ext>
    </p:extLst>
  </p:cSld>
  <p:clrMapOvr>
    <a:masterClrMapping/>
  </p:clrMapOvr>
  <p:transition>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4-27</a:t>
            </a:r>
            <a:r>
              <a:rPr kumimoji="1" lang="zh-CN" altLang="en-US" sz="2200" dirty="0" smtClean="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式可以整理为：</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4-30</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4-28</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式中所有变量系数都是固定的，不随时间变化。因此，为了准确刻画时间序列中变量间的结构性变化和时变特征，可对模型</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4-29</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进行动态拓展，引入时变因素，得到</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en-US" altLang="zh-CN" sz="2200" dirty="0" smtClean="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4-31</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4-29</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中的系数均值     、联立方程系数矩阵     和协方差矩阵     都具有了时变特征，都是随时间变化的状态向量。同时假定                                                     为下     三角矩阵的堆栈，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509443" y="1229653"/>
          <a:ext cx="2266950" cy="482600"/>
        </p:xfrm>
        <a:graphic>
          <a:graphicData uri="http://schemas.openxmlformats.org/presentationml/2006/ole">
            <mc:AlternateContent xmlns:mc="http://schemas.openxmlformats.org/markup-compatibility/2006">
              <mc:Choice xmlns:v="urn:schemas-microsoft-com:vml" Requires="v">
                <p:oleObj spid="_x0000_s56474" name="Equation" r:id="rId3" imgW="26822400" imgH="5791200" progId="Equation.DSMT4">
                  <p:embed/>
                </p:oleObj>
              </mc:Choice>
              <mc:Fallback>
                <p:oleObj name="Equation" r:id="rId3" imgW="26822400" imgH="5791200" progId="Equation.DSMT4">
                  <p:embed/>
                  <p:pic>
                    <p:nvPicPr>
                      <p:cNvPr id="0" name=""/>
                      <p:cNvPicPr/>
                      <p:nvPr/>
                    </p:nvPicPr>
                    <p:blipFill>
                      <a:blip r:embed="rId4"/>
                      <a:stretch>
                        <a:fillRect/>
                      </a:stretch>
                    </p:blipFill>
                    <p:spPr>
                      <a:xfrm>
                        <a:off x="4509443" y="1229653"/>
                        <a:ext cx="2266950" cy="482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8253859" y="4227969"/>
          <a:ext cx="317500" cy="379413"/>
        </p:xfrm>
        <a:graphic>
          <a:graphicData uri="http://schemas.openxmlformats.org/presentationml/2006/ole">
            <mc:AlternateContent xmlns:mc="http://schemas.openxmlformats.org/markup-compatibility/2006">
              <mc:Choice xmlns:v="urn:schemas-microsoft-com:vml" Requires="v">
                <p:oleObj spid="_x0000_s56475" name="Equation" r:id="rId5" imgW="4572000" imgH="5486400" progId="Equation.DSMT4">
                  <p:embed/>
                </p:oleObj>
              </mc:Choice>
              <mc:Fallback>
                <p:oleObj name="Equation" r:id="rId5" imgW="4572000" imgH="5486400" progId="Equation.DSMT4">
                  <p:embed/>
                  <p:pic>
                    <p:nvPicPr>
                      <p:cNvPr id="0" name=""/>
                      <p:cNvPicPr/>
                      <p:nvPr/>
                    </p:nvPicPr>
                    <p:blipFill>
                      <a:blip r:embed="rId6"/>
                      <a:stretch>
                        <a:fillRect/>
                      </a:stretch>
                    </p:blipFill>
                    <p:spPr>
                      <a:xfrm>
                        <a:off x="8253859" y="4227969"/>
                        <a:ext cx="317500" cy="379413"/>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8906793" y="4783853"/>
          <a:ext cx="303212" cy="419100"/>
        </p:xfrm>
        <a:graphic>
          <a:graphicData uri="http://schemas.openxmlformats.org/presentationml/2006/ole">
            <mc:AlternateContent xmlns:mc="http://schemas.openxmlformats.org/markup-compatibility/2006">
              <mc:Choice xmlns:v="urn:schemas-microsoft-com:vml" Requires="v">
                <p:oleObj spid="_x0000_s56476" name="Equation" r:id="rId7" imgW="3962400" imgH="5486400" progId="Equation.DSMT4">
                  <p:embed/>
                </p:oleObj>
              </mc:Choice>
              <mc:Fallback>
                <p:oleObj name="Equation" r:id="rId7" imgW="3962400" imgH="5486400" progId="Equation.DSMT4">
                  <p:embed/>
                  <p:pic>
                    <p:nvPicPr>
                      <p:cNvPr id="0" name=""/>
                      <p:cNvPicPr/>
                      <p:nvPr/>
                    </p:nvPicPr>
                    <p:blipFill>
                      <a:blip r:embed="rId8"/>
                      <a:stretch>
                        <a:fillRect/>
                      </a:stretch>
                    </p:blipFill>
                    <p:spPr>
                      <a:xfrm>
                        <a:off x="8906793" y="4783853"/>
                        <a:ext cx="303212"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28021" y="4783853"/>
          <a:ext cx="3525838" cy="444500"/>
        </p:xfrm>
        <a:graphic>
          <a:graphicData uri="http://schemas.openxmlformats.org/presentationml/2006/ole">
            <mc:AlternateContent xmlns:mc="http://schemas.openxmlformats.org/markup-compatibility/2006">
              <mc:Choice xmlns:v="urn:schemas-microsoft-com:vml" Requires="v">
                <p:oleObj spid="_x0000_s56477" name="Equation" r:id="rId9" imgW="46024800" imgH="5791200" progId="Equation.DSMT4">
                  <p:embed/>
                </p:oleObj>
              </mc:Choice>
              <mc:Fallback>
                <p:oleObj name="Equation" r:id="rId9" imgW="46024800" imgH="5791200" progId="Equation.DSMT4">
                  <p:embed/>
                  <p:pic>
                    <p:nvPicPr>
                      <p:cNvPr id="0" name=""/>
                      <p:cNvPicPr/>
                      <p:nvPr/>
                    </p:nvPicPr>
                    <p:blipFill>
                      <a:blip r:embed="rId10"/>
                      <a:stretch>
                        <a:fillRect/>
                      </a:stretch>
                    </p:blipFill>
                    <p:spPr>
                      <a:xfrm>
                        <a:off x="4728021" y="4783853"/>
                        <a:ext cx="3525838" cy="4445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401274" y="4232449"/>
          <a:ext cx="304800" cy="420687"/>
        </p:xfrm>
        <a:graphic>
          <a:graphicData uri="http://schemas.openxmlformats.org/presentationml/2006/ole">
            <mc:AlternateContent xmlns:mc="http://schemas.openxmlformats.org/markup-compatibility/2006">
              <mc:Choice xmlns:v="urn:schemas-microsoft-com:vml" Requires="v">
                <p:oleObj spid="_x0000_s56478" name="Equation" r:id="rId11" imgW="3962400" imgH="5486400" progId="Equation.DSMT4">
                  <p:embed/>
                </p:oleObj>
              </mc:Choice>
              <mc:Fallback>
                <p:oleObj name="Equation" r:id="rId11" imgW="3962400" imgH="5486400" progId="Equation.DSMT4">
                  <p:embed/>
                  <p:pic>
                    <p:nvPicPr>
                      <p:cNvPr id="0" name=""/>
                      <p:cNvPicPr/>
                      <p:nvPr/>
                    </p:nvPicPr>
                    <p:blipFill>
                      <a:blip r:embed="rId12"/>
                      <a:stretch>
                        <a:fillRect/>
                      </a:stretch>
                    </p:blipFill>
                    <p:spPr>
                      <a:xfrm>
                        <a:off x="3401274" y="4232449"/>
                        <a:ext cx="304800"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040046" y="3511338"/>
          <a:ext cx="3817938" cy="449263"/>
        </p:xfrm>
        <a:graphic>
          <a:graphicData uri="http://schemas.openxmlformats.org/presentationml/2006/ole">
            <mc:AlternateContent xmlns:mc="http://schemas.openxmlformats.org/markup-compatibility/2006">
              <mc:Choice xmlns:v="urn:schemas-microsoft-com:vml" Requires="v">
                <p:oleObj spid="_x0000_s56479" name="Equation" r:id="rId13" imgW="49072800" imgH="5791200" progId="Equation.DSMT4">
                  <p:embed/>
                </p:oleObj>
              </mc:Choice>
              <mc:Fallback>
                <p:oleObj name="Equation" r:id="rId13" imgW="49072800" imgH="5791200" progId="Equation.DSMT4">
                  <p:embed/>
                  <p:pic>
                    <p:nvPicPr>
                      <p:cNvPr id="0" name=""/>
                      <p:cNvPicPr/>
                      <p:nvPr/>
                    </p:nvPicPr>
                    <p:blipFill>
                      <a:blip r:embed="rId14"/>
                      <a:stretch>
                        <a:fillRect/>
                      </a:stretch>
                    </p:blipFill>
                    <p:spPr>
                      <a:xfrm>
                        <a:off x="4040046" y="3511338"/>
                        <a:ext cx="3817938"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474368" y="5342031"/>
          <a:ext cx="2933700" cy="428625"/>
        </p:xfrm>
        <a:graphic>
          <a:graphicData uri="http://schemas.openxmlformats.org/presentationml/2006/ole">
            <mc:AlternateContent xmlns:mc="http://schemas.openxmlformats.org/markup-compatibility/2006">
              <mc:Choice xmlns:v="urn:schemas-microsoft-com:vml" Requires="v">
                <p:oleObj spid="_x0000_s56480" name="Equation" r:id="rId15" imgW="41757600" imgH="6096000" progId="Equation.DSMT4">
                  <p:embed/>
                </p:oleObj>
              </mc:Choice>
              <mc:Fallback>
                <p:oleObj name="Equation" r:id="rId15" imgW="41757600" imgH="6096000" progId="Equation.DSMT4">
                  <p:embed/>
                  <p:pic>
                    <p:nvPicPr>
                      <p:cNvPr id="0" name=""/>
                      <p:cNvPicPr/>
                      <p:nvPr/>
                    </p:nvPicPr>
                    <p:blipFill>
                      <a:blip r:embed="rId16"/>
                      <a:stretch>
                        <a:fillRect/>
                      </a:stretch>
                    </p:blipFill>
                    <p:spPr>
                      <a:xfrm>
                        <a:off x="474368" y="5342031"/>
                        <a:ext cx="2933700" cy="4286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69627" y="4232449"/>
          <a:ext cx="266102" cy="370454"/>
        </p:xfrm>
        <a:graphic>
          <a:graphicData uri="http://schemas.openxmlformats.org/presentationml/2006/ole">
            <mc:AlternateContent xmlns:mc="http://schemas.openxmlformats.org/markup-compatibility/2006">
              <mc:Choice xmlns:v="urn:schemas-microsoft-com:vml" Requires="v">
                <p:oleObj spid="_x0000_s56481" name="Equation" r:id="rId17" imgW="3962400" imgH="5486400" progId="Equation.DSMT4">
                  <p:embed/>
                </p:oleObj>
              </mc:Choice>
              <mc:Fallback>
                <p:oleObj name="Equation" r:id="rId17" imgW="3962400" imgH="5486400" progId="Equation.DSMT4">
                  <p:embed/>
                  <p:pic>
                    <p:nvPicPr>
                      <p:cNvPr id="0" name=""/>
                      <p:cNvPicPr/>
                      <p:nvPr/>
                    </p:nvPicPr>
                    <p:blipFill>
                      <a:blip r:embed="rId18"/>
                      <a:stretch>
                        <a:fillRect/>
                      </a:stretch>
                    </p:blipFill>
                    <p:spPr>
                      <a:xfrm>
                        <a:off x="6269627" y="4232449"/>
                        <a:ext cx="266102" cy="370454"/>
                      </a:xfrm>
                      <a:prstGeom prst="rect">
                        <a:avLst/>
                      </a:prstGeom>
                    </p:spPr>
                  </p:pic>
                </p:oleObj>
              </mc:Fallback>
            </mc:AlternateContent>
          </a:graphicData>
        </a:graphic>
      </p:graphicFrame>
    </p:spTree>
    <p:extLst>
      <p:ext uri="{BB962C8B-B14F-4D97-AF65-F5344CB8AC3E}">
        <p14:creationId xmlns:p14="http://schemas.microsoft.com/office/powerpoint/2010/main" val="2644396299"/>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44170" y="548675"/>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将选取产出增长率、汇率、利率和通胀率四个指标的季度数据对理论模型进行建模，样本时间跨度为1996年第1季度至2022年第3季度，共107个观测值。各指标的选取、测度和处理及数据来源描述如下：（1）产出增长率。采用中国季度名义产出同比增长率作为替代变量，数据则来源于国家统计局网站（http://www.stats.gov.cn）。（2）通胀率。消费者价格的月度同比数据计算出通胀率，数据来源于《中国经济景气月报》、《中国数据分析》和《中国统计月报》。由于这些月报只提供官方CPI的月度数据，我们采用三项移动平均求出中国季度CPI数据。（3）人民币实际汇率。人民币/美元汇率（e）采用名义汇率（S）经过物价水平调整后获得，计算公式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表示以2005年为基期的美国消费者物价指数（2005=100），</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表示以2005年为基期的中国消费者物价指数（2005=100）。（4）利率。选取上海融资中心提供的同业拆借利率作为替代变量，数据来自上海融资中心。</a:t>
            </a:r>
          </a:p>
        </p:txBody>
      </p:sp>
      <p:graphicFrame>
        <p:nvGraphicFramePr>
          <p:cNvPr id="48" name="对象 47"/>
          <p:cNvGraphicFramePr>
            <a:graphicFrameLocks noChangeAspect="1"/>
          </p:cNvGraphicFramePr>
          <p:nvPr/>
        </p:nvGraphicFramePr>
        <p:xfrm>
          <a:off x="3429001" y="4725670"/>
          <a:ext cx="1931670" cy="405765"/>
        </p:xfrm>
        <a:graphic>
          <a:graphicData uri="http://schemas.openxmlformats.org/presentationml/2006/ole">
            <mc:AlternateContent xmlns:mc="http://schemas.openxmlformats.org/markup-compatibility/2006">
              <mc:Choice xmlns:v="urn:schemas-microsoft-com:vml" Requires="v">
                <p:oleObj spid="_x0000_s7235" name="Equation" r:id="rId3" imgW="1117600" imgH="228600" progId="Equation.DSMT4">
                  <p:embed/>
                </p:oleObj>
              </mc:Choice>
              <mc:Fallback>
                <p:oleObj name="Equation" r:id="rId3" imgW="1117600" imgH="228600" progId="Equation.DSMT4">
                  <p:embed/>
                  <p:pic>
                    <p:nvPicPr>
                      <p:cNvPr id="0" name="对象 6"/>
                      <p:cNvPicPr/>
                      <p:nvPr/>
                    </p:nvPicPr>
                    <p:blipFill>
                      <a:blip r:embed="rId4"/>
                      <a:stretch>
                        <a:fillRect/>
                      </a:stretch>
                    </p:blipFill>
                    <p:spPr>
                      <a:xfrm>
                        <a:off x="3429001" y="4725670"/>
                        <a:ext cx="1931670" cy="40576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14111" y="4728528"/>
          <a:ext cx="614680" cy="360680"/>
        </p:xfrm>
        <a:graphic>
          <a:graphicData uri="http://schemas.openxmlformats.org/presentationml/2006/ole">
            <mc:AlternateContent xmlns:mc="http://schemas.openxmlformats.org/markup-compatibility/2006">
              <mc:Choice xmlns:v="urn:schemas-microsoft-com:vml" Requires="v">
                <p:oleObj spid="_x0000_s7236" name="Equation" r:id="rId5" imgW="355600" imgH="203200" progId="Equation.DSMT4">
                  <p:embed/>
                </p:oleObj>
              </mc:Choice>
              <mc:Fallback>
                <p:oleObj name="Equation" r:id="rId5" imgW="355600" imgH="203200" progId="Equation.DSMT4">
                  <p:embed/>
                  <p:pic>
                    <p:nvPicPr>
                      <p:cNvPr id="0" name="对象 6"/>
                      <p:cNvPicPr/>
                      <p:nvPr/>
                    </p:nvPicPr>
                    <p:blipFill>
                      <a:blip r:embed="rId6"/>
                      <a:stretch>
                        <a:fillRect/>
                      </a:stretch>
                    </p:blipFill>
                    <p:spPr>
                      <a:xfrm>
                        <a:off x="6214111" y="4728528"/>
                        <a:ext cx="614680" cy="3606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637156" y="5347018"/>
          <a:ext cx="527050" cy="314960"/>
        </p:xfrm>
        <a:graphic>
          <a:graphicData uri="http://schemas.openxmlformats.org/presentationml/2006/ole">
            <mc:AlternateContent xmlns:mc="http://schemas.openxmlformats.org/markup-compatibility/2006">
              <mc:Choice xmlns:v="urn:schemas-microsoft-com:vml" Requires="v">
                <p:oleObj spid="_x0000_s7237" name="Equation" r:id="rId7" imgW="304800" imgH="177165" progId="Equation.DSMT4">
                  <p:embed/>
                </p:oleObj>
              </mc:Choice>
              <mc:Fallback>
                <p:oleObj name="Equation" r:id="rId7" imgW="304800" imgH="177165" progId="Equation.DSMT4">
                  <p:embed/>
                  <p:pic>
                    <p:nvPicPr>
                      <p:cNvPr id="0" name="对象 6"/>
                      <p:cNvPicPr/>
                      <p:nvPr/>
                    </p:nvPicPr>
                    <p:blipFill>
                      <a:blip r:embed="rId8"/>
                      <a:stretch>
                        <a:fillRect/>
                      </a:stretch>
                    </p:blipFill>
                    <p:spPr>
                      <a:xfrm>
                        <a:off x="2637156" y="5347018"/>
                        <a:ext cx="527050" cy="314960"/>
                      </a:xfrm>
                      <a:prstGeom prst="rect">
                        <a:avLst/>
                      </a:prstGeom>
                    </p:spPr>
                  </p:pic>
                </p:oleObj>
              </mc:Fallback>
            </mc:AlternateContent>
          </a:graphicData>
        </a:graphic>
      </p:graphicFrame>
    </p:spTree>
  </p:cSld>
  <p:clrMapOvr>
    <a:masterClrMapping/>
  </p:clrMapOvr>
  <p:transition>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参数都服从随机游走过程：</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en-US" altLang="zh-CN" sz="2200" dirty="0" smtClean="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 （</a:t>
            </a:r>
            <a:r>
              <a:rPr kumimoji="1" lang="en-US" altLang="zh-CN" sz="2200" dirty="0" smtClean="0">
                <a:latin typeface="Times New Roman" panose="02020603050405020304" pitchFamily="18" charset="0"/>
                <a:ea typeface="+mn-ea"/>
                <a:cs typeface="Times New Roman" panose="02020603050405020304" pitchFamily="18" charset="0"/>
                <a:sym typeface="+mn-ea"/>
              </a:rPr>
              <a:t>4-32</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得出</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模型后，采用</a:t>
            </a:r>
            <a:r>
              <a:rPr kumimoji="1" lang="en-US" altLang="zh-CN" sz="2200" dirty="0">
                <a:latin typeface="Times New Roman" panose="02020603050405020304" pitchFamily="18" charset="0"/>
                <a:ea typeface="+mn-ea"/>
                <a:sym typeface="+mn-ea"/>
              </a:rPr>
              <a:t>Nakajima(2011) </a:t>
            </a:r>
            <a:r>
              <a:rPr kumimoji="1" lang="zh-CN" altLang="en-US" sz="2200" dirty="0">
                <a:latin typeface="Times New Roman" panose="02020603050405020304" pitchFamily="18" charset="0"/>
                <a:ea typeface="+mn-ea"/>
                <a:sym typeface="+mn-ea"/>
              </a:rPr>
              <a:t>提出带有随机波动的</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模型的估计算法，即运用马尔科夫蒙特卡洛模拟对时变参数展开估计。</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在贝叶斯推断过程中，令                ，                      ，同时，设置先验概率密度为         ，并且在已知样本      的基础上，可以估计得到后验分布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3053556" y="1219882"/>
          <a:ext cx="5848375" cy="1856821"/>
        </p:xfrm>
        <a:graphic>
          <a:graphicData uri="http://schemas.openxmlformats.org/presentationml/2006/ole">
            <mc:AlternateContent xmlns:mc="http://schemas.openxmlformats.org/markup-compatibility/2006">
              <mc:Choice xmlns:v="urn:schemas-microsoft-com:vml" Requires="v">
                <p:oleObj spid="_x0000_s57498" name="Equation" r:id="rId3" imgW="71932800" imgH="23164800" progId="Equation.DSMT4">
                  <p:embed/>
                </p:oleObj>
              </mc:Choice>
              <mc:Fallback>
                <p:oleObj name="Equation" r:id="rId3" imgW="71932800" imgH="23164800" progId="Equation.DSMT4">
                  <p:embed/>
                  <p:pic>
                    <p:nvPicPr>
                      <p:cNvPr id="0" name=""/>
                      <p:cNvPicPr/>
                      <p:nvPr/>
                    </p:nvPicPr>
                    <p:blipFill>
                      <a:blip r:embed="rId4"/>
                      <a:stretch>
                        <a:fillRect/>
                      </a:stretch>
                    </p:blipFill>
                    <p:spPr>
                      <a:xfrm>
                        <a:off x="3053556" y="1219882"/>
                        <a:ext cx="5848375" cy="1856821"/>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0126067" y="4806741"/>
          <a:ext cx="648072" cy="387286"/>
        </p:xfrm>
        <a:graphic>
          <a:graphicData uri="http://schemas.openxmlformats.org/presentationml/2006/ole">
            <mc:AlternateContent xmlns:mc="http://schemas.openxmlformats.org/markup-compatibility/2006">
              <mc:Choice xmlns:v="urn:schemas-microsoft-com:vml" Requires="v">
                <p:oleObj spid="_x0000_s57499" name="Equation" r:id="rId5" imgW="7620000" imgH="4572000" progId="Equation.DSMT4">
                  <p:embed/>
                </p:oleObj>
              </mc:Choice>
              <mc:Fallback>
                <p:oleObj name="Equation" r:id="rId5" imgW="7620000" imgH="4572000" progId="Equation.DSMT4">
                  <p:embed/>
                  <p:pic>
                    <p:nvPicPr>
                      <p:cNvPr id="0" name=""/>
                      <p:cNvPicPr/>
                      <p:nvPr/>
                    </p:nvPicPr>
                    <p:blipFill>
                      <a:blip r:embed="rId6"/>
                      <a:stretch>
                        <a:fillRect/>
                      </a:stretch>
                    </p:blipFill>
                    <p:spPr>
                      <a:xfrm>
                        <a:off x="10126067" y="4806741"/>
                        <a:ext cx="648072" cy="38728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78445" y="5388401"/>
          <a:ext cx="288032" cy="344854"/>
        </p:xfrm>
        <a:graphic>
          <a:graphicData uri="http://schemas.openxmlformats.org/presentationml/2006/ole">
            <mc:AlternateContent xmlns:mc="http://schemas.openxmlformats.org/markup-compatibility/2006">
              <mc:Choice xmlns:v="urn:schemas-microsoft-com:vml" Requires="v">
                <p:oleObj spid="_x0000_s57500" name="Equation" r:id="rId7" imgW="3048000" imgH="3657600" progId="Equation.DSMT4">
                  <p:embed/>
                </p:oleObj>
              </mc:Choice>
              <mc:Fallback>
                <p:oleObj name="Equation" r:id="rId7" imgW="3048000" imgH="3657600" progId="Equation.DSMT4">
                  <p:embed/>
                  <p:pic>
                    <p:nvPicPr>
                      <p:cNvPr id="0" name=""/>
                      <p:cNvPicPr/>
                      <p:nvPr/>
                    </p:nvPicPr>
                    <p:blipFill>
                      <a:blip r:embed="rId8"/>
                      <a:stretch>
                        <a:fillRect/>
                      </a:stretch>
                    </p:blipFill>
                    <p:spPr>
                      <a:xfrm>
                        <a:off x="1678445" y="5388401"/>
                        <a:ext cx="288032" cy="344854"/>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97475" y="4797152"/>
          <a:ext cx="1657350" cy="396875"/>
        </p:xfrm>
        <a:graphic>
          <a:graphicData uri="http://schemas.openxmlformats.org/presentationml/2006/ole">
            <mc:AlternateContent xmlns:mc="http://schemas.openxmlformats.org/markup-compatibility/2006">
              <mc:Choice xmlns:v="urn:schemas-microsoft-com:vml" Requires="v">
                <p:oleObj spid="_x0000_s57501" name="Equation" r:id="rId9" imgW="21640800" imgH="5181600" progId="Equation.DSMT4">
                  <p:embed/>
                </p:oleObj>
              </mc:Choice>
              <mc:Fallback>
                <p:oleObj name="Equation" r:id="rId9" imgW="21640800" imgH="5181600" progId="Equation.DSMT4">
                  <p:embed/>
                  <p:pic>
                    <p:nvPicPr>
                      <p:cNvPr id="0" name=""/>
                      <p:cNvPicPr/>
                      <p:nvPr/>
                    </p:nvPicPr>
                    <p:blipFill>
                      <a:blip r:embed="rId10"/>
                      <a:stretch>
                        <a:fillRect/>
                      </a:stretch>
                    </p:blipFill>
                    <p:spPr>
                      <a:xfrm>
                        <a:off x="4797475" y="4797152"/>
                        <a:ext cx="1657350" cy="396875"/>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573339" y="4710022"/>
          <a:ext cx="1071888" cy="431517"/>
        </p:xfrm>
        <a:graphic>
          <a:graphicData uri="http://schemas.openxmlformats.org/presentationml/2006/ole">
            <mc:AlternateContent xmlns:mc="http://schemas.openxmlformats.org/markup-compatibility/2006">
              <mc:Choice xmlns:v="urn:schemas-microsoft-com:vml" Requires="v">
                <p:oleObj spid="_x0000_s57502" name="Equation" r:id="rId11" imgW="12801600" imgH="5181600" progId="Equation.DSMT4">
                  <p:embed/>
                </p:oleObj>
              </mc:Choice>
              <mc:Fallback>
                <p:oleObj name="Equation" r:id="rId11" imgW="12801600" imgH="5181600" progId="Equation.DSMT4">
                  <p:embed/>
                  <p:pic>
                    <p:nvPicPr>
                      <p:cNvPr id="0" name=""/>
                      <p:cNvPicPr/>
                      <p:nvPr/>
                    </p:nvPicPr>
                    <p:blipFill>
                      <a:blip r:embed="rId12"/>
                      <a:stretch>
                        <a:fillRect/>
                      </a:stretch>
                    </p:blipFill>
                    <p:spPr>
                      <a:xfrm>
                        <a:off x="3573339" y="4710022"/>
                        <a:ext cx="1071888" cy="43151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1126025" y="3114498"/>
          <a:ext cx="5966515" cy="431517"/>
        </p:xfrm>
        <a:graphic>
          <a:graphicData uri="http://schemas.openxmlformats.org/presentationml/2006/ole">
            <mc:AlternateContent xmlns:mc="http://schemas.openxmlformats.org/markup-compatibility/2006">
              <mc:Choice xmlns:v="urn:schemas-microsoft-com:vml" Requires="v">
                <p:oleObj spid="_x0000_s57503" name="Equation" r:id="rId13" imgW="79857600" imgH="5791200" progId="Equation.DSMT4">
                  <p:embed/>
                </p:oleObj>
              </mc:Choice>
              <mc:Fallback>
                <p:oleObj name="Equation" r:id="rId13" imgW="79857600" imgH="5791200" progId="Equation.DSMT4">
                  <p:embed/>
                  <p:pic>
                    <p:nvPicPr>
                      <p:cNvPr id="0" name=""/>
                      <p:cNvPicPr/>
                      <p:nvPr/>
                    </p:nvPicPr>
                    <p:blipFill>
                      <a:blip r:embed="rId14"/>
                      <a:stretch>
                        <a:fillRect/>
                      </a:stretch>
                    </p:blipFill>
                    <p:spPr>
                      <a:xfrm>
                        <a:off x="1126025" y="3114498"/>
                        <a:ext cx="5966515" cy="431517"/>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7317755" y="3158806"/>
          <a:ext cx="1392238" cy="342900"/>
        </p:xfrm>
        <a:graphic>
          <a:graphicData uri="http://schemas.openxmlformats.org/presentationml/2006/ole">
            <mc:AlternateContent xmlns:mc="http://schemas.openxmlformats.org/markup-compatibility/2006">
              <mc:Choice xmlns:v="urn:schemas-microsoft-com:vml" Requires="v">
                <p:oleObj spid="_x0000_s57504" name="Equation" r:id="rId15" imgW="19812000" imgH="4876800" progId="Equation.DSMT4">
                  <p:embed/>
                </p:oleObj>
              </mc:Choice>
              <mc:Fallback>
                <p:oleObj name="Equation" r:id="rId15" imgW="19812000" imgH="4876800" progId="Equation.DSMT4">
                  <p:embed/>
                  <p:pic>
                    <p:nvPicPr>
                      <p:cNvPr id="0" name=""/>
                      <p:cNvPicPr/>
                      <p:nvPr/>
                    </p:nvPicPr>
                    <p:blipFill>
                      <a:blip r:embed="rId16"/>
                      <a:stretch>
                        <a:fillRect/>
                      </a:stretch>
                    </p:blipFill>
                    <p:spPr>
                      <a:xfrm>
                        <a:off x="7317755" y="3158806"/>
                        <a:ext cx="1392238" cy="3429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16320" y="5362391"/>
          <a:ext cx="1493833" cy="396875"/>
        </p:xfrm>
        <a:graphic>
          <a:graphicData uri="http://schemas.openxmlformats.org/presentationml/2006/ole">
            <mc:AlternateContent xmlns:mc="http://schemas.openxmlformats.org/markup-compatibility/2006">
              <mc:Choice xmlns:v="urn:schemas-microsoft-com:vml" Requires="v">
                <p:oleObj spid="_x0000_s57505" name="Equation" r:id="rId17" imgW="817880" imgH="221615" progId="Equation.DSMT4">
                  <p:embed/>
                </p:oleObj>
              </mc:Choice>
              <mc:Fallback>
                <p:oleObj name="Equation" r:id="rId17" imgW="817880" imgH="221615" progId="Equation.DSMT4">
                  <p:embed/>
                  <p:pic>
                    <p:nvPicPr>
                      <p:cNvPr id="0" name=""/>
                      <p:cNvPicPr/>
                      <p:nvPr/>
                    </p:nvPicPr>
                    <p:blipFill>
                      <a:blip r:embed="rId18"/>
                      <a:stretch>
                        <a:fillRect/>
                      </a:stretch>
                    </p:blipFill>
                    <p:spPr>
                      <a:xfrm>
                        <a:off x="6216320" y="5362391"/>
                        <a:ext cx="1493833" cy="396875"/>
                      </a:xfrm>
                      <a:prstGeom prst="rect">
                        <a:avLst/>
                      </a:prstGeom>
                    </p:spPr>
                  </p:pic>
                </p:oleObj>
              </mc:Fallback>
            </mc:AlternateContent>
          </a:graphicData>
        </a:graphic>
      </p:graphicFrame>
    </p:spTree>
    <p:extLst>
      <p:ext uri="{BB962C8B-B14F-4D97-AF65-F5344CB8AC3E}">
        <p14:creationId xmlns:p14="http://schemas.microsoft.com/office/powerpoint/2010/main" val="470245513"/>
      </p:ext>
    </p:extLst>
  </p:cSld>
  <p:clrMapOvr>
    <a:masterClrMapping/>
  </p:clrMapOvr>
  <p:transition>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其估计步骤可概述如下：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第一步，先设定                的先验分布；</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第二步，从后验分布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第三步，从后验分布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第四步，从后验分布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第五步，从后验分布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第六步，从后验分布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第七步，从后验分布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第八步，返回前面第二步再继续迭代直至收敛结束为止。</a:t>
            </a:r>
            <a:endParaRPr kumimoji="1" lang="en-US" altLang="zh-CN" sz="2200" dirty="0">
              <a:latin typeface="Times New Roman" panose="02020603050405020304" pitchFamily="18" charset="0"/>
              <a:ea typeface="+mn-ea"/>
              <a:sym typeface="+mn-ea"/>
            </a:endParaRPr>
          </a:p>
        </p:txBody>
      </p:sp>
      <p:graphicFrame>
        <p:nvGraphicFramePr>
          <p:cNvPr id="5" name="对象 4"/>
          <p:cNvGraphicFramePr>
            <a:graphicFrameLocks noChangeAspect="1"/>
          </p:cNvGraphicFramePr>
          <p:nvPr/>
        </p:nvGraphicFramePr>
        <p:xfrm>
          <a:off x="2997275" y="3071047"/>
          <a:ext cx="1839913" cy="412750"/>
        </p:xfrm>
        <a:graphic>
          <a:graphicData uri="http://schemas.openxmlformats.org/presentationml/2006/ole">
            <mc:AlternateContent xmlns:mc="http://schemas.openxmlformats.org/markup-compatibility/2006">
              <mc:Choice xmlns:v="urn:schemas-microsoft-com:vml" Requires="v">
                <p:oleObj spid="_x0000_s58617" name="Equation" r:id="rId3" imgW="21640800" imgH="4876800" progId="Equation.DSMT4">
                  <p:embed/>
                </p:oleObj>
              </mc:Choice>
              <mc:Fallback>
                <p:oleObj name="Equation" r:id="rId3" imgW="21640800" imgH="4876800" progId="Equation.DSMT4">
                  <p:embed/>
                  <p:pic>
                    <p:nvPicPr>
                      <p:cNvPr id="0" name=""/>
                      <p:cNvPicPr/>
                      <p:nvPr/>
                    </p:nvPicPr>
                    <p:blipFill>
                      <a:blip r:embed="rId4"/>
                      <a:stretch>
                        <a:fillRect/>
                      </a:stretch>
                    </p:blipFill>
                    <p:spPr>
                      <a:xfrm>
                        <a:off x="2997275" y="3071047"/>
                        <a:ext cx="1839913" cy="4127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944669" y="2499503"/>
          <a:ext cx="1020763" cy="402794"/>
        </p:xfrm>
        <a:graphic>
          <a:graphicData uri="http://schemas.openxmlformats.org/presentationml/2006/ole">
            <mc:AlternateContent xmlns:mc="http://schemas.openxmlformats.org/markup-compatibility/2006">
              <mc:Choice xmlns:v="urn:schemas-microsoft-com:vml" Requires="v">
                <p:oleObj spid="_x0000_s58618" name="Equation" r:id="rId5" imgW="13106400" imgH="5181600" progId="Equation.DSMT4">
                  <p:embed/>
                </p:oleObj>
              </mc:Choice>
              <mc:Fallback>
                <p:oleObj name="Equation" r:id="rId5" imgW="13106400" imgH="5181600" progId="Equation.DSMT4">
                  <p:embed/>
                  <p:pic>
                    <p:nvPicPr>
                      <p:cNvPr id="0" name=""/>
                      <p:cNvPicPr/>
                      <p:nvPr/>
                    </p:nvPicPr>
                    <p:blipFill>
                      <a:blip r:embed="rId6"/>
                      <a:stretch>
                        <a:fillRect/>
                      </a:stretch>
                    </p:blipFill>
                    <p:spPr>
                      <a:xfrm>
                        <a:off x="2944669" y="2499503"/>
                        <a:ext cx="1020763" cy="402794"/>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2493219" y="1412776"/>
          <a:ext cx="1020762" cy="381000"/>
        </p:xfrm>
        <a:graphic>
          <a:graphicData uri="http://schemas.openxmlformats.org/presentationml/2006/ole">
            <mc:AlternateContent xmlns:mc="http://schemas.openxmlformats.org/markup-compatibility/2006">
              <mc:Choice xmlns:v="urn:schemas-microsoft-com:vml" Requires="v">
                <p:oleObj spid="_x0000_s58619" name="Equation" r:id="rId7" imgW="12192000" imgH="4572000" progId="Equation.DSMT4">
                  <p:embed/>
                </p:oleObj>
              </mc:Choice>
              <mc:Fallback>
                <p:oleObj name="Equation" r:id="rId7" imgW="12192000" imgH="4572000" progId="Equation.DSMT4">
                  <p:embed/>
                  <p:pic>
                    <p:nvPicPr>
                      <p:cNvPr id="0" name=""/>
                      <p:cNvPicPr/>
                      <p:nvPr/>
                    </p:nvPicPr>
                    <p:blipFill>
                      <a:blip r:embed="rId8"/>
                      <a:stretch>
                        <a:fillRect/>
                      </a:stretch>
                    </p:blipFill>
                    <p:spPr>
                      <a:xfrm>
                        <a:off x="2493219" y="1412776"/>
                        <a:ext cx="1020762" cy="38100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869483" y="2490637"/>
          <a:ext cx="432048" cy="488313"/>
        </p:xfrm>
        <a:graphic>
          <a:graphicData uri="http://schemas.openxmlformats.org/presentationml/2006/ole">
            <mc:AlternateContent xmlns:mc="http://schemas.openxmlformats.org/markup-compatibility/2006">
              <mc:Choice xmlns:v="urn:schemas-microsoft-com:vml" Requires="v">
                <p:oleObj spid="_x0000_s58620" name="Equation" r:id="rId9" imgW="4572000" imgH="5181600" progId="Equation.DSMT4">
                  <p:embed/>
                </p:oleObj>
              </mc:Choice>
              <mc:Fallback>
                <p:oleObj name="Equation" r:id="rId9" imgW="4572000" imgH="5181600" progId="Equation.DSMT4">
                  <p:embed/>
                  <p:pic>
                    <p:nvPicPr>
                      <p:cNvPr id="0" name=""/>
                      <p:cNvPicPr/>
                      <p:nvPr/>
                    </p:nvPicPr>
                    <p:blipFill>
                      <a:blip r:embed="rId10"/>
                      <a:stretch>
                        <a:fillRect/>
                      </a:stretch>
                    </p:blipFill>
                    <p:spPr>
                      <a:xfrm>
                        <a:off x="4869483" y="2490637"/>
                        <a:ext cx="432048" cy="48831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97275" y="1950842"/>
          <a:ext cx="1656184" cy="398038"/>
        </p:xfrm>
        <a:graphic>
          <a:graphicData uri="http://schemas.openxmlformats.org/presentationml/2006/ole">
            <mc:AlternateContent xmlns:mc="http://schemas.openxmlformats.org/markup-compatibility/2006">
              <mc:Choice xmlns:v="urn:schemas-microsoft-com:vml" Requires="v">
                <p:oleObj spid="_x0000_s58621" name="Equation" r:id="rId11" imgW="21640800" imgH="5181600" progId="Equation.DSMT4">
                  <p:embed/>
                </p:oleObj>
              </mc:Choice>
              <mc:Fallback>
                <p:oleObj name="Equation" r:id="rId11" imgW="21640800" imgH="5181600" progId="Equation.DSMT4">
                  <p:embed/>
                  <p:pic>
                    <p:nvPicPr>
                      <p:cNvPr id="0" name=""/>
                      <p:cNvPicPr/>
                      <p:nvPr/>
                    </p:nvPicPr>
                    <p:blipFill>
                      <a:blip r:embed="rId12"/>
                      <a:stretch>
                        <a:fillRect/>
                      </a:stretch>
                    </p:blipFill>
                    <p:spPr>
                      <a:xfrm>
                        <a:off x="2997275" y="1950842"/>
                        <a:ext cx="1656184" cy="39803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45547" y="1967881"/>
          <a:ext cx="280630" cy="381000"/>
        </p:xfrm>
        <a:graphic>
          <a:graphicData uri="http://schemas.openxmlformats.org/presentationml/2006/ole">
            <mc:AlternateContent xmlns:mc="http://schemas.openxmlformats.org/markup-compatibility/2006">
              <mc:Choice xmlns:v="urn:schemas-microsoft-com:vml" Requires="v">
                <p:oleObj spid="_x0000_s58622" name="Equation" r:id="rId13" imgW="3352800" imgH="4572000" progId="Equation.DSMT4">
                  <p:embed/>
                </p:oleObj>
              </mc:Choice>
              <mc:Fallback>
                <p:oleObj name="Equation" r:id="rId13" imgW="3352800" imgH="4572000" progId="Equation.DSMT4">
                  <p:embed/>
                  <p:pic>
                    <p:nvPicPr>
                      <p:cNvPr id="0" name=""/>
                      <p:cNvPicPr/>
                      <p:nvPr/>
                    </p:nvPicPr>
                    <p:blipFill>
                      <a:blip r:embed="rId14"/>
                      <a:stretch>
                        <a:fillRect/>
                      </a:stretch>
                    </p:blipFill>
                    <p:spPr>
                      <a:xfrm>
                        <a:off x="5445547" y="1967881"/>
                        <a:ext cx="280630" cy="3810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837188" y="4826407"/>
          <a:ext cx="352444" cy="402793"/>
        </p:xfrm>
        <a:graphic>
          <a:graphicData uri="http://schemas.openxmlformats.org/presentationml/2006/ole">
            <mc:AlternateContent xmlns:mc="http://schemas.openxmlformats.org/markup-compatibility/2006">
              <mc:Choice xmlns:v="urn:schemas-microsoft-com:vml" Requires="v">
                <p:oleObj spid="_x0000_s58623" name="Equation" r:id="rId15" imgW="4267200" imgH="4876800" progId="Equation.DSMT4">
                  <p:embed/>
                </p:oleObj>
              </mc:Choice>
              <mc:Fallback>
                <p:oleObj name="Equation" r:id="rId15" imgW="4267200" imgH="4876800" progId="Equation.DSMT4">
                  <p:embed/>
                  <p:pic>
                    <p:nvPicPr>
                      <p:cNvPr id="0" name=""/>
                      <p:cNvPicPr/>
                      <p:nvPr/>
                    </p:nvPicPr>
                    <p:blipFill>
                      <a:blip r:embed="rId16"/>
                      <a:stretch>
                        <a:fillRect/>
                      </a:stretch>
                    </p:blipFill>
                    <p:spPr>
                      <a:xfrm>
                        <a:off x="4837188" y="4826407"/>
                        <a:ext cx="352444" cy="402793"/>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837188" y="3651536"/>
          <a:ext cx="372344" cy="425536"/>
        </p:xfrm>
        <a:graphic>
          <a:graphicData uri="http://schemas.openxmlformats.org/presentationml/2006/ole">
            <mc:AlternateContent xmlns:mc="http://schemas.openxmlformats.org/markup-compatibility/2006">
              <mc:Choice xmlns:v="urn:schemas-microsoft-com:vml" Requires="v">
                <p:oleObj spid="_x0000_s58624" name="Equation" r:id="rId17" imgW="4267200" imgH="4876800" progId="Equation.DSMT4">
                  <p:embed/>
                </p:oleObj>
              </mc:Choice>
              <mc:Fallback>
                <p:oleObj name="Equation" r:id="rId17" imgW="4267200" imgH="4876800" progId="Equation.DSMT4">
                  <p:embed/>
                  <p:pic>
                    <p:nvPicPr>
                      <p:cNvPr id="0" name=""/>
                      <p:cNvPicPr/>
                      <p:nvPr/>
                    </p:nvPicPr>
                    <p:blipFill>
                      <a:blip r:embed="rId18"/>
                      <a:stretch>
                        <a:fillRect/>
                      </a:stretch>
                    </p:blipFill>
                    <p:spPr>
                      <a:xfrm>
                        <a:off x="4837188" y="3651536"/>
                        <a:ext cx="372344" cy="42553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88989" y="4251122"/>
          <a:ext cx="265292" cy="383199"/>
        </p:xfrm>
        <a:graphic>
          <a:graphicData uri="http://schemas.openxmlformats.org/presentationml/2006/ole">
            <mc:AlternateContent xmlns:mc="http://schemas.openxmlformats.org/markup-compatibility/2006">
              <mc:Choice xmlns:v="urn:schemas-microsoft-com:vml" Requires="v">
                <p:oleObj spid="_x0000_s58625" name="Equation" r:id="rId19" imgW="2743200" imgH="3962400" progId="Equation.DSMT4">
                  <p:embed/>
                </p:oleObj>
              </mc:Choice>
              <mc:Fallback>
                <p:oleObj name="Equation" r:id="rId19" imgW="2743200" imgH="3962400" progId="Equation.DSMT4">
                  <p:embed/>
                  <p:pic>
                    <p:nvPicPr>
                      <p:cNvPr id="0" name=""/>
                      <p:cNvPicPr/>
                      <p:nvPr/>
                    </p:nvPicPr>
                    <p:blipFill>
                      <a:blip r:embed="rId20"/>
                      <a:stretch>
                        <a:fillRect/>
                      </a:stretch>
                    </p:blipFill>
                    <p:spPr>
                      <a:xfrm>
                        <a:off x="5588989" y="4251122"/>
                        <a:ext cx="265292" cy="38319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5726177" y="3171003"/>
          <a:ext cx="232197" cy="257997"/>
        </p:xfrm>
        <a:graphic>
          <a:graphicData uri="http://schemas.openxmlformats.org/presentationml/2006/ole">
            <mc:AlternateContent xmlns:mc="http://schemas.openxmlformats.org/markup-compatibility/2006">
              <mc:Choice xmlns:v="urn:schemas-microsoft-com:vml" Requires="v">
                <p:oleObj spid="_x0000_s58626" name="Equation" r:id="rId21" imgW="2743200" imgH="3048000" progId="Equation.DSMT4">
                  <p:embed/>
                </p:oleObj>
              </mc:Choice>
              <mc:Fallback>
                <p:oleObj name="Equation" r:id="rId21" imgW="2743200" imgH="3048000" progId="Equation.DSMT4">
                  <p:embed/>
                  <p:pic>
                    <p:nvPicPr>
                      <p:cNvPr id="0" name=""/>
                      <p:cNvPicPr/>
                      <p:nvPr/>
                    </p:nvPicPr>
                    <p:blipFill>
                      <a:blip r:embed="rId22"/>
                      <a:stretch>
                        <a:fillRect/>
                      </a:stretch>
                    </p:blipFill>
                    <p:spPr>
                      <a:xfrm>
                        <a:off x="5726177" y="3171003"/>
                        <a:ext cx="232197" cy="25799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2944669" y="4782530"/>
          <a:ext cx="1006986" cy="402794"/>
        </p:xfrm>
        <a:graphic>
          <a:graphicData uri="http://schemas.openxmlformats.org/presentationml/2006/ole">
            <mc:AlternateContent xmlns:mc="http://schemas.openxmlformats.org/markup-compatibility/2006">
              <mc:Choice xmlns:v="urn:schemas-microsoft-com:vml" Requires="v">
                <p:oleObj spid="_x0000_s58627" name="Equation" r:id="rId23" imgW="12192000" imgH="4876800" progId="Equation.DSMT4">
                  <p:embed/>
                </p:oleObj>
              </mc:Choice>
              <mc:Fallback>
                <p:oleObj name="Equation" r:id="rId23" imgW="12192000" imgH="4876800" progId="Equation.DSMT4">
                  <p:embed/>
                  <p:pic>
                    <p:nvPicPr>
                      <p:cNvPr id="0" name=""/>
                      <p:cNvPicPr/>
                      <p:nvPr/>
                    </p:nvPicPr>
                    <p:blipFill>
                      <a:blip r:embed="rId24"/>
                      <a:stretch>
                        <a:fillRect/>
                      </a:stretch>
                    </p:blipFill>
                    <p:spPr>
                      <a:xfrm>
                        <a:off x="2944669" y="4782530"/>
                        <a:ext cx="1006986" cy="402794"/>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2944669" y="4231527"/>
          <a:ext cx="1762224" cy="402794"/>
        </p:xfrm>
        <a:graphic>
          <a:graphicData uri="http://schemas.openxmlformats.org/presentationml/2006/ole">
            <mc:AlternateContent xmlns:mc="http://schemas.openxmlformats.org/markup-compatibility/2006">
              <mc:Choice xmlns:v="urn:schemas-microsoft-com:vml" Requires="v">
                <p:oleObj spid="_x0000_s58628" name="Equation" r:id="rId25" imgW="21336000" imgH="4876800" progId="Equation.DSMT4">
                  <p:embed/>
                </p:oleObj>
              </mc:Choice>
              <mc:Fallback>
                <p:oleObj name="Equation" r:id="rId25" imgW="21336000" imgH="4876800" progId="Equation.DSMT4">
                  <p:embed/>
                  <p:pic>
                    <p:nvPicPr>
                      <p:cNvPr id="0" name=""/>
                      <p:cNvPicPr/>
                      <p:nvPr/>
                    </p:nvPicPr>
                    <p:blipFill>
                      <a:blip r:embed="rId26"/>
                      <a:stretch>
                        <a:fillRect/>
                      </a:stretch>
                    </p:blipFill>
                    <p:spPr>
                      <a:xfrm>
                        <a:off x="2944669" y="4231527"/>
                        <a:ext cx="1762224" cy="402794"/>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2958447" y="3652547"/>
          <a:ext cx="1006985" cy="402794"/>
        </p:xfrm>
        <a:graphic>
          <a:graphicData uri="http://schemas.openxmlformats.org/presentationml/2006/ole">
            <mc:AlternateContent xmlns:mc="http://schemas.openxmlformats.org/markup-compatibility/2006">
              <mc:Choice xmlns:v="urn:schemas-microsoft-com:vml" Requires="v">
                <p:oleObj spid="_x0000_s58629" name="Equation" r:id="rId27" imgW="12192000" imgH="4876800" progId="Equation.DSMT4">
                  <p:embed/>
                </p:oleObj>
              </mc:Choice>
              <mc:Fallback>
                <p:oleObj name="Equation" r:id="rId27" imgW="12192000" imgH="4876800" progId="Equation.DSMT4">
                  <p:embed/>
                  <p:pic>
                    <p:nvPicPr>
                      <p:cNvPr id="0" name=""/>
                      <p:cNvPicPr/>
                      <p:nvPr/>
                    </p:nvPicPr>
                    <p:blipFill>
                      <a:blip r:embed="rId28"/>
                      <a:stretch>
                        <a:fillRect/>
                      </a:stretch>
                    </p:blipFill>
                    <p:spPr>
                      <a:xfrm>
                        <a:off x="2958447" y="3652547"/>
                        <a:ext cx="1006985" cy="402794"/>
                      </a:xfrm>
                      <a:prstGeom prst="rect">
                        <a:avLst/>
                      </a:prstGeom>
                    </p:spPr>
                  </p:pic>
                </p:oleObj>
              </mc:Fallback>
            </mc:AlternateContent>
          </a:graphicData>
        </a:graphic>
      </p:graphicFrame>
    </p:spTree>
    <p:extLst>
      <p:ext uri="{BB962C8B-B14F-4D97-AF65-F5344CB8AC3E}">
        <p14:creationId xmlns:p14="http://schemas.microsoft.com/office/powerpoint/2010/main" val="1152729307"/>
      </p:ext>
    </p:extLst>
  </p:cSld>
  <p:clrMapOvr>
    <a:masterClrMapping/>
  </p:clrMapOvr>
  <p:transition>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6846641"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4-6】</a:t>
            </a:r>
            <a:r>
              <a:rPr lang="zh-CN" altLang="en-US" sz="2800" b="1" cap="small" dirty="0">
                <a:latin typeface="微软雅黑" panose="020B0503020204020204" pitchFamily="34" charset="-122"/>
                <a:ea typeface="微软雅黑" panose="020B0503020204020204" pitchFamily="34" charset="-122"/>
                <a:cs typeface="+mn-cs"/>
              </a:rPr>
              <a:t>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5915" y="908720"/>
            <a:ext cx="11926267" cy="469667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本节选取同业拆借利率、产出缺口以及通胀率的季度数据展开建模，样本选取区间为</a:t>
            </a:r>
            <a:r>
              <a:rPr kumimoji="1" lang="en-US" altLang="zh-CN" sz="2200" dirty="0">
                <a:latin typeface="Times New Roman" panose="02020603050405020304" pitchFamily="18" charset="0"/>
                <a:ea typeface="+mn-ea"/>
                <a:cs typeface="Times New Roman" panose="02020603050405020304" pitchFamily="18" charset="0"/>
              </a:rPr>
              <a:t>1996-2022</a:t>
            </a:r>
            <a:r>
              <a:rPr kumimoji="1" lang="zh-CN" altLang="en-US" sz="2200" dirty="0">
                <a:latin typeface="Times New Roman" panose="02020603050405020304" pitchFamily="18" charset="0"/>
                <a:ea typeface="+mn-ea"/>
                <a:cs typeface="Times New Roman" panose="02020603050405020304" pitchFamily="18" charset="0"/>
              </a:rPr>
              <a:t>年。其中，产出缺口和同业拆借利率的数据在第八章已经详细介绍，在此不再赘述。其中，可通过消费者价格的月度同比数据计算出通胀率，数据来源于</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中国经济景气月报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中国统计月报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lang="zh-CN" altLang="en-US" sz="2200" dirty="0">
                <a:latin typeface="Times New Roman" panose="02020603050405020304" pitchFamily="18" charset="0"/>
                <a:cs typeface="Times New Roman" panose="02020603050405020304" pitchFamily="18" charset="0"/>
              </a:rPr>
              <a:t>本节采用脉冲响应函数估计了价格型货币政策和数量型货币政策冲击对产出缺口和通胀率的时变影响效应。</a:t>
            </a:r>
            <a:r>
              <a:rPr lang="zh-CN" altLang="en-US" sz="2200" dirty="0" smtClean="0">
                <a:latin typeface="Times New Roman" panose="02020603050405020304" pitchFamily="18" charset="0"/>
                <a:cs typeface="Times New Roman" panose="02020603050405020304" pitchFamily="18" charset="0"/>
              </a:rPr>
              <a:t>图</a:t>
            </a:r>
            <a:r>
              <a:rPr lang="en-US" altLang="zh-CN" sz="2200" dirty="0" smtClean="0">
                <a:latin typeface="Times New Roman" panose="02020603050405020304" pitchFamily="18" charset="0"/>
                <a:cs typeface="Times New Roman" panose="02020603050405020304" pitchFamily="18" charset="0"/>
              </a:rPr>
              <a:t>4-6</a:t>
            </a:r>
            <a:r>
              <a:rPr lang="zh-CN" altLang="en-US" sz="2200" dirty="0" smtClean="0">
                <a:latin typeface="Times New Roman" panose="02020603050405020304" pitchFamily="18" charset="0"/>
                <a:cs typeface="Times New Roman" panose="02020603050405020304" pitchFamily="18" charset="0"/>
              </a:rPr>
              <a:t>给</a:t>
            </a:r>
            <a:r>
              <a:rPr lang="zh-CN" altLang="en-US" sz="2200" dirty="0">
                <a:latin typeface="Times New Roman" panose="02020603050405020304" pitchFamily="18" charset="0"/>
                <a:cs typeface="Times New Roman" panose="02020603050405020304" pitchFamily="18" charset="0"/>
              </a:rPr>
              <a:t>出了提前</a:t>
            </a: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期、提前</a:t>
            </a: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期以及提前</a:t>
            </a:r>
            <a:r>
              <a:rPr lang="en-US" altLang="zh-CN" sz="2200" dirty="0">
                <a:latin typeface="Times New Roman" panose="02020603050405020304" pitchFamily="18" charset="0"/>
                <a:cs typeface="Times New Roman" panose="02020603050405020304" pitchFamily="18" charset="0"/>
              </a:rPr>
              <a:t>8</a:t>
            </a:r>
            <a:r>
              <a:rPr lang="zh-CN" altLang="en-US" sz="2200" dirty="0">
                <a:latin typeface="Times New Roman" panose="02020603050405020304" pitchFamily="18" charset="0"/>
                <a:cs typeface="Times New Roman" panose="02020603050405020304" pitchFamily="18" charset="0"/>
              </a:rPr>
              <a:t>期产出缺口和通胀率对价格型货币政策和数量型货币政策冲击的时变脉冲响应函数，分别刻画了短期、中期和长期的影响效应。</a:t>
            </a:r>
          </a:p>
        </p:txBody>
      </p:sp>
    </p:spTree>
    <p:extLst>
      <p:ext uri="{BB962C8B-B14F-4D97-AF65-F5344CB8AC3E}">
        <p14:creationId xmlns:p14="http://schemas.microsoft.com/office/powerpoint/2010/main" val="1949356928"/>
      </p:ext>
    </p:extLst>
  </p:cSld>
  <p:clrMapOvr>
    <a:masterClrMapping/>
  </p:clrMapOvr>
  <p:transition>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4-6</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061171" y="5301208"/>
            <a:ext cx="8712968"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4-6 </a:t>
            </a:r>
            <a:r>
              <a:rPr lang="zh-CN" altLang="en-US" sz="2400" b="1" dirty="0">
                <a:solidFill>
                  <a:srgbClr val="000000"/>
                </a:solidFill>
                <a:latin typeface="Times New Roman" panose="02020603050405020304" pitchFamily="18" charset="0"/>
              </a:rPr>
              <a:t>产出缺口和通胀率对货币政策冲击的时变脉冲响应函数</a:t>
            </a:r>
            <a:endParaRPr lang="zh-CN" sz="2400" b="1" dirty="0">
              <a:solidFill>
                <a:srgbClr val="000000"/>
              </a:solidFill>
              <a:latin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1197075" y="1844824"/>
            <a:ext cx="9426420" cy="3109372"/>
          </a:xfrm>
          <a:prstGeom prst="rect">
            <a:avLst/>
          </a:prstGeom>
        </p:spPr>
      </p:pic>
    </p:spTree>
    <p:extLst>
      <p:ext uri="{BB962C8B-B14F-4D97-AF65-F5344CB8AC3E}">
        <p14:creationId xmlns:p14="http://schemas.microsoft.com/office/powerpoint/2010/main" val="3197263668"/>
      </p:ext>
    </p:extLst>
  </p:cSld>
  <p:clrMapOvr>
    <a:masterClrMapping/>
  </p:clrMapOvr>
  <p:transition>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4-6</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415844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与长期效应相比（两年），短期和中期（半年和一年）利率冲击对产出和通胀的影响更为明显。脉冲响应的结果显示，上世纪</a:t>
            </a:r>
            <a:r>
              <a:rPr lang="en-US" altLang="zh-CN" sz="2200" dirty="0">
                <a:latin typeface="Times New Roman" panose="02020603050405020304" pitchFamily="18" charset="0"/>
                <a:cs typeface="Times New Roman" panose="02020603050405020304" pitchFamily="18" charset="0"/>
              </a:rPr>
              <a:t>90</a:t>
            </a:r>
            <a:r>
              <a:rPr lang="zh-CN" altLang="en-US" sz="2200" dirty="0">
                <a:latin typeface="Times New Roman" panose="02020603050405020304" pitchFamily="18" charset="0"/>
                <a:cs typeface="Times New Roman" panose="02020603050405020304" pitchFamily="18" charset="0"/>
              </a:rPr>
              <a:t>年代中叶以来，利率冲击对通货膨胀（            ）有明显的抑制效应，并且在</a:t>
            </a:r>
            <a:r>
              <a:rPr lang="en-US" altLang="zh-CN" sz="2200" dirty="0">
                <a:latin typeface="Times New Roman" panose="02020603050405020304" pitchFamily="18" charset="0"/>
                <a:cs typeface="Times New Roman" panose="02020603050405020304" pitchFamily="18" charset="0"/>
              </a:rPr>
              <a:t>1996</a:t>
            </a:r>
            <a:r>
              <a:rPr lang="zh-CN" altLang="en-US" sz="2200" dirty="0">
                <a:latin typeface="Times New Roman" panose="02020603050405020304" pitchFamily="18" charset="0"/>
                <a:cs typeface="Times New Roman" panose="02020603050405020304" pitchFamily="18" charset="0"/>
              </a:rPr>
              <a:t>年达到最大值。由此也表明，在一定时期内我国利率政策能够有效降低通胀，以稳定物价水平。而利率冲击对产出缺口（            ）的影响在</a:t>
            </a:r>
            <a:r>
              <a:rPr lang="en-US" altLang="zh-CN" sz="2200" dirty="0">
                <a:latin typeface="Times New Roman" panose="02020603050405020304" pitchFamily="18" charset="0"/>
                <a:cs typeface="Times New Roman" panose="02020603050405020304" pitchFamily="18" charset="0"/>
              </a:rPr>
              <a:t>1999</a:t>
            </a:r>
            <a:r>
              <a:rPr lang="zh-CN" altLang="en-US" sz="2200" dirty="0">
                <a:latin typeface="Times New Roman" panose="02020603050405020304" pitchFamily="18" charset="0"/>
                <a:cs typeface="Times New Roman" panose="02020603050405020304" pitchFamily="18" charset="0"/>
              </a:rPr>
              <a:t>年以前为正，并在此后由负转为正，且此后长期围绕零上下波动，说明在某些时间段利率政策能够起到稳定经济周期的目标，但是，在特定时间段内并未能够有效抑制宏观经济波动。这由此也说明采用时变参数</a:t>
            </a:r>
            <a:r>
              <a:rPr lang="en-US" altLang="zh-CN" sz="2200" dirty="0">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模型对中国货币政策取向及其政策效果展开有效识别是非常有必要的。</a:t>
            </a:r>
            <a:endParaRPr sz="22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nvGraphicFramePr>
        <p:xfrm>
          <a:off x="8757915" y="1772816"/>
          <a:ext cx="891100" cy="432048"/>
        </p:xfrm>
        <a:graphic>
          <a:graphicData uri="http://schemas.openxmlformats.org/presentationml/2006/ole">
            <mc:AlternateContent xmlns:mc="http://schemas.openxmlformats.org/markup-compatibility/2006">
              <mc:Choice xmlns:v="urn:schemas-microsoft-com:vml" Requires="v">
                <p:oleObj spid="_x0000_s59432" name="Equation" r:id="rId3" imgW="10058400" imgH="4876800" progId="Equation.DSMT4">
                  <p:embed/>
                </p:oleObj>
              </mc:Choice>
              <mc:Fallback>
                <p:oleObj name="Equation" r:id="rId3" imgW="10058400" imgH="4876800" progId="Equation.DSMT4">
                  <p:embed/>
                  <p:pic>
                    <p:nvPicPr>
                      <p:cNvPr id="0" name=""/>
                      <p:cNvPicPr/>
                      <p:nvPr/>
                    </p:nvPicPr>
                    <p:blipFill>
                      <a:blip r:embed="rId4"/>
                      <a:stretch>
                        <a:fillRect/>
                      </a:stretch>
                    </p:blipFill>
                    <p:spPr>
                      <a:xfrm>
                        <a:off x="8757915" y="1772816"/>
                        <a:ext cx="891100" cy="43204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174140" y="2852936"/>
          <a:ext cx="813749" cy="392576"/>
        </p:xfrm>
        <a:graphic>
          <a:graphicData uri="http://schemas.openxmlformats.org/presentationml/2006/ole">
            <mc:AlternateContent xmlns:mc="http://schemas.openxmlformats.org/markup-compatibility/2006">
              <mc:Choice xmlns:v="urn:schemas-microsoft-com:vml" Requires="v">
                <p:oleObj spid="_x0000_s59433" name="Equation" r:id="rId5" imgW="422910" imgH="205740" progId="Equation.DSMT4">
                  <p:embed/>
                </p:oleObj>
              </mc:Choice>
              <mc:Fallback>
                <p:oleObj name="Equation" r:id="rId5" imgW="422910" imgH="205740" progId="Equation.DSMT4">
                  <p:embed/>
                  <p:pic>
                    <p:nvPicPr>
                      <p:cNvPr id="0" name=""/>
                      <p:cNvPicPr/>
                      <p:nvPr/>
                    </p:nvPicPr>
                    <p:blipFill>
                      <a:blip r:embed="rId6"/>
                      <a:stretch>
                        <a:fillRect/>
                      </a:stretch>
                    </p:blipFill>
                    <p:spPr>
                      <a:xfrm>
                        <a:off x="5174140" y="2852936"/>
                        <a:ext cx="813749" cy="392576"/>
                      </a:xfrm>
                      <a:prstGeom prst="rect">
                        <a:avLst/>
                      </a:prstGeom>
                    </p:spPr>
                  </p:pic>
                </p:oleObj>
              </mc:Fallback>
            </mc:AlternateContent>
          </a:graphicData>
        </a:graphic>
      </p:graphicFrame>
    </p:spTree>
    <p:extLst>
      <p:ext uri="{BB962C8B-B14F-4D97-AF65-F5344CB8AC3E}">
        <p14:creationId xmlns:p14="http://schemas.microsoft.com/office/powerpoint/2010/main" val="3317451453"/>
      </p:ext>
    </p:extLst>
  </p:cSld>
  <p:clrMapOvr>
    <a:masterClrMapping/>
  </p:clrMapOvr>
  <p:transition>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九、</a:t>
            </a:r>
            <a:r>
              <a:rPr kumimoji="0" lang="zh-CN" altLang="en-US" sz="5400" b="1" dirty="0">
                <a:solidFill>
                  <a:schemeClr val="bg1"/>
                </a:solidFill>
                <a:latin typeface="微软雅黑" panose="020B0503020204020204" pitchFamily="34" charset="-122"/>
                <a:ea typeface="微软雅黑" panose="020B0503020204020204" pitchFamily="34" charset="-122"/>
              </a:rPr>
              <a:t>时变参数潜在门限向量自回归模型</a:t>
            </a:r>
          </a:p>
        </p:txBody>
      </p:sp>
    </p:spTree>
    <p:extLst>
      <p:ext uri="{BB962C8B-B14F-4D97-AF65-F5344CB8AC3E}">
        <p14:creationId xmlns:p14="http://schemas.microsoft.com/office/powerpoint/2010/main" val="3837958020"/>
      </p:ext>
    </p:extLst>
  </p:cSld>
  <p:clrMapOvr>
    <a:masterClrMapping/>
  </p:clrMapOvr>
  <p:transition spd="slow" advClick="0" advTm="3340">
    <p:wip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第七节 </a:t>
            </a:r>
            <a:r>
              <a:rPr lang="zh-CN" altLang="en-US" sz="2800" b="1" cap="small" dirty="0">
                <a:latin typeface="微软雅黑" panose="020B0503020204020204" pitchFamily="34" charset="-122"/>
                <a:ea typeface="微软雅黑" panose="020B0503020204020204" pitchFamily="34" charset="-122"/>
                <a:cs typeface="+mn-cs"/>
              </a:rPr>
              <a:t>时变参数潜在门限向量自回归模型</a:t>
            </a:r>
          </a:p>
        </p:txBody>
      </p:sp>
      <p:sp>
        <p:nvSpPr>
          <p:cNvPr id="5" name="文本框 4"/>
          <p:cNvSpPr txBox="1"/>
          <p:nvPr/>
        </p:nvSpPr>
        <p:spPr>
          <a:xfrm>
            <a:off x="30106" y="836712"/>
            <a:ext cx="11897433" cy="423263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模型只能研究变量间传导机制稳定时的关系，当变量存在突变关系时，使用该模型则无法刻画变量间的关系，且将导致估计误差增大，并进一步使得估计结果无效。</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潜在门限时变参数向量自回归（</a:t>
            </a:r>
            <a:r>
              <a:rPr kumimoji="1" lang="en-US" altLang="zh-CN" sz="2400" dirty="0">
                <a:latin typeface="Times New Roman" panose="02020603050405020304" pitchFamily="18" charset="0"/>
                <a:ea typeface="+mn-ea"/>
                <a:cs typeface="Times New Roman" panose="02020603050405020304" pitchFamily="18" charset="0"/>
              </a:rPr>
              <a:t>LT-TVP-VAR</a:t>
            </a:r>
            <a:r>
              <a:rPr kumimoji="1" lang="zh-CN" altLang="en-US" sz="2400" dirty="0">
                <a:latin typeface="Times New Roman" panose="02020603050405020304" pitchFamily="18" charset="0"/>
                <a:ea typeface="+mn-ea"/>
                <a:cs typeface="Times New Roman" panose="02020603050405020304" pitchFamily="18" charset="0"/>
              </a:rPr>
              <a:t>）模型（</a:t>
            </a:r>
            <a:r>
              <a:rPr kumimoji="1" lang="en-US" altLang="zh-CN" sz="2400" dirty="0">
                <a:latin typeface="Times New Roman" panose="02020603050405020304" pitchFamily="18" charset="0"/>
                <a:ea typeface="+mn-ea"/>
                <a:cs typeface="Times New Roman" panose="02020603050405020304" pitchFamily="18" charset="0"/>
              </a:rPr>
              <a:t> Nakajima and West</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2013</a:t>
            </a:r>
            <a:r>
              <a:rPr kumimoji="1" lang="zh-CN" altLang="en-US" sz="2400" dirty="0">
                <a:latin typeface="Times New Roman" panose="02020603050405020304" pitchFamily="18" charset="0"/>
                <a:ea typeface="+mn-ea"/>
                <a:cs typeface="Times New Roman" panose="02020603050405020304" pitchFamily="18" charset="0"/>
              </a:rPr>
              <a:t> ），不仅能够刻画变量间的突变关系，使得协方差矩阵趋于收敛，使得估计结果稳定，同时也避免了样本协方差矩阵估计误差被放大的问题。</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30201363"/>
      </p:ext>
    </p:extLst>
  </p:cSld>
  <p:clrMapOvr>
    <a:masterClrMapping/>
  </p:clrMapOvr>
  <p:transition>
    <p:wip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首先，令</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模型设定为：</a:t>
            </a:r>
            <a:r>
              <a:rPr kumimoji="1" lang="en-US" altLang="zh-CN" sz="22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4-33</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其中，时间序列    是         维向量，  是         维的时变截距，  是 </a:t>
            </a:r>
            <a:r>
              <a:rPr kumimoji="1" lang="en-US" altLang="zh-CN" sz="2200" i="1" dirty="0">
                <a:latin typeface="Times New Roman" panose="02020603050405020304" pitchFamily="18" charset="0"/>
                <a:ea typeface="+mn-ea"/>
                <a:sym typeface="+mn-ea"/>
              </a:rPr>
              <a:t>j </a:t>
            </a:r>
            <a:r>
              <a:rPr kumimoji="1" lang="zh-CN" altLang="en-US" sz="2200" dirty="0">
                <a:latin typeface="Times New Roman" panose="02020603050405020304" pitchFamily="18" charset="0"/>
                <a:ea typeface="+mn-ea"/>
                <a:sym typeface="+mn-ea"/>
              </a:rPr>
              <a:t>阶的          维时变系数矩阵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是           维时变新息方差矩阵。令                    矩阵                          ，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矩阵                                   ，模型可以改写为：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4-34</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其中，时变系数     通常假设服从</a:t>
            </a:r>
            <a:r>
              <a:rPr kumimoji="1" lang="en-US" altLang="zh-CN" sz="2200" dirty="0">
                <a:latin typeface="Times New Roman" panose="02020603050405020304" pitchFamily="18" charset="0"/>
                <a:ea typeface="+mn-ea"/>
                <a:cs typeface="Times New Roman" panose="02020603050405020304" pitchFamily="18" charset="0"/>
              </a:rPr>
              <a:t>VAR(1)</a:t>
            </a:r>
            <a:r>
              <a:rPr kumimoji="1" lang="zh-CN" altLang="en-US" sz="2200" dirty="0">
                <a:latin typeface="Times New Roman" panose="02020603050405020304" pitchFamily="18" charset="0"/>
                <a:ea typeface="+mn-ea"/>
                <a:cs typeface="Times New Roman" panose="02020603050405020304" pitchFamily="18" charset="0"/>
              </a:rPr>
              <a:t>过程。在时变方差矩阵建模中，残差矩阵和新息方差矩阵     在金融和宏观经济分析中是关键。通过先验贝叶斯模型构建</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模型中的新息方差矩阵。</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953385" y="1357033"/>
          <a:ext cx="6280150" cy="558800"/>
        </p:xfrm>
        <a:graphic>
          <a:graphicData uri="http://schemas.openxmlformats.org/presentationml/2006/ole">
            <mc:AlternateContent xmlns:mc="http://schemas.openxmlformats.org/markup-compatibility/2006">
              <mc:Choice xmlns:v="urn:schemas-microsoft-com:vml" Requires="v">
                <p:oleObj spid="_x0000_s60741" name="Equation" r:id="rId3" imgW="74371200" imgH="6705600" progId="Equation.DSMT4">
                  <p:embed/>
                </p:oleObj>
              </mc:Choice>
              <mc:Fallback>
                <p:oleObj name="Equation" r:id="rId3" imgW="74371200" imgH="6705600" progId="Equation.DSMT4">
                  <p:embed/>
                  <p:pic>
                    <p:nvPicPr>
                      <p:cNvPr id="0" name=""/>
                      <p:cNvPicPr/>
                      <p:nvPr/>
                    </p:nvPicPr>
                    <p:blipFill>
                      <a:blip r:embed="rId4"/>
                      <a:stretch>
                        <a:fillRect/>
                      </a:stretch>
                    </p:blipFill>
                    <p:spPr>
                      <a:xfrm>
                        <a:off x="2953385" y="1357033"/>
                        <a:ext cx="6280150" cy="5588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1915833"/>
          <a:ext cx="274018" cy="379410"/>
        </p:xfrm>
        <a:graphic>
          <a:graphicData uri="http://schemas.openxmlformats.org/presentationml/2006/ole">
            <mc:AlternateContent xmlns:mc="http://schemas.openxmlformats.org/markup-compatibility/2006">
              <mc:Choice xmlns:v="urn:schemas-microsoft-com:vml" Requires="v">
                <p:oleObj spid="_x0000_s60742" name="Equation" r:id="rId5" imgW="3962400" imgH="5486400" progId="Equation.DSMT4">
                  <p:embed/>
                </p:oleObj>
              </mc:Choice>
              <mc:Fallback>
                <p:oleObj name="Equation" r:id="rId5" imgW="3962400" imgH="5486400" progId="Equation.DSMT4">
                  <p:embed/>
                  <p:pic>
                    <p:nvPicPr>
                      <p:cNvPr id="0" name=""/>
                      <p:cNvPicPr/>
                      <p:nvPr/>
                    </p:nvPicPr>
                    <p:blipFill>
                      <a:blip r:embed="rId6"/>
                      <a:stretch>
                        <a:fillRect/>
                      </a:stretch>
                    </p:blipFill>
                    <p:spPr>
                      <a:xfrm>
                        <a:off x="2421211" y="1915833"/>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1983833"/>
          <a:ext cx="613110" cy="332831"/>
        </p:xfrm>
        <a:graphic>
          <a:graphicData uri="http://schemas.openxmlformats.org/presentationml/2006/ole">
            <mc:AlternateContent xmlns:mc="http://schemas.openxmlformats.org/markup-compatibility/2006">
              <mc:Choice xmlns:v="urn:schemas-microsoft-com:vml" Requires="v">
                <p:oleObj spid="_x0000_s60743" name="Equation" r:id="rId7" imgW="335280" imgH="182880" progId="Equation.DSMT4">
                  <p:embed/>
                </p:oleObj>
              </mc:Choice>
              <mc:Fallback>
                <p:oleObj name="Equation" r:id="rId7" imgW="335280" imgH="182880" progId="Equation.DSMT4">
                  <p:embed/>
                  <p:pic>
                    <p:nvPicPr>
                      <p:cNvPr id="0" name=""/>
                      <p:cNvPicPr/>
                      <p:nvPr/>
                    </p:nvPicPr>
                    <p:blipFill>
                      <a:blip r:embed="rId8"/>
                      <a:stretch>
                        <a:fillRect/>
                      </a:stretch>
                    </p:blipFill>
                    <p:spPr>
                      <a:xfrm>
                        <a:off x="3032178" y="1983833"/>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97411" y="1860879"/>
          <a:ext cx="274018" cy="489318"/>
        </p:xfrm>
        <a:graphic>
          <a:graphicData uri="http://schemas.openxmlformats.org/presentationml/2006/ole">
            <mc:AlternateContent xmlns:mc="http://schemas.openxmlformats.org/markup-compatibility/2006">
              <mc:Choice xmlns:v="urn:schemas-microsoft-com:vml" Requires="v">
                <p:oleObj spid="_x0000_s60744" name="Equation" r:id="rId9" imgW="133985" imgH="239395" progId="Equation.DSMT4">
                  <p:embed/>
                </p:oleObj>
              </mc:Choice>
              <mc:Fallback>
                <p:oleObj name="Equation" r:id="rId9" imgW="133985" imgH="239395" progId="Equation.DSMT4">
                  <p:embed/>
                  <p:pic>
                    <p:nvPicPr>
                      <p:cNvPr id="0" name=""/>
                      <p:cNvPicPr/>
                      <p:nvPr/>
                    </p:nvPicPr>
                    <p:blipFill>
                      <a:blip r:embed="rId10"/>
                      <a:stretch>
                        <a:fillRect/>
                      </a:stretch>
                    </p:blipFill>
                    <p:spPr>
                      <a:xfrm>
                        <a:off x="4597411" y="1860879"/>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83690" y="1963456"/>
          <a:ext cx="612775" cy="331787"/>
        </p:xfrm>
        <a:graphic>
          <a:graphicData uri="http://schemas.openxmlformats.org/presentationml/2006/ole">
            <mc:AlternateContent xmlns:mc="http://schemas.openxmlformats.org/markup-compatibility/2006">
              <mc:Choice xmlns:v="urn:schemas-microsoft-com:vml" Requires="v">
                <p:oleObj spid="_x0000_s60745" name="Equation" r:id="rId11" imgW="614045" imgH="334010" progId="Equation.DSMT4">
                  <p:embed/>
                </p:oleObj>
              </mc:Choice>
              <mc:Fallback>
                <p:oleObj name="Equation" r:id="rId11" imgW="614045" imgH="334010" progId="Equation.DSMT4">
                  <p:embed/>
                  <p:pic>
                    <p:nvPicPr>
                      <p:cNvPr id="0" name=""/>
                      <p:cNvPicPr/>
                      <p:nvPr/>
                    </p:nvPicPr>
                    <p:blipFill>
                      <a:blip r:embed="rId12"/>
                      <a:stretch>
                        <a:fillRect/>
                      </a:stretch>
                    </p:blipFill>
                    <p:spPr>
                      <a:xfrm>
                        <a:off x="5183690" y="1963456"/>
                        <a:ext cx="612775" cy="331787"/>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6995" y="2479201"/>
          <a:ext cx="1265983" cy="401900"/>
        </p:xfrm>
        <a:graphic>
          <a:graphicData uri="http://schemas.openxmlformats.org/presentationml/2006/ole">
            <mc:AlternateContent xmlns:mc="http://schemas.openxmlformats.org/markup-compatibility/2006">
              <mc:Choice xmlns:v="urn:schemas-microsoft-com:vml" Requires="v">
                <p:oleObj spid="_x0000_s60746" name="Equation" r:id="rId13" imgW="19202400" imgH="6096000" progId="Equation.DSMT4">
                  <p:embed/>
                </p:oleObj>
              </mc:Choice>
              <mc:Fallback>
                <p:oleObj name="Equation" r:id="rId13" imgW="19202400" imgH="6096000" progId="Equation.DSMT4">
                  <p:embed/>
                  <p:pic>
                    <p:nvPicPr>
                      <p:cNvPr id="0" name=""/>
                      <p:cNvPicPr/>
                      <p:nvPr/>
                    </p:nvPicPr>
                    <p:blipFill>
                      <a:blip r:embed="rId14"/>
                      <a:stretch>
                        <a:fillRect/>
                      </a:stretch>
                    </p:blipFill>
                    <p:spPr>
                      <a:xfrm>
                        <a:off x="476995" y="2479201"/>
                        <a:ext cx="1265983" cy="40190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595940" y="1844980"/>
          <a:ext cx="274637" cy="488950"/>
        </p:xfrm>
        <a:graphic>
          <a:graphicData uri="http://schemas.openxmlformats.org/presentationml/2006/ole">
            <mc:AlternateContent xmlns:mc="http://schemas.openxmlformats.org/markup-compatibility/2006">
              <mc:Choice xmlns:v="urn:schemas-microsoft-com:vml" Requires="v">
                <p:oleObj spid="_x0000_s60747" name="Equation" r:id="rId15" imgW="275590" imgH="490855" progId="Equation.DSMT4">
                  <p:embed/>
                </p:oleObj>
              </mc:Choice>
              <mc:Fallback>
                <p:oleObj name="Equation" r:id="rId15" imgW="275590" imgH="490855" progId="Equation.DSMT4">
                  <p:embed/>
                  <p:pic>
                    <p:nvPicPr>
                      <p:cNvPr id="0" name=""/>
                      <p:cNvPicPr/>
                      <p:nvPr/>
                    </p:nvPicPr>
                    <p:blipFill>
                      <a:blip r:embed="rId16"/>
                      <a:stretch>
                        <a:fillRect/>
                      </a:stretch>
                    </p:blipFill>
                    <p:spPr>
                      <a:xfrm>
                        <a:off x="7595940" y="1844980"/>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3194" y="2034086"/>
          <a:ext cx="654728" cy="232323"/>
        </p:xfrm>
        <a:graphic>
          <a:graphicData uri="http://schemas.openxmlformats.org/presentationml/2006/ole">
            <mc:AlternateContent xmlns:mc="http://schemas.openxmlformats.org/markup-compatibility/2006">
              <mc:Choice xmlns:v="urn:schemas-microsoft-com:vml" Requires="v">
                <p:oleObj spid="_x0000_s60748" name="Equation" r:id="rId17" imgW="9448800" imgH="3352800" progId="Equation.DSMT4">
                  <p:embed/>
                </p:oleObj>
              </mc:Choice>
              <mc:Fallback>
                <p:oleObj name="Equation" r:id="rId17" imgW="9448800" imgH="3352800" progId="Equation.DSMT4">
                  <p:embed/>
                  <p:pic>
                    <p:nvPicPr>
                      <p:cNvPr id="0" name=""/>
                      <p:cNvPicPr/>
                      <p:nvPr/>
                    </p:nvPicPr>
                    <p:blipFill>
                      <a:blip r:embed="rId18"/>
                      <a:stretch>
                        <a:fillRect/>
                      </a:stretch>
                    </p:blipFill>
                    <p:spPr>
                      <a:xfrm>
                        <a:off x="8933194" y="2034086"/>
                        <a:ext cx="654728" cy="232323"/>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917155" y="2470770"/>
          <a:ext cx="346423" cy="446151"/>
        </p:xfrm>
        <a:graphic>
          <a:graphicData uri="http://schemas.openxmlformats.org/presentationml/2006/ole">
            <mc:AlternateContent xmlns:mc="http://schemas.openxmlformats.org/markup-compatibility/2006">
              <mc:Choice xmlns:v="urn:schemas-microsoft-com:vml" Requires="v">
                <p:oleObj spid="_x0000_s60749" name="Equation" r:id="rId19" imgW="180975" imgH="233680" progId="Equation.DSMT4">
                  <p:embed/>
                </p:oleObj>
              </mc:Choice>
              <mc:Fallback>
                <p:oleObj name="Equation" r:id="rId19" imgW="180975" imgH="233680" progId="Equation.DSMT4">
                  <p:embed/>
                  <p:pic>
                    <p:nvPicPr>
                      <p:cNvPr id="0" name=""/>
                      <p:cNvPicPr/>
                      <p:nvPr/>
                    </p:nvPicPr>
                    <p:blipFill>
                      <a:blip r:embed="rId20"/>
                      <a:stretch>
                        <a:fillRect/>
                      </a:stretch>
                    </p:blipFill>
                    <p:spPr>
                      <a:xfrm>
                        <a:off x="1917155" y="2470770"/>
                        <a:ext cx="346423" cy="446151"/>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2558220" y="2619020"/>
          <a:ext cx="654050" cy="233363"/>
        </p:xfrm>
        <a:graphic>
          <a:graphicData uri="http://schemas.openxmlformats.org/presentationml/2006/ole">
            <mc:AlternateContent xmlns:mc="http://schemas.openxmlformats.org/markup-compatibility/2006">
              <mc:Choice xmlns:v="urn:schemas-microsoft-com:vml" Requires="v">
                <p:oleObj spid="_x0000_s60750" name="Equation" r:id="rId21" imgW="655320" imgH="234950" progId="Equation.DSMT4">
                  <p:embed/>
                </p:oleObj>
              </mc:Choice>
              <mc:Fallback>
                <p:oleObj name="Equation" r:id="rId21" imgW="655320" imgH="234950" progId="Equation.DSMT4">
                  <p:embed/>
                  <p:pic>
                    <p:nvPicPr>
                      <p:cNvPr id="0" name=""/>
                      <p:cNvPicPr/>
                      <p:nvPr/>
                    </p:nvPicPr>
                    <p:blipFill>
                      <a:blip r:embed="rId22"/>
                      <a:stretch>
                        <a:fillRect/>
                      </a:stretch>
                    </p:blipFill>
                    <p:spPr>
                      <a:xfrm>
                        <a:off x="2558220" y="2619020"/>
                        <a:ext cx="654050" cy="2333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6366204" y="2534556"/>
          <a:ext cx="1351608" cy="402289"/>
        </p:xfrm>
        <a:graphic>
          <a:graphicData uri="http://schemas.openxmlformats.org/presentationml/2006/ole">
            <mc:AlternateContent xmlns:mc="http://schemas.openxmlformats.org/markup-compatibility/2006">
              <mc:Choice xmlns:v="urn:schemas-microsoft-com:vml" Requires="v">
                <p:oleObj spid="_x0000_s60751" name="Equation" r:id="rId23" imgW="857885" imgH="257810" progId="Equation.DSMT4">
                  <p:embed/>
                </p:oleObj>
              </mc:Choice>
              <mc:Fallback>
                <p:oleObj name="Equation" r:id="rId23" imgW="857885" imgH="257810" progId="Equation.DSMT4">
                  <p:embed/>
                  <p:pic>
                    <p:nvPicPr>
                      <p:cNvPr id="0" name=""/>
                      <p:cNvPicPr/>
                      <p:nvPr/>
                    </p:nvPicPr>
                    <p:blipFill>
                      <a:blip r:embed="rId24"/>
                      <a:stretch>
                        <a:fillRect/>
                      </a:stretch>
                    </p:blipFill>
                    <p:spPr>
                      <a:xfrm>
                        <a:off x="6366204" y="2534556"/>
                        <a:ext cx="1351608" cy="402289"/>
                      </a:xfrm>
                      <a:prstGeom prst="rect">
                        <a:avLst/>
                      </a:prstGeom>
                    </p:spPr>
                  </p:pic>
                </p:oleObj>
              </mc:Fallback>
            </mc:AlternateContent>
          </a:graphicData>
        </a:graphic>
      </p:graphicFrame>
      <p:graphicFrame>
        <p:nvGraphicFramePr>
          <p:cNvPr id="52" name="对象 51"/>
          <p:cNvGraphicFramePr>
            <a:graphicFrameLocks noChangeAspect="1"/>
          </p:cNvGraphicFramePr>
          <p:nvPr/>
        </p:nvGraphicFramePr>
        <p:xfrm>
          <a:off x="8333435" y="2525005"/>
          <a:ext cx="1800200" cy="356475"/>
        </p:xfrm>
        <a:graphic>
          <a:graphicData uri="http://schemas.openxmlformats.org/presentationml/2006/ole">
            <mc:AlternateContent xmlns:mc="http://schemas.openxmlformats.org/markup-compatibility/2006">
              <mc:Choice xmlns:v="urn:schemas-microsoft-com:vml" Requires="v">
                <p:oleObj spid="_x0000_s60752" name="Equation" r:id="rId25" imgW="1224280" imgH="245745" progId="Equation.DSMT4">
                  <p:embed/>
                </p:oleObj>
              </mc:Choice>
              <mc:Fallback>
                <p:oleObj name="Equation" r:id="rId25" imgW="1224280" imgH="245745" progId="Equation.DSMT4">
                  <p:embed/>
                  <p:pic>
                    <p:nvPicPr>
                      <p:cNvPr id="0" name=""/>
                      <p:cNvPicPr/>
                      <p:nvPr/>
                    </p:nvPicPr>
                    <p:blipFill>
                      <a:blip r:embed="rId26"/>
                      <a:stretch>
                        <a:fillRect/>
                      </a:stretch>
                    </p:blipFill>
                    <p:spPr>
                      <a:xfrm>
                        <a:off x="8333435" y="2525005"/>
                        <a:ext cx="1800200" cy="356475"/>
                      </a:xfrm>
                      <a:prstGeom prst="rect">
                        <a:avLst/>
                      </a:prstGeom>
                    </p:spPr>
                  </p:pic>
                </p:oleObj>
              </mc:Fallback>
            </mc:AlternateContent>
          </a:graphicData>
        </a:graphic>
      </p:graphicFrame>
      <p:graphicFrame>
        <p:nvGraphicFramePr>
          <p:cNvPr id="54" name="对象 53"/>
          <p:cNvGraphicFramePr>
            <a:graphicFrameLocks noChangeAspect="1"/>
          </p:cNvGraphicFramePr>
          <p:nvPr/>
        </p:nvGraphicFramePr>
        <p:xfrm>
          <a:off x="10263749" y="2535985"/>
          <a:ext cx="1446494" cy="400860"/>
        </p:xfrm>
        <a:graphic>
          <a:graphicData uri="http://schemas.openxmlformats.org/presentationml/2006/ole">
            <mc:AlternateContent xmlns:mc="http://schemas.openxmlformats.org/markup-compatibility/2006">
              <mc:Choice xmlns:v="urn:schemas-microsoft-com:vml" Requires="v">
                <p:oleObj spid="_x0000_s60753" name="Equation" r:id="rId27" imgW="918210" imgH="257810" progId="Equation.DSMT4">
                  <p:embed/>
                </p:oleObj>
              </mc:Choice>
              <mc:Fallback>
                <p:oleObj name="Equation" r:id="rId27" imgW="918210" imgH="257810" progId="Equation.DSMT4">
                  <p:embed/>
                  <p:pic>
                    <p:nvPicPr>
                      <p:cNvPr id="0" name=""/>
                      <p:cNvPicPr/>
                      <p:nvPr/>
                    </p:nvPicPr>
                    <p:blipFill>
                      <a:blip r:embed="rId28"/>
                      <a:stretch>
                        <a:fillRect/>
                      </a:stretch>
                    </p:blipFill>
                    <p:spPr>
                      <a:xfrm>
                        <a:off x="10263749" y="2535985"/>
                        <a:ext cx="1446494" cy="400860"/>
                      </a:xfrm>
                      <a:prstGeom prst="rect">
                        <a:avLst/>
                      </a:prstGeom>
                    </p:spPr>
                  </p:pic>
                </p:oleObj>
              </mc:Fallback>
            </mc:AlternateContent>
          </a:graphicData>
        </a:graphic>
      </p:graphicFrame>
      <p:graphicFrame>
        <p:nvGraphicFramePr>
          <p:cNvPr id="56" name="对象 55"/>
          <p:cNvGraphicFramePr>
            <a:graphicFrameLocks noChangeAspect="1"/>
          </p:cNvGraphicFramePr>
          <p:nvPr/>
        </p:nvGraphicFramePr>
        <p:xfrm>
          <a:off x="765027" y="3098195"/>
          <a:ext cx="2379955" cy="376774"/>
        </p:xfrm>
        <a:graphic>
          <a:graphicData uri="http://schemas.openxmlformats.org/presentationml/2006/ole">
            <mc:AlternateContent xmlns:mc="http://schemas.openxmlformats.org/markup-compatibility/2006">
              <mc:Choice xmlns:v="urn:schemas-microsoft-com:vml" Requires="v">
                <p:oleObj spid="_x0000_s60754" name="Equation" r:id="rId29" imgW="1530985" imgH="245745" progId="Equation.DSMT4">
                  <p:embed/>
                </p:oleObj>
              </mc:Choice>
              <mc:Fallback>
                <p:oleObj name="Equation" r:id="rId29" imgW="1530985" imgH="245745" progId="Equation.DSMT4">
                  <p:embed/>
                  <p:pic>
                    <p:nvPicPr>
                      <p:cNvPr id="0" name=""/>
                      <p:cNvPicPr/>
                      <p:nvPr/>
                    </p:nvPicPr>
                    <p:blipFill>
                      <a:blip r:embed="rId30"/>
                      <a:stretch>
                        <a:fillRect/>
                      </a:stretch>
                    </p:blipFill>
                    <p:spPr>
                      <a:xfrm>
                        <a:off x="765027" y="3098195"/>
                        <a:ext cx="2379955" cy="376774"/>
                      </a:xfrm>
                      <a:prstGeom prst="rect">
                        <a:avLst/>
                      </a:prstGeom>
                    </p:spPr>
                  </p:pic>
                </p:oleObj>
              </mc:Fallback>
            </mc:AlternateContent>
          </a:graphicData>
        </a:graphic>
      </p:graphicFrame>
      <p:graphicFrame>
        <p:nvGraphicFramePr>
          <p:cNvPr id="57" name="对象 56"/>
          <p:cNvGraphicFramePr>
            <a:graphicFrameLocks noChangeAspect="1"/>
          </p:cNvGraphicFramePr>
          <p:nvPr/>
        </p:nvGraphicFramePr>
        <p:xfrm>
          <a:off x="4509443" y="3579039"/>
          <a:ext cx="3410397" cy="492613"/>
        </p:xfrm>
        <a:graphic>
          <a:graphicData uri="http://schemas.openxmlformats.org/presentationml/2006/ole">
            <mc:AlternateContent xmlns:mc="http://schemas.openxmlformats.org/markup-compatibility/2006">
              <mc:Choice xmlns:v="urn:schemas-microsoft-com:vml" Requires="v">
                <p:oleObj spid="_x0000_s60755" name="Equation" r:id="rId31" imgW="1937385" imgH="281940" progId="Equation.DSMT4">
                  <p:embed/>
                </p:oleObj>
              </mc:Choice>
              <mc:Fallback>
                <p:oleObj name="Equation" r:id="rId31" imgW="1937385" imgH="281940" progId="Equation.DSMT4">
                  <p:embed/>
                  <p:pic>
                    <p:nvPicPr>
                      <p:cNvPr id="0" name=""/>
                      <p:cNvPicPr/>
                      <p:nvPr/>
                    </p:nvPicPr>
                    <p:blipFill>
                      <a:blip r:embed="rId32"/>
                      <a:stretch>
                        <a:fillRect/>
                      </a:stretch>
                    </p:blipFill>
                    <p:spPr>
                      <a:xfrm>
                        <a:off x="4509443" y="3579039"/>
                        <a:ext cx="3410397" cy="492613"/>
                      </a:xfrm>
                      <a:prstGeom prst="rect">
                        <a:avLst/>
                      </a:prstGeom>
                    </p:spPr>
                  </p:pic>
                </p:oleObj>
              </mc:Fallback>
            </mc:AlternateContent>
          </a:graphicData>
        </a:graphic>
      </p:graphicFrame>
      <p:graphicFrame>
        <p:nvGraphicFramePr>
          <p:cNvPr id="64" name="对象 63"/>
          <p:cNvGraphicFramePr>
            <a:graphicFrameLocks noChangeAspect="1"/>
          </p:cNvGraphicFramePr>
          <p:nvPr/>
        </p:nvGraphicFramePr>
        <p:xfrm>
          <a:off x="2493219" y="4210961"/>
          <a:ext cx="288032" cy="470822"/>
        </p:xfrm>
        <a:graphic>
          <a:graphicData uri="http://schemas.openxmlformats.org/presentationml/2006/ole">
            <mc:AlternateContent xmlns:mc="http://schemas.openxmlformats.org/markup-compatibility/2006">
              <mc:Choice xmlns:v="urn:schemas-microsoft-com:vml" Requires="v">
                <p:oleObj spid="_x0000_s60756" name="Equation" r:id="rId33" imgW="144780" imgH="233680" progId="Equation.DSMT4">
                  <p:embed/>
                </p:oleObj>
              </mc:Choice>
              <mc:Fallback>
                <p:oleObj name="Equation" r:id="rId33" imgW="144780" imgH="233680" progId="Equation.DSMT4">
                  <p:embed/>
                  <p:pic>
                    <p:nvPicPr>
                      <p:cNvPr id="0" name=""/>
                      <p:cNvPicPr/>
                      <p:nvPr/>
                    </p:nvPicPr>
                    <p:blipFill>
                      <a:blip r:embed="rId34"/>
                      <a:stretch>
                        <a:fillRect/>
                      </a:stretch>
                    </p:blipFill>
                    <p:spPr>
                      <a:xfrm>
                        <a:off x="2493219" y="4210961"/>
                        <a:ext cx="288032" cy="470822"/>
                      </a:xfrm>
                      <a:prstGeom prst="rect">
                        <a:avLst/>
                      </a:prstGeom>
                    </p:spPr>
                  </p:pic>
                </p:oleObj>
              </mc:Fallback>
            </mc:AlternateContent>
          </a:graphicData>
        </a:graphic>
      </p:graphicFrame>
      <p:graphicFrame>
        <p:nvGraphicFramePr>
          <p:cNvPr id="65" name="对象 64"/>
          <p:cNvGraphicFramePr>
            <a:graphicFrameLocks noChangeAspect="1"/>
          </p:cNvGraphicFramePr>
          <p:nvPr/>
        </p:nvGraphicFramePr>
        <p:xfrm>
          <a:off x="1053059" y="4725144"/>
          <a:ext cx="446355" cy="575868"/>
        </p:xfrm>
        <a:graphic>
          <a:graphicData uri="http://schemas.openxmlformats.org/presentationml/2006/ole">
            <mc:AlternateContent xmlns:mc="http://schemas.openxmlformats.org/markup-compatibility/2006">
              <mc:Choice xmlns:v="urn:schemas-microsoft-com:vml" Requires="v">
                <p:oleObj spid="_x0000_s60757" name="Equation" r:id="rId35" imgW="307975" imgH="396240" progId="Equation.DSMT4">
                  <p:embed/>
                </p:oleObj>
              </mc:Choice>
              <mc:Fallback>
                <p:oleObj name="Equation" r:id="rId35" imgW="307975" imgH="396240" progId="Equation.DSMT4">
                  <p:embed/>
                  <p:pic>
                    <p:nvPicPr>
                      <p:cNvPr id="0" name=""/>
                      <p:cNvPicPr/>
                      <p:nvPr/>
                    </p:nvPicPr>
                    <p:blipFill>
                      <a:blip r:embed="rId36"/>
                      <a:stretch>
                        <a:fillRect/>
                      </a:stretch>
                    </p:blipFill>
                    <p:spPr>
                      <a:xfrm>
                        <a:off x="1053059" y="4725144"/>
                        <a:ext cx="446355" cy="575868"/>
                      </a:xfrm>
                      <a:prstGeom prst="rect">
                        <a:avLst/>
                      </a:prstGeom>
                    </p:spPr>
                  </p:pic>
                </p:oleObj>
              </mc:Fallback>
            </mc:AlternateContent>
          </a:graphicData>
        </a:graphic>
      </p:graphicFrame>
    </p:spTree>
    <p:extLst>
      <p:ext uri="{BB962C8B-B14F-4D97-AF65-F5344CB8AC3E}">
        <p14:creationId xmlns:p14="http://schemas.microsoft.com/office/powerpoint/2010/main" val="3835147153"/>
      </p:ext>
    </p:extLst>
  </p:cSld>
  <p:clrMapOvr>
    <a:masterClrMapping/>
  </p:clrMapOvr>
  <p:transition>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15494"/>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，其中，   是协方差的下三角矩阵，    是对角矩阵，           为 </a:t>
            </a:r>
            <a:r>
              <a:rPr kumimoji="1" lang="en-US" altLang="zh-CN" sz="2200" dirty="0">
                <a:latin typeface="Times New Roman" panose="02020603050405020304" pitchFamily="18" charset="0"/>
                <a:ea typeface="+mn-ea"/>
                <a:cs typeface="Times New Roman" panose="02020603050405020304" pitchFamily="18" charset="0"/>
              </a:rPr>
              <a:t>Cholesky</a:t>
            </a:r>
            <a:r>
              <a:rPr kumimoji="1" lang="zh-CN" altLang="en-US" sz="2200" dirty="0">
                <a:latin typeface="Times New Roman" panose="02020603050405020304" pitchFamily="18" charset="0"/>
                <a:ea typeface="+mn-ea"/>
                <a:cs typeface="Times New Roman" panose="02020603050405020304" pitchFamily="18" charset="0"/>
              </a:rPr>
              <a:t>成分。</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遵循</a:t>
            </a:r>
            <a:r>
              <a:rPr kumimoji="1" lang="en-US" altLang="zh-CN" sz="2200" dirty="0" err="1">
                <a:latin typeface="Times New Roman" panose="02020603050405020304" pitchFamily="18" charset="0"/>
                <a:ea typeface="+mn-ea"/>
                <a:sym typeface="+mn-ea"/>
              </a:rPr>
              <a:t>Primiceri</a:t>
            </a:r>
            <a:r>
              <a:rPr kumimoji="1" lang="en-US" altLang="zh-CN" sz="2200" dirty="0">
                <a:latin typeface="Times New Roman" panose="02020603050405020304" pitchFamily="18" charset="0"/>
                <a:ea typeface="+mn-ea"/>
                <a:sym typeface="+mn-ea"/>
              </a:rPr>
              <a:t> and Giorgio</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2005</a:t>
            </a:r>
            <a:r>
              <a:rPr kumimoji="1" lang="zh-CN" altLang="en-US" sz="2200" dirty="0">
                <a:latin typeface="Times New Roman" panose="02020603050405020304" pitchFamily="18" charset="0"/>
                <a:ea typeface="+mn-ea"/>
                <a:sym typeface="+mn-ea"/>
              </a:rPr>
              <a:t>）研究，设定     为     的严格下三角元素的向量（按行堆叠），定义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1454095" y="1408109"/>
          <a:ext cx="9009062" cy="1879600"/>
        </p:xfrm>
        <a:graphic>
          <a:graphicData uri="http://schemas.openxmlformats.org/presentationml/2006/ole">
            <mc:AlternateContent xmlns:mc="http://schemas.openxmlformats.org/markup-compatibility/2006">
              <mc:Choice xmlns:v="urn:schemas-microsoft-com:vml" Requires="v">
                <p:oleObj spid="_x0000_s61727" name="Equation" r:id="rId4" imgW="106680000" imgH="22555200" progId="Equation.DSMT4">
                  <p:embed/>
                </p:oleObj>
              </mc:Choice>
              <mc:Fallback>
                <p:oleObj name="Equation" r:id="rId4" imgW="106680000" imgH="22555200" progId="Equation.DSMT4">
                  <p:embed/>
                  <p:pic>
                    <p:nvPicPr>
                      <p:cNvPr id="0" name=""/>
                      <p:cNvPicPr/>
                      <p:nvPr/>
                    </p:nvPicPr>
                    <p:blipFill>
                      <a:blip r:embed="rId5"/>
                      <a:stretch>
                        <a:fillRect/>
                      </a:stretch>
                    </p:blipFill>
                    <p:spPr>
                      <a:xfrm>
                        <a:off x="1454095" y="1408109"/>
                        <a:ext cx="9009062" cy="1879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2492896"/>
          <a:ext cx="274018" cy="379410"/>
        </p:xfrm>
        <a:graphic>
          <a:graphicData uri="http://schemas.openxmlformats.org/presentationml/2006/ole">
            <mc:AlternateContent xmlns:mc="http://schemas.openxmlformats.org/markup-compatibility/2006">
              <mc:Choice xmlns:v="urn:schemas-microsoft-com:vml" Requires="v">
                <p:oleObj spid="_x0000_s61728" name="Equation" r:id="rId6" imgW="3962400" imgH="5486400" progId="Equation.DSMT4">
                  <p:embed/>
                </p:oleObj>
              </mc:Choice>
              <mc:Fallback>
                <p:oleObj name="Equation" r:id="rId6" imgW="3962400" imgH="5486400" progId="Equation.DSMT4">
                  <p:embed/>
                  <p:pic>
                    <p:nvPicPr>
                      <p:cNvPr id="0" name=""/>
                      <p:cNvPicPr/>
                      <p:nvPr/>
                    </p:nvPicPr>
                    <p:blipFill>
                      <a:blip r:embed="rId7"/>
                      <a:stretch>
                        <a:fillRect/>
                      </a:stretch>
                    </p:blipFill>
                    <p:spPr>
                      <a:xfrm>
                        <a:off x="2421211" y="2492896"/>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2534997"/>
          <a:ext cx="613110" cy="332831"/>
        </p:xfrm>
        <a:graphic>
          <a:graphicData uri="http://schemas.openxmlformats.org/presentationml/2006/ole">
            <mc:AlternateContent xmlns:mc="http://schemas.openxmlformats.org/markup-compatibility/2006">
              <mc:Choice xmlns:v="urn:schemas-microsoft-com:vml" Requires="v">
                <p:oleObj spid="_x0000_s61729" name="Equation" r:id="rId8" imgW="335280" imgH="182880" progId="Equation.DSMT4">
                  <p:embed/>
                </p:oleObj>
              </mc:Choice>
              <mc:Fallback>
                <p:oleObj name="Equation" r:id="rId8" imgW="335280" imgH="182880" progId="Equation.DSMT4">
                  <p:embed/>
                  <p:pic>
                    <p:nvPicPr>
                      <p:cNvPr id="0" name=""/>
                      <p:cNvPicPr/>
                      <p:nvPr/>
                    </p:nvPicPr>
                    <p:blipFill>
                      <a:blip r:embed="rId9"/>
                      <a:stretch>
                        <a:fillRect/>
                      </a:stretch>
                    </p:blipFill>
                    <p:spPr>
                      <a:xfrm>
                        <a:off x="3032178" y="2534997"/>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81451" y="2456753"/>
          <a:ext cx="274018" cy="489318"/>
        </p:xfrm>
        <a:graphic>
          <a:graphicData uri="http://schemas.openxmlformats.org/presentationml/2006/ole">
            <mc:AlternateContent xmlns:mc="http://schemas.openxmlformats.org/markup-compatibility/2006">
              <mc:Choice xmlns:v="urn:schemas-microsoft-com:vml" Requires="v">
                <p:oleObj spid="_x0000_s61730" name="Equation" r:id="rId10" imgW="133985" imgH="239395" progId="Equation.DSMT4">
                  <p:embed/>
                </p:oleObj>
              </mc:Choice>
              <mc:Fallback>
                <p:oleObj name="Equation" r:id="rId10" imgW="133985" imgH="239395" progId="Equation.DSMT4">
                  <p:embed/>
                  <p:pic>
                    <p:nvPicPr>
                      <p:cNvPr id="0" name=""/>
                      <p:cNvPicPr/>
                      <p:nvPr/>
                    </p:nvPicPr>
                    <p:blipFill>
                      <a:blip r:embed="rId11"/>
                      <a:stretch>
                        <a:fillRect/>
                      </a:stretch>
                    </p:blipFill>
                    <p:spPr>
                      <a:xfrm>
                        <a:off x="4581451" y="2456753"/>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78857" y="2549393"/>
          <a:ext cx="612775" cy="331787"/>
        </p:xfrm>
        <a:graphic>
          <a:graphicData uri="http://schemas.openxmlformats.org/presentationml/2006/ole">
            <mc:AlternateContent xmlns:mc="http://schemas.openxmlformats.org/markup-compatibility/2006">
              <mc:Choice xmlns:v="urn:schemas-microsoft-com:vml" Requires="v">
                <p:oleObj spid="_x0000_s61731" name="Equation" r:id="rId12" imgW="614045" imgH="334010" progId="Equation.DSMT4">
                  <p:embed/>
                </p:oleObj>
              </mc:Choice>
              <mc:Fallback>
                <p:oleObj name="Equation" r:id="rId12" imgW="614045" imgH="334010" progId="Equation.DSMT4">
                  <p:embed/>
                  <p:pic>
                    <p:nvPicPr>
                      <p:cNvPr id="0" name=""/>
                      <p:cNvPicPr/>
                      <p:nvPr/>
                    </p:nvPicPr>
                    <p:blipFill>
                      <a:blip r:embed="rId13"/>
                      <a:stretch>
                        <a:fillRect/>
                      </a:stretch>
                    </p:blipFill>
                    <p:spPr>
                      <a:xfrm>
                        <a:off x="5178857" y="2549393"/>
                        <a:ext cx="612775" cy="331787"/>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605787" y="2438126"/>
          <a:ext cx="274637" cy="488950"/>
        </p:xfrm>
        <a:graphic>
          <a:graphicData uri="http://schemas.openxmlformats.org/presentationml/2006/ole">
            <mc:AlternateContent xmlns:mc="http://schemas.openxmlformats.org/markup-compatibility/2006">
              <mc:Choice xmlns:v="urn:schemas-microsoft-com:vml" Requires="v">
                <p:oleObj spid="_x0000_s61732" name="Equation" r:id="rId14" imgW="275590" imgH="490855" progId="Equation.DSMT4">
                  <p:embed/>
                </p:oleObj>
              </mc:Choice>
              <mc:Fallback>
                <p:oleObj name="Equation" r:id="rId14" imgW="275590" imgH="490855" progId="Equation.DSMT4">
                  <p:embed/>
                  <p:pic>
                    <p:nvPicPr>
                      <p:cNvPr id="0" name=""/>
                      <p:cNvPicPr/>
                      <p:nvPr/>
                    </p:nvPicPr>
                    <p:blipFill>
                      <a:blip r:embed="rId15"/>
                      <a:stretch>
                        <a:fillRect/>
                      </a:stretch>
                    </p:blipFill>
                    <p:spPr>
                      <a:xfrm>
                        <a:off x="7605787" y="2438126"/>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8118" y="2599124"/>
          <a:ext cx="654728" cy="232323"/>
        </p:xfrm>
        <a:graphic>
          <a:graphicData uri="http://schemas.openxmlformats.org/presentationml/2006/ole">
            <mc:AlternateContent xmlns:mc="http://schemas.openxmlformats.org/markup-compatibility/2006">
              <mc:Choice xmlns:v="urn:schemas-microsoft-com:vml" Requires="v">
                <p:oleObj spid="_x0000_s61733" name="Equation" r:id="rId16" imgW="9448800" imgH="3352800" progId="Equation.DSMT4">
                  <p:embed/>
                </p:oleObj>
              </mc:Choice>
              <mc:Fallback>
                <p:oleObj name="Equation" r:id="rId16" imgW="9448800" imgH="3352800" progId="Equation.DSMT4">
                  <p:embed/>
                  <p:pic>
                    <p:nvPicPr>
                      <p:cNvPr id="0" name=""/>
                      <p:cNvPicPr/>
                      <p:nvPr/>
                    </p:nvPicPr>
                    <p:blipFill>
                      <a:blip r:embed="rId17"/>
                      <a:stretch>
                        <a:fillRect/>
                      </a:stretch>
                    </p:blipFill>
                    <p:spPr>
                      <a:xfrm>
                        <a:off x="8938118" y="2599124"/>
                        <a:ext cx="654728" cy="232323"/>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818221" y="812026"/>
          <a:ext cx="1170094" cy="376774"/>
        </p:xfrm>
        <a:graphic>
          <a:graphicData uri="http://schemas.openxmlformats.org/presentationml/2006/ole">
            <mc:AlternateContent xmlns:mc="http://schemas.openxmlformats.org/markup-compatibility/2006">
              <mc:Choice xmlns:v="urn:schemas-microsoft-com:vml" Requires="v">
                <p:oleObj spid="_x0000_s61734" name="Equation" r:id="rId18" imgW="753110" imgH="245745" progId="Equation.DSMT4">
                  <p:embed/>
                </p:oleObj>
              </mc:Choice>
              <mc:Fallback>
                <p:oleObj name="Equation" r:id="rId18" imgW="753110" imgH="245745" progId="Equation.DSMT4">
                  <p:embed/>
                  <p:pic>
                    <p:nvPicPr>
                      <p:cNvPr id="0" name=""/>
                      <p:cNvPicPr/>
                      <p:nvPr/>
                    </p:nvPicPr>
                    <p:blipFill>
                      <a:blip r:embed="rId19"/>
                      <a:stretch>
                        <a:fillRect/>
                      </a:stretch>
                    </p:blipFill>
                    <p:spPr>
                      <a:xfrm>
                        <a:off x="818221" y="812026"/>
                        <a:ext cx="1170094" cy="376774"/>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3154981" y="817581"/>
          <a:ext cx="274342" cy="379171"/>
        </p:xfrm>
        <a:graphic>
          <a:graphicData uri="http://schemas.openxmlformats.org/presentationml/2006/ole">
            <mc:AlternateContent xmlns:mc="http://schemas.openxmlformats.org/markup-compatibility/2006">
              <mc:Choice xmlns:v="urn:schemas-microsoft-com:vml" Requires="v">
                <p:oleObj spid="_x0000_s61735" name="Equation" r:id="rId20" imgW="168910" imgH="233680" progId="Equation.DSMT4">
                  <p:embed/>
                </p:oleObj>
              </mc:Choice>
              <mc:Fallback>
                <p:oleObj name="Equation" r:id="rId20" imgW="168910" imgH="233680" progId="Equation.DSMT4">
                  <p:embed/>
                  <p:pic>
                    <p:nvPicPr>
                      <p:cNvPr id="0" name=""/>
                      <p:cNvPicPr/>
                      <p:nvPr/>
                    </p:nvPicPr>
                    <p:blipFill>
                      <a:blip r:embed="rId21"/>
                      <a:stretch>
                        <a:fillRect/>
                      </a:stretch>
                    </p:blipFill>
                    <p:spPr>
                      <a:xfrm>
                        <a:off x="3154981" y="817581"/>
                        <a:ext cx="274342" cy="379171"/>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6440740" y="807881"/>
          <a:ext cx="360040" cy="431035"/>
        </p:xfrm>
        <a:graphic>
          <a:graphicData uri="http://schemas.openxmlformats.org/presentationml/2006/ole">
            <mc:AlternateContent xmlns:mc="http://schemas.openxmlformats.org/markup-compatibility/2006">
              <mc:Choice xmlns:v="urn:schemas-microsoft-com:vml" Requires="v">
                <p:oleObj spid="_x0000_s61736" name="Equation" r:id="rId22" imgW="193040" imgH="233680" progId="Equation.DSMT4">
                  <p:embed/>
                </p:oleObj>
              </mc:Choice>
              <mc:Fallback>
                <p:oleObj name="Equation" r:id="rId22" imgW="193040" imgH="233680" progId="Equation.DSMT4">
                  <p:embed/>
                  <p:pic>
                    <p:nvPicPr>
                      <p:cNvPr id="0" name=""/>
                      <p:cNvPicPr/>
                      <p:nvPr/>
                    </p:nvPicPr>
                    <p:blipFill>
                      <a:blip r:embed="rId23"/>
                      <a:stretch>
                        <a:fillRect/>
                      </a:stretch>
                    </p:blipFill>
                    <p:spPr>
                      <a:xfrm>
                        <a:off x="6440740" y="807881"/>
                        <a:ext cx="360040" cy="43103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394828" y="785185"/>
          <a:ext cx="831139" cy="426868"/>
        </p:xfrm>
        <a:graphic>
          <a:graphicData uri="http://schemas.openxmlformats.org/presentationml/2006/ole">
            <mc:AlternateContent xmlns:mc="http://schemas.openxmlformats.org/markup-compatibility/2006">
              <mc:Choice xmlns:v="urn:schemas-microsoft-com:vml" Requires="v">
                <p:oleObj spid="_x0000_s61737" name="Equation" r:id="rId24" imgW="447040" imgH="233680" progId="Equation.DSMT4">
                  <p:embed/>
                </p:oleObj>
              </mc:Choice>
              <mc:Fallback>
                <p:oleObj name="Equation" r:id="rId24" imgW="447040" imgH="233680" progId="Equation.DSMT4">
                  <p:embed/>
                  <p:pic>
                    <p:nvPicPr>
                      <p:cNvPr id="0" name=""/>
                      <p:cNvPicPr/>
                      <p:nvPr/>
                    </p:nvPicPr>
                    <p:blipFill>
                      <a:blip r:embed="rId25"/>
                      <a:stretch>
                        <a:fillRect/>
                      </a:stretch>
                    </p:blipFill>
                    <p:spPr>
                      <a:xfrm>
                        <a:off x="8394828" y="785185"/>
                        <a:ext cx="831139" cy="426868"/>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197075" y="3645024"/>
          <a:ext cx="2844622" cy="430106"/>
        </p:xfrm>
        <a:graphic>
          <a:graphicData uri="http://schemas.openxmlformats.org/presentationml/2006/ole">
            <mc:AlternateContent xmlns:mc="http://schemas.openxmlformats.org/markup-compatibility/2006">
              <mc:Choice xmlns:v="urn:schemas-microsoft-com:vml" Requires="v">
                <p:oleObj spid="_x0000_s61738" name="Equation" r:id="rId26" imgW="1684020" imgH="257810" progId="Equation.DSMT4">
                  <p:embed/>
                </p:oleObj>
              </mc:Choice>
              <mc:Fallback>
                <p:oleObj name="Equation" r:id="rId26" imgW="1684020" imgH="257810" progId="Equation.DSMT4">
                  <p:embed/>
                  <p:pic>
                    <p:nvPicPr>
                      <p:cNvPr id="0" name=""/>
                      <p:cNvPicPr/>
                      <p:nvPr/>
                    </p:nvPicPr>
                    <p:blipFill>
                      <a:blip r:embed="rId27"/>
                      <a:stretch>
                        <a:fillRect/>
                      </a:stretch>
                    </p:blipFill>
                    <p:spPr>
                      <a:xfrm>
                        <a:off x="1197075" y="3645024"/>
                        <a:ext cx="2844622" cy="430106"/>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6017954" y="4221088"/>
          <a:ext cx="307305" cy="458261"/>
        </p:xfrm>
        <a:graphic>
          <a:graphicData uri="http://schemas.openxmlformats.org/presentationml/2006/ole">
            <mc:AlternateContent xmlns:mc="http://schemas.openxmlformats.org/markup-compatibility/2006">
              <mc:Choice xmlns:v="urn:schemas-microsoft-com:vml" Requires="v">
                <p:oleObj spid="_x0000_s61739" name="Equation" r:id="rId28" imgW="156845" imgH="233680" progId="Equation.DSMT4">
                  <p:embed/>
                </p:oleObj>
              </mc:Choice>
              <mc:Fallback>
                <p:oleObj name="Equation" r:id="rId28" imgW="156845" imgH="233680" progId="Equation.DSMT4">
                  <p:embed/>
                  <p:pic>
                    <p:nvPicPr>
                      <p:cNvPr id="0" name=""/>
                      <p:cNvPicPr/>
                      <p:nvPr/>
                    </p:nvPicPr>
                    <p:blipFill>
                      <a:blip r:embed="rId29"/>
                      <a:stretch>
                        <a:fillRect/>
                      </a:stretch>
                    </p:blipFill>
                    <p:spPr>
                      <a:xfrm>
                        <a:off x="6017954" y="4221088"/>
                        <a:ext cx="307305" cy="458261"/>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620760" y="4260511"/>
          <a:ext cx="274637" cy="379413"/>
        </p:xfrm>
        <a:graphic>
          <a:graphicData uri="http://schemas.openxmlformats.org/presentationml/2006/ole">
            <mc:AlternateContent xmlns:mc="http://schemas.openxmlformats.org/markup-compatibility/2006">
              <mc:Choice xmlns:v="urn:schemas-microsoft-com:vml" Requires="v">
                <p:oleObj spid="_x0000_s61740" name="Equation" r:id="rId30" imgW="275590" imgH="381000" progId="Equation.DSMT4">
                  <p:embed/>
                </p:oleObj>
              </mc:Choice>
              <mc:Fallback>
                <p:oleObj name="Equation" r:id="rId30" imgW="275590" imgH="381000" progId="Equation.DSMT4">
                  <p:embed/>
                  <p:pic>
                    <p:nvPicPr>
                      <p:cNvPr id="0" name=""/>
                      <p:cNvPicPr/>
                      <p:nvPr/>
                    </p:nvPicPr>
                    <p:blipFill>
                      <a:blip r:embed="rId31"/>
                      <a:stretch>
                        <a:fillRect/>
                      </a:stretch>
                    </p:blipFill>
                    <p:spPr>
                      <a:xfrm>
                        <a:off x="6620760" y="4260511"/>
                        <a:ext cx="274637" cy="379413"/>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321805" y="4731504"/>
          <a:ext cx="5636836" cy="554009"/>
        </p:xfrm>
        <a:graphic>
          <a:graphicData uri="http://schemas.openxmlformats.org/presentationml/2006/ole">
            <mc:AlternateContent xmlns:mc="http://schemas.openxmlformats.org/markup-compatibility/2006">
              <mc:Choice xmlns:v="urn:schemas-microsoft-com:vml" Requires="v">
                <p:oleObj spid="_x0000_s61741" name="Equation" r:id="rId32" imgW="2586355" imgH="257810" progId="Equation.DSMT4">
                  <p:embed/>
                </p:oleObj>
              </mc:Choice>
              <mc:Fallback>
                <p:oleObj name="Equation" r:id="rId32" imgW="2586355" imgH="257810" progId="Equation.DSMT4">
                  <p:embed/>
                  <p:pic>
                    <p:nvPicPr>
                      <p:cNvPr id="0" name=""/>
                      <p:cNvPicPr/>
                      <p:nvPr/>
                    </p:nvPicPr>
                    <p:blipFill>
                      <a:blip r:embed="rId33"/>
                      <a:stretch>
                        <a:fillRect/>
                      </a:stretch>
                    </p:blipFill>
                    <p:spPr>
                      <a:xfrm>
                        <a:off x="1321805" y="4731504"/>
                        <a:ext cx="5636836" cy="554009"/>
                      </a:xfrm>
                      <a:prstGeom prst="rect">
                        <a:avLst/>
                      </a:prstGeom>
                    </p:spPr>
                  </p:pic>
                </p:oleObj>
              </mc:Fallback>
            </mc:AlternateContent>
          </a:graphicData>
        </a:graphic>
      </p:graphicFrame>
    </p:spTree>
    <p:extLst>
      <p:ext uri="{BB962C8B-B14F-4D97-AF65-F5344CB8AC3E}">
        <p14:creationId xmlns:p14="http://schemas.microsoft.com/office/powerpoint/2010/main" val="3306108915"/>
      </p:ext>
    </p:extLst>
  </p:cSld>
  <p:clrMapOvr>
    <a:masterClrMapping/>
  </p:clrMapOvr>
  <p:transition>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协方差和方差的动态由</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时变系数    给定，设定模型参数服从以下过程：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4-35</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4-36</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4-37</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r>
              <a:rPr kumimoji="1" lang="zh-CN" altLang="zh-CN" sz="2200" dirty="0">
                <a:latin typeface="Times New Roman" panose="02020603050405020304" pitchFamily="18" charset="0"/>
                <a:ea typeface="+mn-ea"/>
                <a:cs typeface="Times New Roman" panose="02020603050405020304" pitchFamily="18" charset="0"/>
              </a:rPr>
              <a:t>全部为对角矩阵</a:t>
            </a: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因此，所有的单变量时变参数都遵循平稳</a:t>
            </a:r>
            <a:r>
              <a:rPr kumimoji="1" lang="en-US" altLang="zh-CN" sz="2200" dirty="0">
                <a:latin typeface="Times New Roman" panose="02020603050405020304" pitchFamily="18" charset="0"/>
                <a:ea typeface="+mn-ea"/>
                <a:sym typeface="+mn-ea"/>
              </a:rPr>
              <a:t>AR(1)</a:t>
            </a:r>
            <a:r>
              <a:rPr kumimoji="1" lang="zh-CN" altLang="en-US" sz="2200" dirty="0">
                <a:latin typeface="Times New Roman" panose="02020603050405020304" pitchFamily="18" charset="0"/>
                <a:ea typeface="+mn-ea"/>
                <a:sym typeface="+mn-ea"/>
              </a:rPr>
              <a:t>模型。值得注意的是，对数方差的具体情况定义了传统的单变量随机波动率模型，并且仍采取</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展开估计。特别是，时变方差矩阵的</a:t>
            </a:r>
            <a:r>
              <a:rPr kumimoji="1" lang="en-US" altLang="zh-CN" sz="2200" dirty="0">
                <a:latin typeface="Times New Roman" panose="02020603050405020304" pitchFamily="18" charset="0"/>
                <a:ea typeface="+mn-ea"/>
                <a:sym typeface="+mn-ea"/>
              </a:rPr>
              <a:t>Cholesky</a:t>
            </a:r>
            <a:r>
              <a:rPr kumimoji="1" lang="zh-CN" altLang="en-US" sz="2200" dirty="0">
                <a:latin typeface="Times New Roman" panose="02020603050405020304" pitchFamily="18" charset="0"/>
                <a:ea typeface="+mn-ea"/>
                <a:sym typeface="+mn-ea"/>
              </a:rPr>
              <a:t>结构的一个关键特征是可以将       的动态模型转换成一个有条件的动态线性模型（</a:t>
            </a:r>
            <a:r>
              <a:rPr kumimoji="1" lang="en-US" altLang="zh-CN" sz="2200" dirty="0">
                <a:latin typeface="Times New Roman" panose="02020603050405020304" pitchFamily="18" charset="0"/>
                <a:ea typeface="+mn-ea"/>
                <a:sym typeface="+mn-ea"/>
              </a:rPr>
              <a:t>dynamic linear model</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），其中       作为状态向量。</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4149403" y="1363488"/>
          <a:ext cx="3384376" cy="450066"/>
        </p:xfrm>
        <a:graphic>
          <a:graphicData uri="http://schemas.openxmlformats.org/presentationml/2006/ole">
            <mc:AlternateContent xmlns:mc="http://schemas.openxmlformats.org/markup-compatibility/2006">
              <mc:Choice xmlns:v="urn:schemas-microsoft-com:vml" Requires="v">
                <p:oleObj spid="_x0000_s62618" name="Equation" r:id="rId4" imgW="42976800" imgH="5791200" progId="Equation.DSMT4">
                  <p:embed/>
                </p:oleObj>
              </mc:Choice>
              <mc:Fallback>
                <p:oleObj name="Equation" r:id="rId4" imgW="42976800" imgH="5791200" progId="Equation.DSMT4">
                  <p:embed/>
                  <p:pic>
                    <p:nvPicPr>
                      <p:cNvPr id="0" name=""/>
                      <p:cNvPicPr/>
                      <p:nvPr/>
                    </p:nvPicPr>
                    <p:blipFill>
                      <a:blip r:embed="rId5"/>
                      <a:stretch>
                        <a:fillRect/>
                      </a:stretch>
                    </p:blipFill>
                    <p:spPr>
                      <a:xfrm>
                        <a:off x="4149403" y="1363488"/>
                        <a:ext cx="3384376" cy="450066"/>
                      </a:xfrm>
                      <a:prstGeom prst="rect">
                        <a:avLst/>
                      </a:prstGeom>
                      <a:noFill/>
                      <a:ln w="38100">
                        <a:noFill/>
                        <a:miter/>
                      </a:ln>
                    </p:spPr>
                  </p:pic>
                </p:oleObj>
              </mc:Fallback>
            </mc:AlternateContent>
          </a:graphicData>
        </a:graphic>
      </p:graphicFrame>
      <p:graphicFrame>
        <p:nvGraphicFramePr>
          <p:cNvPr id="20" name="对象 19"/>
          <p:cNvGraphicFramePr>
            <a:graphicFrameLocks noChangeAspect="1"/>
          </p:cNvGraphicFramePr>
          <p:nvPr/>
        </p:nvGraphicFramePr>
        <p:xfrm>
          <a:off x="4932928" y="821434"/>
          <a:ext cx="245929" cy="339901"/>
        </p:xfrm>
        <a:graphic>
          <a:graphicData uri="http://schemas.openxmlformats.org/presentationml/2006/ole">
            <mc:AlternateContent xmlns:mc="http://schemas.openxmlformats.org/markup-compatibility/2006">
              <mc:Choice xmlns:v="urn:schemas-microsoft-com:vml" Requires="v">
                <p:oleObj spid="_x0000_s62619" name="Equation" r:id="rId6" imgW="168910" imgH="233680" progId="Equation.DSMT4">
                  <p:embed/>
                </p:oleObj>
              </mc:Choice>
              <mc:Fallback>
                <p:oleObj name="Equation" r:id="rId6" imgW="168910" imgH="233680" progId="Equation.DSMT4">
                  <p:embed/>
                  <p:pic>
                    <p:nvPicPr>
                      <p:cNvPr id="0" name=""/>
                      <p:cNvPicPr/>
                      <p:nvPr/>
                    </p:nvPicPr>
                    <p:blipFill>
                      <a:blip r:embed="rId7"/>
                      <a:stretch>
                        <a:fillRect/>
                      </a:stretch>
                    </p:blipFill>
                    <p:spPr>
                      <a:xfrm>
                        <a:off x="4932928" y="821434"/>
                        <a:ext cx="245929" cy="339901"/>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5077" y="1930394"/>
          <a:ext cx="3384376" cy="453384"/>
        </p:xfrm>
        <a:graphic>
          <a:graphicData uri="http://schemas.openxmlformats.org/presentationml/2006/ole">
            <mc:AlternateContent xmlns:mc="http://schemas.openxmlformats.org/markup-compatibility/2006">
              <mc:Choice xmlns:v="urn:schemas-microsoft-com:vml" Requires="v">
                <p:oleObj spid="_x0000_s62620" name="Equation" r:id="rId8" imgW="1708150" imgH="233680" progId="Equation.DSMT4">
                  <p:embed/>
                </p:oleObj>
              </mc:Choice>
              <mc:Fallback>
                <p:oleObj name="Equation" r:id="rId8" imgW="1708150" imgH="233680" progId="Equation.DSMT4">
                  <p:embed/>
                  <p:pic>
                    <p:nvPicPr>
                      <p:cNvPr id="0" name=""/>
                      <p:cNvPicPr/>
                      <p:nvPr/>
                    </p:nvPicPr>
                    <p:blipFill>
                      <a:blip r:embed="rId9"/>
                      <a:stretch>
                        <a:fillRect/>
                      </a:stretch>
                    </p:blipFill>
                    <p:spPr>
                      <a:xfrm>
                        <a:off x="4145077" y="1930394"/>
                        <a:ext cx="3384376" cy="453384"/>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4147107" y="2466947"/>
          <a:ext cx="3382346" cy="459999"/>
        </p:xfrm>
        <a:graphic>
          <a:graphicData uri="http://schemas.openxmlformats.org/presentationml/2006/ole">
            <mc:AlternateContent xmlns:mc="http://schemas.openxmlformats.org/markup-compatibility/2006">
              <mc:Choice xmlns:v="urn:schemas-microsoft-com:vml" Requires="v">
                <p:oleObj spid="_x0000_s62621" name="Equation" r:id="rId10" imgW="1684020" imgH="233680" progId="Equation.DSMT4">
                  <p:embed/>
                </p:oleObj>
              </mc:Choice>
              <mc:Fallback>
                <p:oleObj name="Equation" r:id="rId10" imgW="1684020" imgH="233680" progId="Equation.DSMT4">
                  <p:embed/>
                  <p:pic>
                    <p:nvPicPr>
                      <p:cNvPr id="0" name=""/>
                      <p:cNvPicPr/>
                      <p:nvPr/>
                    </p:nvPicPr>
                    <p:blipFill>
                      <a:blip r:embed="rId11"/>
                      <a:stretch>
                        <a:fillRect/>
                      </a:stretch>
                    </p:blipFill>
                    <p:spPr>
                      <a:xfrm>
                        <a:off x="4147107" y="2466947"/>
                        <a:ext cx="3382346" cy="459999"/>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197075" y="3114090"/>
          <a:ext cx="4570670" cy="450066"/>
        </p:xfrm>
        <a:graphic>
          <a:graphicData uri="http://schemas.openxmlformats.org/presentationml/2006/ole">
            <mc:AlternateContent xmlns:mc="http://schemas.openxmlformats.org/markup-compatibility/2006">
              <mc:Choice xmlns:v="urn:schemas-microsoft-com:vml" Requires="v">
                <p:oleObj spid="_x0000_s62622" name="Equation" r:id="rId12" imgW="2457450" imgH="245745" progId="Equation.DSMT4">
                  <p:embed/>
                </p:oleObj>
              </mc:Choice>
              <mc:Fallback>
                <p:oleObj name="Equation" r:id="rId12" imgW="2457450" imgH="245745" progId="Equation.DSMT4">
                  <p:embed/>
                  <p:pic>
                    <p:nvPicPr>
                      <p:cNvPr id="0" name=""/>
                      <p:cNvPicPr/>
                      <p:nvPr/>
                    </p:nvPicPr>
                    <p:blipFill>
                      <a:blip r:embed="rId13"/>
                      <a:stretch>
                        <a:fillRect/>
                      </a:stretch>
                    </p:blipFill>
                    <p:spPr>
                      <a:xfrm>
                        <a:off x="1197075" y="3114090"/>
                        <a:ext cx="4570670" cy="45006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949602" y="3095407"/>
          <a:ext cx="2448272" cy="415353"/>
        </p:xfrm>
        <a:graphic>
          <a:graphicData uri="http://schemas.openxmlformats.org/presentationml/2006/ole">
            <mc:AlternateContent xmlns:mc="http://schemas.openxmlformats.org/markup-compatibility/2006">
              <mc:Choice xmlns:v="urn:schemas-microsoft-com:vml" Requires="v">
                <p:oleObj spid="_x0000_s62623" name="Equation" r:id="rId14" imgW="1430020" imgH="245745" progId="Equation.DSMT4">
                  <p:embed/>
                </p:oleObj>
              </mc:Choice>
              <mc:Fallback>
                <p:oleObj name="Equation" r:id="rId14" imgW="1430020" imgH="245745" progId="Equation.DSMT4">
                  <p:embed/>
                  <p:pic>
                    <p:nvPicPr>
                      <p:cNvPr id="0" name=""/>
                      <p:cNvPicPr/>
                      <p:nvPr/>
                    </p:nvPicPr>
                    <p:blipFill>
                      <a:blip r:embed="rId15"/>
                      <a:stretch>
                        <a:fillRect/>
                      </a:stretch>
                    </p:blipFill>
                    <p:spPr>
                      <a:xfrm>
                        <a:off x="5949602" y="3095407"/>
                        <a:ext cx="2448272" cy="415353"/>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5178857" y="4746081"/>
          <a:ext cx="410706" cy="528940"/>
        </p:xfrm>
        <a:graphic>
          <a:graphicData uri="http://schemas.openxmlformats.org/presentationml/2006/ole">
            <mc:AlternateContent xmlns:mc="http://schemas.openxmlformats.org/markup-compatibility/2006">
              <mc:Choice xmlns:v="urn:schemas-microsoft-com:vml" Requires="v">
                <p:oleObj spid="_x0000_s62624" name="Equation" r:id="rId16" imgW="180975" imgH="233680" progId="Equation.DSMT4">
                  <p:embed/>
                </p:oleObj>
              </mc:Choice>
              <mc:Fallback>
                <p:oleObj name="Equation" r:id="rId16" imgW="180975" imgH="233680" progId="Equation.DSMT4">
                  <p:embed/>
                  <p:pic>
                    <p:nvPicPr>
                      <p:cNvPr id="0" name=""/>
                      <p:cNvPicPr/>
                      <p:nvPr/>
                    </p:nvPicPr>
                    <p:blipFill>
                      <a:blip r:embed="rId17"/>
                      <a:stretch>
                        <a:fillRect/>
                      </a:stretch>
                    </p:blipFill>
                    <p:spPr>
                      <a:xfrm>
                        <a:off x="5178857" y="4746081"/>
                        <a:ext cx="410706" cy="5289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4973504" y="5251086"/>
          <a:ext cx="410706" cy="612456"/>
        </p:xfrm>
        <a:graphic>
          <a:graphicData uri="http://schemas.openxmlformats.org/presentationml/2006/ole">
            <mc:AlternateContent xmlns:mc="http://schemas.openxmlformats.org/markup-compatibility/2006">
              <mc:Choice xmlns:v="urn:schemas-microsoft-com:vml" Requires="v">
                <p:oleObj spid="_x0000_s62625" name="Equation" r:id="rId18" imgW="156845" imgH="233680" progId="Equation.DSMT4">
                  <p:embed/>
                </p:oleObj>
              </mc:Choice>
              <mc:Fallback>
                <p:oleObj name="Equation" r:id="rId18" imgW="156845" imgH="233680" progId="Equation.DSMT4">
                  <p:embed/>
                  <p:pic>
                    <p:nvPicPr>
                      <p:cNvPr id="0" name=""/>
                      <p:cNvPicPr/>
                      <p:nvPr/>
                    </p:nvPicPr>
                    <p:blipFill>
                      <a:blip r:embed="rId19"/>
                      <a:stretch>
                        <a:fillRect/>
                      </a:stretch>
                    </p:blipFill>
                    <p:spPr>
                      <a:xfrm>
                        <a:off x="4973504" y="5251086"/>
                        <a:ext cx="410706" cy="612456"/>
                      </a:xfrm>
                      <a:prstGeom prst="rect">
                        <a:avLst/>
                      </a:prstGeom>
                    </p:spPr>
                  </p:pic>
                </p:oleObj>
              </mc:Fallback>
            </mc:AlternateContent>
          </a:graphicData>
        </a:graphic>
      </p:graphicFrame>
    </p:spTree>
    <p:extLst>
      <p:ext uri="{BB962C8B-B14F-4D97-AF65-F5344CB8AC3E}">
        <p14:creationId xmlns:p14="http://schemas.microsoft.com/office/powerpoint/2010/main" val="34756653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44170" y="548675"/>
            <a:ext cx="11926267" cy="296672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依据SC信息准则确定平稳序列VAR模型的最优滞后阶数（建议采用1期滞后），并结合</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4</a:t>
            </a:r>
            <a:r>
              <a:rPr kumimoji="1" sz="2200" dirty="0">
                <a:latin typeface="Times New Roman" panose="02020603050405020304" pitchFamily="18" charset="0"/>
                <a:ea typeface="+mn-ea"/>
                <a:cs typeface="Times New Roman" panose="02020603050405020304" pitchFamily="18" charset="0"/>
              </a:rPr>
              <a:t>）式施加6个长期约束条件估计SVAR模型，得到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，并采用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对新息进行结构式冲击分解，得到四种结构性冲击成分，冲击分解的结果是我们展开脉冲响应和方差分解分析的重要前提，接着采用脉冲响应函数来刻画结构性冲击成分如何作用于人民币汇率波动。</a:t>
            </a:r>
            <a:r>
              <a:rPr kumimoji="1" sz="2200" dirty="0" smtClean="0">
                <a:latin typeface="Times New Roman" panose="02020603050405020304" pitchFamily="18" charset="0"/>
                <a:ea typeface="+mn-ea"/>
                <a:cs typeface="Times New Roman" panose="02020603050405020304" pitchFamily="18" charset="0"/>
              </a:rPr>
              <a:t>结果如图</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所示。</a:t>
            </a:r>
          </a:p>
        </p:txBody>
      </p:sp>
      <p:graphicFrame>
        <p:nvGraphicFramePr>
          <p:cNvPr id="20" name="对象 19"/>
          <p:cNvGraphicFramePr>
            <a:graphicFrameLocks noChangeAspect="1"/>
          </p:cNvGraphicFramePr>
          <p:nvPr/>
        </p:nvGraphicFramePr>
        <p:xfrm>
          <a:off x="6323330" y="1355090"/>
          <a:ext cx="586105" cy="370840"/>
        </p:xfrm>
        <a:graphic>
          <a:graphicData uri="http://schemas.openxmlformats.org/presentationml/2006/ole">
            <mc:AlternateContent xmlns:mc="http://schemas.openxmlformats.org/markup-compatibility/2006">
              <mc:Choice xmlns:v="urn:schemas-microsoft-com:vml" Requires="v">
                <p:oleObj spid="_x0000_s8237" name="Equation" r:id="rId3" imgW="330200" imgH="203200" progId="Equation.DSMT4">
                  <p:embed/>
                </p:oleObj>
              </mc:Choice>
              <mc:Fallback>
                <p:oleObj name="Equation" r:id="rId3" imgW="330200" imgH="203200" progId="Equation.DSMT4">
                  <p:embed/>
                  <p:pic>
                    <p:nvPicPr>
                      <p:cNvPr id="0" name="对象 6"/>
                      <p:cNvPicPr/>
                      <p:nvPr/>
                    </p:nvPicPr>
                    <p:blipFill>
                      <a:blip r:embed="rId4"/>
                      <a:stretch>
                        <a:fillRect/>
                      </a:stretch>
                    </p:blipFill>
                    <p:spPr>
                      <a:xfrm>
                        <a:off x="6323330" y="1355090"/>
                        <a:ext cx="586105" cy="3708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8030210" y="1306195"/>
          <a:ext cx="1420495" cy="440690"/>
        </p:xfrm>
        <a:graphic>
          <a:graphicData uri="http://schemas.openxmlformats.org/presentationml/2006/ole">
            <mc:AlternateContent xmlns:mc="http://schemas.openxmlformats.org/markup-compatibility/2006">
              <mc:Choice xmlns:v="urn:schemas-microsoft-com:vml" Requires="v">
                <p:oleObj spid="_x0000_s8238" name="Equation" r:id="rId5" imgW="800100" imgH="241300" progId="Equation.DSMT4">
                  <p:embed/>
                </p:oleObj>
              </mc:Choice>
              <mc:Fallback>
                <p:oleObj name="Equation" r:id="rId5" imgW="800100" imgH="241300" progId="Equation.DSMT4">
                  <p:embed/>
                  <p:pic>
                    <p:nvPicPr>
                      <p:cNvPr id="0" name="对象 6"/>
                      <p:cNvPicPr/>
                      <p:nvPr/>
                    </p:nvPicPr>
                    <p:blipFill>
                      <a:blip r:embed="rId6"/>
                      <a:stretch>
                        <a:fillRect/>
                      </a:stretch>
                    </p:blipFill>
                    <p:spPr>
                      <a:xfrm>
                        <a:off x="8030210" y="1306195"/>
                        <a:ext cx="1420495" cy="440690"/>
                      </a:xfrm>
                      <a:prstGeom prst="rect">
                        <a:avLst/>
                      </a:prstGeom>
                    </p:spPr>
                  </p:pic>
                </p:oleObj>
              </mc:Fallback>
            </mc:AlternateContent>
          </a:graphicData>
        </a:graphic>
      </p:graphicFrame>
    </p:spTree>
  </p:cSld>
  <p:clrMapOvr>
    <a:masterClrMapping/>
  </p:clrMapOvr>
  <p:transition>
    <p:wip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775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，并定义一个                                  矩阵：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利用模型恒等式                                 和下三角矩阵      ，可推导出                      。这与方程</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的状态变化相结合，定义了一个条件</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；然后</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分析将扩展到包含一个成分以便在每个迭代中重新取样       ，由此可以使用高效的前向滤波和后向抽样算法对有条件的正常</a:t>
            </a:r>
            <a:r>
              <a:rPr kumimoji="1" lang="en-US" altLang="zh-CN" sz="2200" dirty="0">
                <a:latin typeface="Times New Roman" panose="02020603050405020304" pitchFamily="18" charset="0"/>
                <a:ea typeface="+mn-ea"/>
                <a:sym typeface="+mn-ea"/>
              </a:rPr>
              <a:t>DLMs</a:t>
            </a:r>
            <a:r>
              <a:rPr kumimoji="1" lang="zh-CN" altLang="en-US" sz="2200" dirty="0">
                <a:latin typeface="Times New Roman" panose="02020603050405020304" pitchFamily="18" charset="0"/>
                <a:ea typeface="+mn-ea"/>
                <a:sym typeface="+mn-ea"/>
              </a:rPr>
              <a:t>进行分析。</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2888747" y="1473698"/>
          <a:ext cx="6216229" cy="2477723"/>
        </p:xfrm>
        <a:graphic>
          <a:graphicData uri="http://schemas.openxmlformats.org/presentationml/2006/ole">
            <mc:AlternateContent xmlns:mc="http://schemas.openxmlformats.org/markup-compatibility/2006">
              <mc:Choice xmlns:v="urn:schemas-microsoft-com:vml" Requires="v">
                <p:oleObj spid="_x0000_s63623" name="Equation" r:id="rId4" imgW="82905600" imgH="33528000" progId="Equation.DSMT4">
                  <p:embed/>
                </p:oleObj>
              </mc:Choice>
              <mc:Fallback>
                <p:oleObj name="Equation" r:id="rId4" imgW="82905600" imgH="33528000" progId="Equation.DSMT4">
                  <p:embed/>
                  <p:pic>
                    <p:nvPicPr>
                      <p:cNvPr id="0" name=""/>
                      <p:cNvPicPr/>
                      <p:nvPr/>
                    </p:nvPicPr>
                    <p:blipFill>
                      <a:blip r:embed="rId5"/>
                      <a:stretch>
                        <a:fillRect/>
                      </a:stretch>
                    </p:blipFill>
                    <p:spPr>
                      <a:xfrm>
                        <a:off x="2888747" y="1473698"/>
                        <a:ext cx="6216229" cy="2477723"/>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765027" y="745774"/>
          <a:ext cx="3816424" cy="492629"/>
        </p:xfrm>
        <a:graphic>
          <a:graphicData uri="http://schemas.openxmlformats.org/presentationml/2006/ole">
            <mc:AlternateContent xmlns:mc="http://schemas.openxmlformats.org/markup-compatibility/2006">
              <mc:Choice xmlns:v="urn:schemas-microsoft-com:vml" Requires="v">
                <p:oleObj spid="_x0000_s63624" name="Equation" r:id="rId6" imgW="1772285" imgH="233680" progId="Equation.DSMT4">
                  <p:embed/>
                </p:oleObj>
              </mc:Choice>
              <mc:Fallback>
                <p:oleObj name="Equation" r:id="rId6" imgW="1772285" imgH="233680" progId="Equation.DSMT4">
                  <p:embed/>
                  <p:pic>
                    <p:nvPicPr>
                      <p:cNvPr id="0" name=""/>
                      <p:cNvPicPr/>
                      <p:nvPr/>
                    </p:nvPicPr>
                    <p:blipFill>
                      <a:blip r:embed="rId7"/>
                      <a:stretch>
                        <a:fillRect/>
                      </a:stretch>
                    </p:blipFill>
                    <p:spPr>
                      <a:xfrm>
                        <a:off x="765027" y="745774"/>
                        <a:ext cx="3816424" cy="49262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309643" y="800607"/>
          <a:ext cx="2232248" cy="468153"/>
        </p:xfrm>
        <a:graphic>
          <a:graphicData uri="http://schemas.openxmlformats.org/presentationml/2006/ole">
            <mc:AlternateContent xmlns:mc="http://schemas.openxmlformats.org/markup-compatibility/2006">
              <mc:Choice xmlns:v="urn:schemas-microsoft-com:vml" Requires="v">
                <p:oleObj spid="_x0000_s63625" name="Equation" r:id="rId8" imgW="970915" imgH="205740" progId="Equation.DSMT4">
                  <p:embed/>
                </p:oleObj>
              </mc:Choice>
              <mc:Fallback>
                <p:oleObj name="Equation" r:id="rId8" imgW="970915" imgH="205740" progId="Equation.DSMT4">
                  <p:embed/>
                  <p:pic>
                    <p:nvPicPr>
                      <p:cNvPr id="0" name=""/>
                      <p:cNvPicPr/>
                      <p:nvPr/>
                    </p:nvPicPr>
                    <p:blipFill>
                      <a:blip r:embed="rId9"/>
                      <a:stretch>
                        <a:fillRect/>
                      </a:stretch>
                    </p:blipFill>
                    <p:spPr>
                      <a:xfrm>
                        <a:off x="6309643" y="800607"/>
                        <a:ext cx="2232248" cy="46815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2421211" y="4186716"/>
          <a:ext cx="2253727" cy="455810"/>
        </p:xfrm>
        <a:graphic>
          <a:graphicData uri="http://schemas.openxmlformats.org/presentationml/2006/ole">
            <mc:AlternateContent xmlns:mc="http://schemas.openxmlformats.org/markup-compatibility/2006">
              <mc:Choice xmlns:v="urn:schemas-microsoft-com:vml" Requires="v">
                <p:oleObj spid="_x0000_s63626" name="Equation" r:id="rId10" imgW="1200150" imgH="245745" progId="Equation.DSMT4">
                  <p:embed/>
                </p:oleObj>
              </mc:Choice>
              <mc:Fallback>
                <p:oleObj name="Equation" r:id="rId10" imgW="1200150" imgH="245745" progId="Equation.DSMT4">
                  <p:embed/>
                  <p:pic>
                    <p:nvPicPr>
                      <p:cNvPr id="0" name=""/>
                      <p:cNvPicPr/>
                      <p:nvPr/>
                    </p:nvPicPr>
                    <p:blipFill>
                      <a:blip r:embed="rId11"/>
                      <a:stretch>
                        <a:fillRect/>
                      </a:stretch>
                    </p:blipFill>
                    <p:spPr>
                      <a:xfrm>
                        <a:off x="2421211" y="4186716"/>
                        <a:ext cx="2253727" cy="4558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453659" y="4255044"/>
          <a:ext cx="288032" cy="398092"/>
        </p:xfrm>
        <a:graphic>
          <a:graphicData uri="http://schemas.openxmlformats.org/presentationml/2006/ole">
            <mc:AlternateContent xmlns:mc="http://schemas.openxmlformats.org/markup-compatibility/2006">
              <mc:Choice xmlns:v="urn:schemas-microsoft-com:vml" Requires="v">
                <p:oleObj spid="_x0000_s63627" name="Equation" r:id="rId12" imgW="168910" imgH="233680" progId="Equation.DSMT4">
                  <p:embed/>
                </p:oleObj>
              </mc:Choice>
              <mc:Fallback>
                <p:oleObj name="Equation" r:id="rId12" imgW="168910" imgH="233680" progId="Equation.DSMT4">
                  <p:embed/>
                  <p:pic>
                    <p:nvPicPr>
                      <p:cNvPr id="0" name=""/>
                      <p:cNvPicPr/>
                      <p:nvPr/>
                    </p:nvPicPr>
                    <p:blipFill>
                      <a:blip r:embed="rId13"/>
                      <a:stretch>
                        <a:fillRect/>
                      </a:stretch>
                    </p:blipFill>
                    <p:spPr>
                      <a:xfrm>
                        <a:off x="6453659" y="4255044"/>
                        <a:ext cx="288032" cy="398092"/>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8196721" y="4191609"/>
          <a:ext cx="1569306" cy="387483"/>
        </p:xfrm>
        <a:graphic>
          <a:graphicData uri="http://schemas.openxmlformats.org/presentationml/2006/ole">
            <mc:AlternateContent xmlns:mc="http://schemas.openxmlformats.org/markup-compatibility/2006">
              <mc:Choice xmlns:v="urn:schemas-microsoft-com:vml" Requires="v">
                <p:oleObj spid="_x0000_s63628" name="Equation" r:id="rId14" imgW="982980" imgH="245745" progId="Equation.DSMT4">
                  <p:embed/>
                </p:oleObj>
              </mc:Choice>
              <mc:Fallback>
                <p:oleObj name="Equation" r:id="rId14" imgW="982980" imgH="245745" progId="Equation.DSMT4">
                  <p:embed/>
                  <p:pic>
                    <p:nvPicPr>
                      <p:cNvPr id="0" name=""/>
                      <p:cNvPicPr/>
                      <p:nvPr/>
                    </p:nvPicPr>
                    <p:blipFill>
                      <a:blip r:embed="rId15"/>
                      <a:stretch>
                        <a:fillRect/>
                      </a:stretch>
                    </p:blipFill>
                    <p:spPr>
                      <a:xfrm>
                        <a:off x="8196721" y="4191609"/>
                        <a:ext cx="1569306" cy="387483"/>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3276611" y="5277446"/>
          <a:ext cx="458492" cy="455810"/>
        </p:xfrm>
        <a:graphic>
          <a:graphicData uri="http://schemas.openxmlformats.org/presentationml/2006/ole">
            <mc:AlternateContent xmlns:mc="http://schemas.openxmlformats.org/markup-compatibility/2006">
              <mc:Choice xmlns:v="urn:schemas-microsoft-com:vml" Requires="v">
                <p:oleObj spid="_x0000_s63629" name="Equation" r:id="rId16" imgW="233680" imgH="233680" progId="Equation.DSMT4">
                  <p:embed/>
                </p:oleObj>
              </mc:Choice>
              <mc:Fallback>
                <p:oleObj name="Equation" r:id="rId16" imgW="233680" imgH="233680" progId="Equation.DSMT4">
                  <p:embed/>
                  <p:pic>
                    <p:nvPicPr>
                      <p:cNvPr id="0" name=""/>
                      <p:cNvPicPr/>
                      <p:nvPr/>
                    </p:nvPicPr>
                    <p:blipFill>
                      <a:blip r:embed="rId17"/>
                      <a:stretch>
                        <a:fillRect/>
                      </a:stretch>
                    </p:blipFill>
                    <p:spPr>
                      <a:xfrm>
                        <a:off x="3276611" y="5277446"/>
                        <a:ext cx="458492" cy="455810"/>
                      </a:xfrm>
                      <a:prstGeom prst="rect">
                        <a:avLst/>
                      </a:prstGeom>
                    </p:spPr>
                  </p:pic>
                </p:oleObj>
              </mc:Fallback>
            </mc:AlternateContent>
          </a:graphicData>
        </a:graphic>
      </p:graphicFrame>
    </p:spTree>
    <p:extLst>
      <p:ext uri="{BB962C8B-B14F-4D97-AF65-F5344CB8AC3E}">
        <p14:creationId xmlns:p14="http://schemas.microsoft.com/office/powerpoint/2010/main" val="2812358919"/>
      </p:ext>
    </p:extLst>
  </p:cSld>
  <p:clrMapOvr>
    <a:masterClrMapping/>
  </p:clrMapOvr>
  <p:transition>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42329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在上述</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基础上，引入并设定潜在门限构建</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模型，用潜在门限</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过程        代替    。    是由将      作为      的元素堆叠起来，令                   ，其中，     是指示向量。因此，对于     的每一个严格下三角元素 ，有：                                                                      ，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sym typeface="+mn-ea"/>
              </a:rPr>
              <a:t>其中，       为示性函数，取值为</a:t>
            </a:r>
            <a:r>
              <a:rPr kumimoji="1" lang="en-US" altLang="zh-CN" sz="2200" dirty="0">
                <a:latin typeface="Times New Roman" panose="02020603050405020304" pitchFamily="18" charset="0"/>
                <a:ea typeface="+mn-ea"/>
                <a:cs typeface="Times New Roman" panose="02020603050405020304" pitchFamily="18" charset="0"/>
                <a:sym typeface="+mn-ea"/>
              </a:rPr>
              <a:t>0</a:t>
            </a:r>
            <a:r>
              <a:rPr kumimoji="1" lang="zh-CN" altLang="en-US" sz="2200" dirty="0">
                <a:latin typeface="Times New Roman" panose="02020603050405020304" pitchFamily="18" charset="0"/>
                <a:ea typeface="+mn-ea"/>
                <a:cs typeface="Times New Roman" panose="02020603050405020304" pitchFamily="18" charset="0"/>
                <a:sym typeface="+mn-ea"/>
              </a:rPr>
              <a:t>或</a:t>
            </a:r>
            <a:r>
              <a:rPr kumimoji="1" lang="en-US" altLang="zh-CN" sz="2200" dirty="0">
                <a:latin typeface="Times New Roman" panose="02020603050405020304" pitchFamily="18" charset="0"/>
                <a:ea typeface="+mn-ea"/>
                <a:cs typeface="Times New Roman" panose="02020603050405020304" pitchFamily="18" charset="0"/>
                <a:sym typeface="+mn-ea"/>
              </a:rPr>
              <a:t>1</a:t>
            </a:r>
            <a:r>
              <a:rPr kumimoji="1" lang="zh-CN" altLang="en-US" sz="2200" dirty="0">
                <a:latin typeface="Times New Roman" panose="02020603050405020304" pitchFamily="18" charset="0"/>
                <a:ea typeface="+mn-ea"/>
                <a:cs typeface="Times New Roman" panose="02020603050405020304" pitchFamily="18" charset="0"/>
                <a:sym typeface="+mn-ea"/>
              </a:rPr>
              <a:t>，       为模型待估参数的门限值。</a:t>
            </a:r>
            <a:r>
              <a:rPr kumimoji="1" lang="en-US" altLang="zh-CN" sz="2200" dirty="0">
                <a:latin typeface="Times New Roman" panose="02020603050405020304" pitchFamily="18" charset="0"/>
                <a:ea typeface="+mn-ea"/>
                <a:cs typeface="Times New Roman" panose="02020603050405020304" pitchFamily="18" charset="0"/>
                <a:sym typeface="+mn-ea"/>
              </a:rPr>
              <a:t>LT-TVP-VAR</a:t>
            </a:r>
            <a:r>
              <a:rPr kumimoji="1" lang="zh-CN" altLang="en-US" sz="2200" dirty="0">
                <a:latin typeface="Times New Roman" panose="02020603050405020304" pitchFamily="18" charset="0"/>
                <a:ea typeface="+mn-ea"/>
                <a:cs typeface="Times New Roman" panose="02020603050405020304" pitchFamily="18" charset="0"/>
                <a:sym typeface="+mn-ea"/>
              </a:rPr>
              <a:t>模型为：</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b="1"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4-38</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4-39</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4-40</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和      为对角矩阵，公式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由                 代替，而式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4-35</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和式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4-37</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中模型的其他所有元素不变。</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p:txBody>
      </p:sp>
      <p:graphicFrame>
        <p:nvGraphicFramePr>
          <p:cNvPr id="4" name="对象 3"/>
          <p:cNvGraphicFramePr>
            <a:graphicFrameLocks noChangeAspect="1"/>
          </p:cNvGraphicFramePr>
          <p:nvPr/>
        </p:nvGraphicFramePr>
        <p:xfrm>
          <a:off x="11638235" y="780364"/>
          <a:ext cx="321761" cy="414389"/>
        </p:xfrm>
        <a:graphic>
          <a:graphicData uri="http://schemas.openxmlformats.org/presentationml/2006/ole">
            <mc:AlternateContent xmlns:mc="http://schemas.openxmlformats.org/markup-compatibility/2006">
              <mc:Choice xmlns:v="urn:schemas-microsoft-com:vml" Requires="v">
                <p:oleObj spid="_x0000_s64856" name="Equation" r:id="rId4" imgW="180975" imgH="233680" progId="Equation.DSMT4">
                  <p:embed/>
                </p:oleObj>
              </mc:Choice>
              <mc:Fallback>
                <p:oleObj name="Equation" r:id="rId4" imgW="180975" imgH="233680" progId="Equation.DSMT4">
                  <p:embed/>
                  <p:pic>
                    <p:nvPicPr>
                      <p:cNvPr id="0" name=""/>
                      <p:cNvPicPr/>
                      <p:nvPr/>
                    </p:nvPicPr>
                    <p:blipFill>
                      <a:blip r:embed="rId5"/>
                      <a:stretch>
                        <a:fillRect/>
                      </a:stretch>
                    </p:blipFill>
                    <p:spPr>
                      <a:xfrm>
                        <a:off x="11638235" y="780364"/>
                        <a:ext cx="321761" cy="414389"/>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981051" y="1307922"/>
          <a:ext cx="293915" cy="438295"/>
        </p:xfrm>
        <a:graphic>
          <a:graphicData uri="http://schemas.openxmlformats.org/presentationml/2006/ole">
            <mc:AlternateContent xmlns:mc="http://schemas.openxmlformats.org/markup-compatibility/2006">
              <mc:Choice xmlns:v="urn:schemas-microsoft-com:vml" Requires="v">
                <p:oleObj spid="_x0000_s64857" name="Equation" r:id="rId6" imgW="156845" imgH="233680" progId="Equation.DSMT4">
                  <p:embed/>
                </p:oleObj>
              </mc:Choice>
              <mc:Fallback>
                <p:oleObj name="Equation" r:id="rId6" imgW="156845" imgH="233680" progId="Equation.DSMT4">
                  <p:embed/>
                  <p:pic>
                    <p:nvPicPr>
                      <p:cNvPr id="0" name=""/>
                      <p:cNvPicPr/>
                      <p:nvPr/>
                    </p:nvPicPr>
                    <p:blipFill>
                      <a:blip r:embed="rId7"/>
                      <a:stretch>
                        <a:fillRect/>
                      </a:stretch>
                    </p:blipFill>
                    <p:spPr>
                      <a:xfrm>
                        <a:off x="981051" y="1307922"/>
                        <a:ext cx="293915" cy="43829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1331880"/>
          <a:ext cx="322263" cy="414337"/>
        </p:xfrm>
        <a:graphic>
          <a:graphicData uri="http://schemas.openxmlformats.org/presentationml/2006/ole">
            <mc:AlternateContent xmlns:mc="http://schemas.openxmlformats.org/markup-compatibility/2006">
              <mc:Choice xmlns:v="urn:schemas-microsoft-com:vml" Requires="v">
                <p:oleObj spid="_x0000_s64858" name="Equation" r:id="rId8" imgW="323215" imgH="415925" progId="Equation.DSMT4">
                  <p:embed/>
                </p:oleObj>
              </mc:Choice>
              <mc:Fallback>
                <p:oleObj name="Equation" r:id="rId8" imgW="323215" imgH="415925" progId="Equation.DSMT4">
                  <p:embed/>
                  <p:pic>
                    <p:nvPicPr>
                      <p:cNvPr id="0" name=""/>
                      <p:cNvPicPr/>
                      <p:nvPr/>
                    </p:nvPicPr>
                    <p:blipFill>
                      <a:blip r:embed="rId9"/>
                      <a:stretch>
                        <a:fillRect/>
                      </a:stretch>
                    </p:blipFill>
                    <p:spPr>
                      <a:xfrm>
                        <a:off x="1557115" y="1331880"/>
                        <a:ext cx="322263" cy="41433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789363" y="1333079"/>
          <a:ext cx="293687" cy="439737"/>
        </p:xfrm>
        <a:graphic>
          <a:graphicData uri="http://schemas.openxmlformats.org/presentationml/2006/ole">
            <mc:AlternateContent xmlns:mc="http://schemas.openxmlformats.org/markup-compatibility/2006">
              <mc:Choice xmlns:v="urn:schemas-microsoft-com:vml" Requires="v">
                <p:oleObj spid="_x0000_s64859" name="Equation" r:id="rId10" imgW="295910" imgH="440690" progId="Equation.DSMT4">
                  <p:embed/>
                </p:oleObj>
              </mc:Choice>
              <mc:Fallback>
                <p:oleObj name="Equation" r:id="rId10" imgW="295910" imgH="440690" progId="Equation.DSMT4">
                  <p:embed/>
                  <p:pic>
                    <p:nvPicPr>
                      <p:cNvPr id="0" name=""/>
                      <p:cNvPicPr/>
                      <p:nvPr/>
                    </p:nvPicPr>
                    <p:blipFill>
                      <a:blip r:embed="rId11"/>
                      <a:stretch>
                        <a:fillRect/>
                      </a:stretch>
                    </p:blipFill>
                    <p:spPr>
                      <a:xfrm>
                        <a:off x="3789363" y="1333079"/>
                        <a:ext cx="293687" cy="43973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709243" y="1358479"/>
          <a:ext cx="435054" cy="414337"/>
        </p:xfrm>
        <a:graphic>
          <a:graphicData uri="http://schemas.openxmlformats.org/presentationml/2006/ole">
            <mc:AlternateContent xmlns:mc="http://schemas.openxmlformats.org/markup-compatibility/2006">
              <mc:Choice xmlns:v="urn:schemas-microsoft-com:vml" Requires="v">
                <p:oleObj spid="_x0000_s64860" name="Equation" r:id="rId12" imgW="257810" imgH="245745" progId="Equation.DSMT4">
                  <p:embed/>
                </p:oleObj>
              </mc:Choice>
              <mc:Fallback>
                <p:oleObj name="Equation" r:id="rId12" imgW="257810" imgH="245745" progId="Equation.DSMT4">
                  <p:embed/>
                  <p:pic>
                    <p:nvPicPr>
                      <p:cNvPr id="0" name=""/>
                      <p:cNvPicPr/>
                      <p:nvPr/>
                    </p:nvPicPr>
                    <p:blipFill>
                      <a:blip r:embed="rId13"/>
                      <a:stretch>
                        <a:fillRect/>
                      </a:stretch>
                    </p:blipFill>
                    <p:spPr>
                      <a:xfrm>
                        <a:off x="2709243" y="1358479"/>
                        <a:ext cx="435054" cy="41433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597675" y="1333079"/>
          <a:ext cx="1347662" cy="439737"/>
        </p:xfrm>
        <a:graphic>
          <a:graphicData uri="http://schemas.openxmlformats.org/presentationml/2006/ole">
            <mc:AlternateContent xmlns:mc="http://schemas.openxmlformats.org/markup-compatibility/2006">
              <mc:Choice xmlns:v="urn:schemas-microsoft-com:vml" Requires="v">
                <p:oleObj spid="_x0000_s64861" name="Equation" r:id="rId14" imgW="704850" imgH="233680" progId="Equation.DSMT4">
                  <p:embed/>
                </p:oleObj>
              </mc:Choice>
              <mc:Fallback>
                <p:oleObj name="Equation" r:id="rId14" imgW="704850" imgH="233680" progId="Equation.DSMT4">
                  <p:embed/>
                  <p:pic>
                    <p:nvPicPr>
                      <p:cNvPr id="0" name=""/>
                      <p:cNvPicPr/>
                      <p:nvPr/>
                    </p:nvPicPr>
                    <p:blipFill>
                      <a:blip r:embed="rId15"/>
                      <a:stretch>
                        <a:fillRect/>
                      </a:stretch>
                    </p:blipFill>
                    <p:spPr>
                      <a:xfrm>
                        <a:off x="6597675" y="1333079"/>
                        <a:ext cx="1347662" cy="439737"/>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9042943" y="1307922"/>
          <a:ext cx="363044" cy="434630"/>
        </p:xfrm>
        <a:graphic>
          <a:graphicData uri="http://schemas.openxmlformats.org/presentationml/2006/ole">
            <mc:AlternateContent xmlns:mc="http://schemas.openxmlformats.org/markup-compatibility/2006">
              <mc:Choice xmlns:v="urn:schemas-microsoft-com:vml" Requires="v">
                <p:oleObj spid="_x0000_s64862" name="Equation" r:id="rId16" imgW="193040" imgH="233680" progId="Equation.DSMT4">
                  <p:embed/>
                </p:oleObj>
              </mc:Choice>
              <mc:Fallback>
                <p:oleObj name="Equation" r:id="rId16" imgW="193040" imgH="233680" progId="Equation.DSMT4">
                  <p:embed/>
                  <p:pic>
                    <p:nvPicPr>
                      <p:cNvPr id="0" name=""/>
                      <p:cNvPicPr/>
                      <p:nvPr/>
                    </p:nvPicPr>
                    <p:blipFill>
                      <a:blip r:embed="rId17"/>
                      <a:stretch>
                        <a:fillRect/>
                      </a:stretch>
                    </p:blipFill>
                    <p:spPr>
                      <a:xfrm>
                        <a:off x="9042943" y="1307922"/>
                        <a:ext cx="363044" cy="43463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1350593" y="1988840"/>
          <a:ext cx="278530" cy="384959"/>
        </p:xfrm>
        <a:graphic>
          <a:graphicData uri="http://schemas.openxmlformats.org/presentationml/2006/ole">
            <mc:AlternateContent xmlns:mc="http://schemas.openxmlformats.org/markup-compatibility/2006">
              <mc:Choice xmlns:v="urn:schemas-microsoft-com:vml" Requires="v">
                <p:oleObj spid="_x0000_s64863" name="Equation" r:id="rId18" imgW="168910" imgH="233680" progId="Equation.DSMT4">
                  <p:embed/>
                </p:oleObj>
              </mc:Choice>
              <mc:Fallback>
                <p:oleObj name="Equation" r:id="rId18" imgW="168910" imgH="233680" progId="Equation.DSMT4">
                  <p:embed/>
                  <p:pic>
                    <p:nvPicPr>
                      <p:cNvPr id="0" name=""/>
                      <p:cNvPicPr/>
                      <p:nvPr/>
                    </p:nvPicPr>
                    <p:blipFill>
                      <a:blip r:embed="rId19"/>
                      <a:stretch>
                        <a:fillRect/>
                      </a:stretch>
                    </p:blipFill>
                    <p:spPr>
                      <a:xfrm>
                        <a:off x="1350593" y="1988840"/>
                        <a:ext cx="278530" cy="38495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517555" y="1875403"/>
          <a:ext cx="4968552" cy="498293"/>
        </p:xfrm>
        <a:graphic>
          <a:graphicData uri="http://schemas.openxmlformats.org/presentationml/2006/ole">
            <mc:AlternateContent xmlns:mc="http://schemas.openxmlformats.org/markup-compatibility/2006">
              <mc:Choice xmlns:v="urn:schemas-microsoft-com:vml" Requires="v">
                <p:oleObj spid="_x0000_s64864" name="Equation" r:id="rId20" imgW="2787650" imgH="281940" progId="Equation.DSMT4">
                  <p:embed/>
                </p:oleObj>
              </mc:Choice>
              <mc:Fallback>
                <p:oleObj name="Equation" r:id="rId20" imgW="2787650" imgH="281940" progId="Equation.DSMT4">
                  <p:embed/>
                  <p:pic>
                    <p:nvPicPr>
                      <p:cNvPr id="0" name=""/>
                      <p:cNvPicPr/>
                      <p:nvPr/>
                    </p:nvPicPr>
                    <p:blipFill>
                      <a:blip r:embed="rId21"/>
                      <a:stretch>
                        <a:fillRect/>
                      </a:stretch>
                    </p:blipFill>
                    <p:spPr>
                      <a:xfrm>
                        <a:off x="5517555" y="1875403"/>
                        <a:ext cx="4968552" cy="49829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0630123" y="1969550"/>
          <a:ext cx="1265403" cy="320061"/>
        </p:xfrm>
        <a:graphic>
          <a:graphicData uri="http://schemas.openxmlformats.org/presentationml/2006/ole">
            <mc:AlternateContent xmlns:mc="http://schemas.openxmlformats.org/markup-compatibility/2006">
              <mc:Choice xmlns:v="urn:schemas-microsoft-com:vml" Requires="v">
                <p:oleObj spid="_x0000_s64865" name="Equation" r:id="rId22" imgW="805815" imgH="205740" progId="Equation.DSMT4">
                  <p:embed/>
                </p:oleObj>
              </mc:Choice>
              <mc:Fallback>
                <p:oleObj name="Equation" r:id="rId22" imgW="805815" imgH="205740" progId="Equation.DSMT4">
                  <p:embed/>
                  <p:pic>
                    <p:nvPicPr>
                      <p:cNvPr id="0" name=""/>
                      <p:cNvPicPr/>
                      <p:nvPr/>
                    </p:nvPicPr>
                    <p:blipFill>
                      <a:blip r:embed="rId23"/>
                      <a:stretch>
                        <a:fillRect/>
                      </a:stretch>
                    </p:blipFill>
                    <p:spPr>
                      <a:xfrm>
                        <a:off x="10630123" y="1969550"/>
                        <a:ext cx="1265403" cy="320061"/>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278331" y="2483841"/>
          <a:ext cx="518605" cy="414337"/>
        </p:xfrm>
        <a:graphic>
          <a:graphicData uri="http://schemas.openxmlformats.org/presentationml/2006/ole">
            <mc:AlternateContent xmlns:mc="http://schemas.openxmlformats.org/markup-compatibility/2006">
              <mc:Choice xmlns:v="urn:schemas-microsoft-com:vml" Requires="v">
                <p:oleObj spid="_x0000_s64866" name="Equation" r:id="rId24" imgW="257810" imgH="205740" progId="Equation.DSMT4">
                  <p:embed/>
                </p:oleObj>
              </mc:Choice>
              <mc:Fallback>
                <p:oleObj name="Equation" r:id="rId24" imgW="257810" imgH="205740" progId="Equation.DSMT4">
                  <p:embed/>
                  <p:pic>
                    <p:nvPicPr>
                      <p:cNvPr id="0" name=""/>
                      <p:cNvPicPr/>
                      <p:nvPr/>
                    </p:nvPicPr>
                    <p:blipFill>
                      <a:blip r:embed="rId25"/>
                      <a:stretch>
                        <a:fillRect/>
                      </a:stretch>
                    </p:blipFill>
                    <p:spPr>
                      <a:xfrm>
                        <a:off x="1278331" y="2483841"/>
                        <a:ext cx="518605" cy="41433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157515" y="2483841"/>
          <a:ext cx="473379" cy="498293"/>
        </p:xfrm>
        <a:graphic>
          <a:graphicData uri="http://schemas.openxmlformats.org/presentationml/2006/ole">
            <mc:AlternateContent xmlns:mc="http://schemas.openxmlformats.org/markup-compatibility/2006">
              <mc:Choice xmlns:v="urn:schemas-microsoft-com:vml" Requires="v">
                <p:oleObj spid="_x0000_s64867" name="Equation" r:id="rId26" imgW="233680" imgH="245745" progId="Equation.DSMT4">
                  <p:embed/>
                </p:oleObj>
              </mc:Choice>
              <mc:Fallback>
                <p:oleObj name="Equation" r:id="rId26" imgW="233680" imgH="245745" progId="Equation.DSMT4">
                  <p:embed/>
                  <p:pic>
                    <p:nvPicPr>
                      <p:cNvPr id="0" name=""/>
                      <p:cNvPicPr/>
                      <p:nvPr/>
                    </p:nvPicPr>
                    <p:blipFill>
                      <a:blip r:embed="rId27"/>
                      <a:stretch>
                        <a:fillRect/>
                      </a:stretch>
                    </p:blipFill>
                    <p:spPr>
                      <a:xfrm>
                        <a:off x="5157515" y="2483841"/>
                        <a:ext cx="473379" cy="49829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5445547" y="3118355"/>
          <a:ext cx="1686387" cy="416392"/>
        </p:xfrm>
        <a:graphic>
          <a:graphicData uri="http://schemas.openxmlformats.org/presentationml/2006/ole">
            <mc:AlternateContent xmlns:mc="http://schemas.openxmlformats.org/markup-compatibility/2006">
              <mc:Choice xmlns:v="urn:schemas-microsoft-com:vml" Requires="v">
                <p:oleObj spid="_x0000_s64868" name="Equation" r:id="rId28" imgW="982980" imgH="245745" progId="Equation.DSMT4">
                  <p:embed/>
                </p:oleObj>
              </mc:Choice>
              <mc:Fallback>
                <p:oleObj name="Equation" r:id="rId28" imgW="982980" imgH="245745" progId="Equation.DSMT4">
                  <p:embed/>
                  <p:pic>
                    <p:nvPicPr>
                      <p:cNvPr id="0" name=""/>
                      <p:cNvPicPr/>
                      <p:nvPr/>
                    </p:nvPicPr>
                    <p:blipFill>
                      <a:blip r:embed="rId29"/>
                      <a:stretch>
                        <a:fillRect/>
                      </a:stretch>
                    </p:blipFill>
                    <p:spPr>
                      <a:xfrm>
                        <a:off x="5445547" y="3118355"/>
                        <a:ext cx="1686387" cy="416392"/>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549658" y="3628235"/>
          <a:ext cx="1501040" cy="452733"/>
        </p:xfrm>
        <a:graphic>
          <a:graphicData uri="http://schemas.openxmlformats.org/presentationml/2006/ole">
            <mc:AlternateContent xmlns:mc="http://schemas.openxmlformats.org/markup-compatibility/2006">
              <mc:Choice xmlns:v="urn:schemas-microsoft-com:vml" Requires="v">
                <p:oleObj spid="_x0000_s64869" name="Equation" r:id="rId30" imgW="704850" imgH="233680" progId="Equation.DSMT4">
                  <p:embed/>
                </p:oleObj>
              </mc:Choice>
              <mc:Fallback>
                <p:oleObj name="Equation" r:id="rId30" imgW="704850" imgH="233680" progId="Equation.DSMT4">
                  <p:embed/>
                  <p:pic>
                    <p:nvPicPr>
                      <p:cNvPr id="0" name=""/>
                      <p:cNvPicPr/>
                      <p:nvPr/>
                    </p:nvPicPr>
                    <p:blipFill>
                      <a:blip r:embed="rId31"/>
                      <a:stretch>
                        <a:fillRect/>
                      </a:stretch>
                    </p:blipFill>
                    <p:spPr>
                      <a:xfrm>
                        <a:off x="5549658" y="3628235"/>
                        <a:ext cx="1501040" cy="452733"/>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101806" y="4217113"/>
          <a:ext cx="5332683" cy="498292"/>
        </p:xfrm>
        <a:graphic>
          <a:graphicData uri="http://schemas.openxmlformats.org/presentationml/2006/ole">
            <mc:AlternateContent xmlns:mc="http://schemas.openxmlformats.org/markup-compatibility/2006">
              <mc:Choice xmlns:v="urn:schemas-microsoft-com:vml" Requires="v">
                <p:oleObj spid="_x0000_s64870" name="Equation" r:id="rId32" imgW="2992755" imgH="281940" progId="Equation.DSMT4">
                  <p:embed/>
                </p:oleObj>
              </mc:Choice>
              <mc:Fallback>
                <p:oleObj name="Equation" r:id="rId32" imgW="2992755" imgH="281940" progId="Equation.DSMT4">
                  <p:embed/>
                  <p:pic>
                    <p:nvPicPr>
                      <p:cNvPr id="0" name=""/>
                      <p:cNvPicPr/>
                      <p:nvPr/>
                    </p:nvPicPr>
                    <p:blipFill>
                      <a:blip r:embed="rId33"/>
                      <a:stretch>
                        <a:fillRect/>
                      </a:stretch>
                    </p:blipFill>
                    <p:spPr>
                      <a:xfrm>
                        <a:off x="4101806" y="4217113"/>
                        <a:ext cx="5332683" cy="498292"/>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1221285" y="4824541"/>
          <a:ext cx="334609" cy="332651"/>
        </p:xfrm>
        <a:graphic>
          <a:graphicData uri="http://schemas.openxmlformats.org/presentationml/2006/ole">
            <mc:AlternateContent xmlns:mc="http://schemas.openxmlformats.org/markup-compatibility/2006">
              <mc:Choice xmlns:v="urn:schemas-microsoft-com:vml" Requires="v">
                <p:oleObj spid="_x0000_s64871" name="Equation" r:id="rId34" imgW="233680" imgH="233680" progId="Equation.DSMT4">
                  <p:embed/>
                </p:oleObj>
              </mc:Choice>
              <mc:Fallback>
                <p:oleObj name="Equation" r:id="rId34" imgW="233680" imgH="233680" progId="Equation.DSMT4">
                  <p:embed/>
                  <p:pic>
                    <p:nvPicPr>
                      <p:cNvPr id="0" name=""/>
                      <p:cNvPicPr/>
                      <p:nvPr/>
                    </p:nvPicPr>
                    <p:blipFill>
                      <a:blip r:embed="rId35"/>
                      <a:stretch>
                        <a:fillRect/>
                      </a:stretch>
                    </p:blipFill>
                    <p:spPr>
                      <a:xfrm>
                        <a:off x="1221285" y="4824541"/>
                        <a:ext cx="334609" cy="332651"/>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1942586" y="4792720"/>
          <a:ext cx="288032" cy="370950"/>
        </p:xfrm>
        <a:graphic>
          <a:graphicData uri="http://schemas.openxmlformats.org/presentationml/2006/ole">
            <mc:AlternateContent xmlns:mc="http://schemas.openxmlformats.org/markup-compatibility/2006">
              <mc:Choice xmlns:v="urn:schemas-microsoft-com:vml" Requires="v">
                <p:oleObj spid="_x0000_s64872" name="Equation" r:id="rId36" imgW="180975" imgH="233680" progId="Equation.DSMT4">
                  <p:embed/>
                </p:oleObj>
              </mc:Choice>
              <mc:Fallback>
                <p:oleObj name="Equation" r:id="rId36" imgW="180975" imgH="233680" progId="Equation.DSMT4">
                  <p:embed/>
                  <p:pic>
                    <p:nvPicPr>
                      <p:cNvPr id="0" name=""/>
                      <p:cNvPicPr/>
                      <p:nvPr/>
                    </p:nvPicPr>
                    <p:blipFill>
                      <a:blip r:embed="rId37"/>
                      <a:stretch>
                        <a:fillRect/>
                      </a:stretch>
                    </p:blipFill>
                    <p:spPr>
                      <a:xfrm>
                        <a:off x="1942586" y="4792720"/>
                        <a:ext cx="288032" cy="370950"/>
                      </a:xfrm>
                      <a:prstGeom prst="rect">
                        <a:avLst/>
                      </a:prstGeom>
                    </p:spPr>
                  </p:pic>
                </p:oleObj>
              </mc:Fallback>
            </mc:AlternateContent>
          </a:graphicData>
        </a:graphic>
      </p:graphicFrame>
      <p:graphicFrame>
        <p:nvGraphicFramePr>
          <p:cNvPr id="38" name="对象 37"/>
          <p:cNvGraphicFramePr>
            <a:graphicFrameLocks noChangeAspect="1"/>
          </p:cNvGraphicFramePr>
          <p:nvPr/>
        </p:nvGraphicFramePr>
        <p:xfrm>
          <a:off x="5883577" y="4792720"/>
          <a:ext cx="1136852" cy="370950"/>
        </p:xfrm>
        <a:graphic>
          <a:graphicData uri="http://schemas.openxmlformats.org/presentationml/2006/ole">
            <mc:AlternateContent xmlns:mc="http://schemas.openxmlformats.org/markup-compatibility/2006">
              <mc:Choice xmlns:v="urn:schemas-microsoft-com:vml" Requires="v">
                <p:oleObj spid="_x0000_s64873" name="Equation" r:id="rId38" imgW="704850" imgH="233680" progId="Equation.DSMT4">
                  <p:embed/>
                </p:oleObj>
              </mc:Choice>
              <mc:Fallback>
                <p:oleObj name="Equation" r:id="rId38" imgW="704850" imgH="233680" progId="Equation.DSMT4">
                  <p:embed/>
                  <p:pic>
                    <p:nvPicPr>
                      <p:cNvPr id="0" name=""/>
                      <p:cNvPicPr/>
                      <p:nvPr/>
                    </p:nvPicPr>
                    <p:blipFill>
                      <a:blip r:embed="rId39"/>
                      <a:stretch>
                        <a:fillRect/>
                      </a:stretch>
                    </p:blipFill>
                    <p:spPr>
                      <a:xfrm>
                        <a:off x="5883577" y="4792720"/>
                        <a:ext cx="1136852" cy="370950"/>
                      </a:xfrm>
                      <a:prstGeom prst="rect">
                        <a:avLst/>
                      </a:prstGeom>
                    </p:spPr>
                  </p:pic>
                </p:oleObj>
              </mc:Fallback>
            </mc:AlternateContent>
          </a:graphicData>
        </a:graphic>
      </p:graphicFrame>
    </p:spTree>
    <p:extLst>
      <p:ext uri="{BB962C8B-B14F-4D97-AF65-F5344CB8AC3E}">
        <p14:creationId xmlns:p14="http://schemas.microsoft.com/office/powerpoint/2010/main" val="3225666629"/>
      </p:ext>
    </p:extLst>
  </p:cSld>
  <p:clrMapOvr>
    <a:masterClrMapping/>
  </p:clrMapOvr>
  <p:transition>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8928418"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4-7】</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0" y="1412776"/>
            <a:ext cx="11926267" cy="354558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本节采用</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年第一季度至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年第四季度的利率（</a:t>
            </a:r>
            <a:r>
              <a:rPr kumimoji="1" lang="en-US" altLang="zh-CN" sz="2200" i="1" dirty="0" err="1">
                <a:latin typeface="Times New Roman" panose="02020603050405020304" pitchFamily="18" charset="0"/>
                <a:ea typeface="+mn-ea"/>
                <a:cs typeface="Times New Roman" panose="02020603050405020304" pitchFamily="18" charset="0"/>
              </a:rPr>
              <a:t>i</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增速（</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）、产出缺口（</a:t>
            </a:r>
            <a:r>
              <a:rPr kumimoji="1" lang="en-US" altLang="zh-CN" sz="2200" i="1" dirty="0">
                <a:latin typeface="Times New Roman" panose="02020603050405020304" pitchFamily="18" charset="0"/>
                <a:ea typeface="+mn-ea"/>
                <a:cs typeface="Times New Roman" panose="02020603050405020304" pitchFamily="18" charset="0"/>
              </a:rPr>
              <a:t>y</a:t>
            </a:r>
            <a:r>
              <a:rPr kumimoji="1" lang="zh-CN" altLang="en-US" sz="2200" dirty="0">
                <a:latin typeface="Times New Roman" panose="02020603050405020304" pitchFamily="18" charset="0"/>
                <a:ea typeface="+mn-ea"/>
                <a:cs typeface="Times New Roman" panose="02020603050405020304" pitchFamily="18" charset="0"/>
              </a:rPr>
              <a:t>）和通胀（</a:t>
            </a:r>
            <a:r>
              <a:rPr kumimoji="1" lang="en-US" altLang="zh-CN" sz="2200" i="1" dirty="0">
                <a:latin typeface="Times New Roman" panose="02020603050405020304" pitchFamily="18" charset="0"/>
                <a:ea typeface="+mn-ea"/>
                <a:cs typeface="Times New Roman" panose="02020603050405020304" pitchFamily="18" charset="0"/>
              </a:rPr>
              <a:t>p</a:t>
            </a:r>
            <a:r>
              <a:rPr kumimoji="1" lang="zh-CN" altLang="en-US" sz="2200" dirty="0">
                <a:latin typeface="Times New Roman" panose="02020603050405020304" pitchFamily="18" charset="0"/>
                <a:ea typeface="+mn-ea"/>
                <a:cs typeface="Times New Roman" panose="02020603050405020304" pitchFamily="18" charset="0"/>
              </a:rPr>
              <a:t>）的数据，基于</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模型，并利用脉冲响应函数估计了价格型和数量型货币政策冲击对产出缺口和通胀的时变脉冲响应函数，从而考察</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年价格型货币政策和数量型货币政策对经济增长和通胀影响的政策效果。</a:t>
            </a:r>
            <a:r>
              <a:rPr kumimoji="1" lang="zh-CN" altLang="en-US" sz="2200" dirty="0" smtClean="0">
                <a:latin typeface="Times New Roman" panose="02020603050405020304" pitchFamily="18" charset="0"/>
                <a:ea typeface="+mn-ea"/>
                <a:cs typeface="Times New Roman" panose="02020603050405020304" pitchFamily="18" charset="0"/>
              </a:rPr>
              <a:t>图</a:t>
            </a:r>
            <a:r>
              <a:rPr kumimoji="1" lang="en-US" altLang="zh-CN" sz="2200" dirty="0" smtClean="0">
                <a:latin typeface="Times New Roman" panose="02020603050405020304" pitchFamily="18" charset="0"/>
                <a:ea typeface="+mn-ea"/>
                <a:cs typeface="Times New Roman" panose="02020603050405020304" pitchFamily="18" charset="0"/>
              </a:rPr>
              <a:t>4-7</a:t>
            </a:r>
            <a:r>
              <a:rPr kumimoji="1" lang="zh-CN" altLang="en-US" sz="2200" dirty="0" smtClean="0">
                <a:latin typeface="Times New Roman" panose="02020603050405020304" pitchFamily="18" charset="0"/>
                <a:ea typeface="+mn-ea"/>
                <a:cs typeface="Times New Roman" panose="02020603050405020304" pitchFamily="18" charset="0"/>
              </a:rPr>
              <a:t>给</a:t>
            </a:r>
            <a:r>
              <a:rPr kumimoji="1" lang="zh-CN" altLang="en-US" sz="2200" dirty="0">
                <a:latin typeface="Times New Roman" panose="02020603050405020304" pitchFamily="18" charset="0"/>
                <a:ea typeface="+mn-ea"/>
                <a:cs typeface="Times New Roman" panose="02020603050405020304" pitchFamily="18" charset="0"/>
              </a:rPr>
              <a:t>出了提前</a:t>
            </a:r>
            <a:r>
              <a:rPr kumimoji="1" lang="en-US" altLang="zh-CN" sz="2200" dirty="0">
                <a:latin typeface="Times New Roman" panose="02020603050405020304" pitchFamily="18" charset="0"/>
                <a:ea typeface="+mn-ea"/>
                <a:cs typeface="Times New Roman" panose="02020603050405020304" pitchFamily="18" charset="0"/>
              </a:rPr>
              <a:t>2</a:t>
            </a:r>
            <a:r>
              <a:rPr kumimoji="1" lang="zh-CN" altLang="en-US" sz="2200" dirty="0">
                <a:latin typeface="Times New Roman" panose="02020603050405020304" pitchFamily="18" charset="0"/>
                <a:ea typeface="+mn-ea"/>
                <a:cs typeface="Times New Roman" panose="02020603050405020304" pitchFamily="18" charset="0"/>
              </a:rPr>
              <a:t>期、提前</a:t>
            </a:r>
            <a:r>
              <a:rPr kumimoji="1" lang="en-US" altLang="zh-CN" sz="2200" dirty="0">
                <a:latin typeface="Times New Roman" panose="02020603050405020304" pitchFamily="18" charset="0"/>
                <a:ea typeface="+mn-ea"/>
                <a:cs typeface="Times New Roman" panose="02020603050405020304" pitchFamily="18" charset="0"/>
              </a:rPr>
              <a:t>4</a:t>
            </a:r>
            <a:r>
              <a:rPr kumimoji="1" lang="zh-CN" altLang="en-US" sz="2200" dirty="0">
                <a:latin typeface="Times New Roman" panose="02020603050405020304" pitchFamily="18" charset="0"/>
                <a:ea typeface="+mn-ea"/>
                <a:cs typeface="Times New Roman" panose="02020603050405020304" pitchFamily="18" charset="0"/>
              </a:rPr>
              <a:t>期和提前</a:t>
            </a:r>
            <a:r>
              <a:rPr kumimoji="1" lang="en-US" altLang="zh-CN" sz="2200" dirty="0">
                <a:latin typeface="Times New Roman" panose="02020603050405020304" pitchFamily="18" charset="0"/>
                <a:ea typeface="+mn-ea"/>
                <a:cs typeface="Times New Roman" panose="02020603050405020304" pitchFamily="18" charset="0"/>
              </a:rPr>
              <a:t>8</a:t>
            </a:r>
            <a:r>
              <a:rPr kumimoji="1" lang="zh-CN" altLang="en-US" sz="2200" dirty="0">
                <a:latin typeface="Times New Roman" panose="02020603050405020304" pitchFamily="18" charset="0"/>
                <a:ea typeface="+mn-ea"/>
                <a:cs typeface="Times New Roman" panose="02020603050405020304" pitchFamily="18" charset="0"/>
              </a:rPr>
              <a:t>期产出缺口和通胀对两类型货币政策冲击的脉冲响应函数。</a:t>
            </a: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825457"/>
      </p:ext>
    </p:extLst>
  </p:cSld>
  <p:clrMapOvr>
    <a:masterClrMapping/>
  </p:clrMapOvr>
  <p:transition>
    <p:wip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4-7</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205187" y="5597540"/>
            <a:ext cx="8280920"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4-7 </a:t>
            </a:r>
            <a:r>
              <a:rPr lang="zh-CN" altLang="en-US" sz="2400" b="1" dirty="0">
                <a:solidFill>
                  <a:srgbClr val="000000"/>
                </a:solidFill>
                <a:latin typeface="Times New Roman" panose="02020603050405020304" pitchFamily="18" charset="0"/>
              </a:rPr>
              <a:t>产出缺口和通胀对货币政策冲击的时变脉冲响应函数</a:t>
            </a:r>
            <a:endParaRPr lang="zh-CN" sz="2400" b="1" dirty="0">
              <a:solidFill>
                <a:srgbClr val="000000"/>
              </a:solidFill>
              <a:latin typeface="Times New Roman" panose="02020603050405020304"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895" y="1052736"/>
            <a:ext cx="6694810" cy="4343589"/>
          </a:xfrm>
          <a:prstGeom prst="rect">
            <a:avLst/>
          </a:prstGeom>
          <a:noFill/>
          <a:ln>
            <a:noFill/>
          </a:ln>
        </p:spPr>
      </p:pic>
    </p:spTree>
    <p:extLst>
      <p:ext uri="{BB962C8B-B14F-4D97-AF65-F5344CB8AC3E}">
        <p14:creationId xmlns:p14="http://schemas.microsoft.com/office/powerpoint/2010/main" val="3444837762"/>
      </p:ext>
    </p:extLst>
  </p:cSld>
  <p:clrMapOvr>
    <a:masterClrMapping/>
  </p:clrMapOvr>
  <p:transition>
    <p:wip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4-7</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6819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根据图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可以发现，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年产出缺口对利率和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增速冲击的脉冲响应正负交替，当利率冲击对产出缺口的脉冲响应值为负时，表明紧缩性价格型货币政策具有显著的调节经济增长的作用，而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对产出缺口的脉冲响应为正时，则表明宽松的数量型货币政策能够有效促进经济增长。通过对比价格型和数量型货币政策对经济增长的影响走势能够发现，两种类型货币政策对经济增长的调控效果呈现此消彼长的特征。接着，再分析价格型和数量型货币政策对通胀的政策效果能够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通胀对价格型货币政策冲击的脉冲响应整体为正，表明价格型货币政策调控通胀的效果并不显著。而通胀对数量型货币政策的脉冲响应也整体为正，表明宽松的数量型货币政策将导致通货膨胀上升，且其呈现下降的趋势，表明近年来数量型货币政策调节通胀的作用逐渐减弱。再对比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短、中、长期的政策效果可知，总体来看，价格型和数量型货币政策的短期效果明显强于中长期。</a:t>
            </a:r>
            <a:endParaRP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824756"/>
      </p:ext>
    </p:extLst>
  </p:cSld>
  <p:clrMapOvr>
    <a:masterClrMapping/>
  </p:clrMapOvr>
  <p:transition>
    <p:wip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十、</a:t>
            </a:r>
            <a:r>
              <a:rPr kumimoji="0" lang="zh-CN" altLang="en-US" sz="5400" b="1" dirty="0" smtClean="0">
                <a:solidFill>
                  <a:schemeClr val="bg1"/>
                </a:solidFill>
                <a:latin typeface="微软雅黑" panose="020B0503020204020204" pitchFamily="34" charset="-122"/>
                <a:ea typeface="微软雅黑" panose="020B0503020204020204" pitchFamily="34" charset="-122"/>
              </a:rPr>
              <a:t>时变参数因子增广型向量</a:t>
            </a:r>
            <a:r>
              <a:rPr kumimoji="0" lang="zh-CN" altLang="en-US" sz="5400" b="1" dirty="0">
                <a:solidFill>
                  <a:schemeClr val="bg1"/>
                </a:solidFill>
                <a:latin typeface="微软雅黑" panose="020B0503020204020204" pitchFamily="34" charset="-122"/>
                <a:ea typeface="微软雅黑" panose="020B0503020204020204" pitchFamily="34" charset="-122"/>
              </a:rPr>
              <a:t>自回归模型</a:t>
            </a:r>
          </a:p>
        </p:txBody>
      </p:sp>
    </p:spTree>
    <p:extLst>
      <p:ext uri="{BB962C8B-B14F-4D97-AF65-F5344CB8AC3E}">
        <p14:creationId xmlns:p14="http://schemas.microsoft.com/office/powerpoint/2010/main" val="84424524"/>
      </p:ext>
    </p:extLst>
  </p:cSld>
  <p:clrMapOvr>
    <a:masterClrMapping/>
  </p:clrMapOvr>
  <p:transition spd="slow" advClick="0" advTm="3340">
    <p:wip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第八节 </a:t>
            </a:r>
            <a:r>
              <a:rPr lang="zh-CN" altLang="en-US" sz="2800" b="1" cap="small" dirty="0">
                <a:latin typeface="微软雅黑" panose="020B0503020204020204" pitchFamily="34" charset="-122"/>
                <a:ea typeface="微软雅黑" panose="020B0503020204020204" pitchFamily="34" charset="-122"/>
                <a:cs typeface="+mn-cs"/>
              </a:rPr>
              <a:t>时变参数因子增广型向量自回归模型</a:t>
            </a: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TVP-FAVAR模型的全称是时变参数的因子扩展向量自回归模型（Time Varying Parameter-Factor Augmented Vector Auto Regression Model）。</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Sims（1980）是最初提出向量自回归（VAR）模型的人，之后由学者扩充为因子扩展向量自回归（FAVAR）模型。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FAVAR模型较经典的框架是由Bernanke，Boivin和 Eliase（2005，简称 BBE）建立。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与VAR模型相比较，FAVAR模型的特点在于可以提取包含大量宏观经济信息的少数主成分因子并将这些因子加入到VAR模型中。</a:t>
            </a:r>
          </a:p>
        </p:txBody>
      </p:sp>
    </p:spTree>
    <p:extLst>
      <p:ext uri="{BB962C8B-B14F-4D97-AF65-F5344CB8AC3E}">
        <p14:creationId xmlns:p14="http://schemas.microsoft.com/office/powerpoint/2010/main" val="1131757768"/>
      </p:ext>
    </p:extLst>
  </p:cSld>
  <p:clrMapOvr>
    <a:masterClrMapping/>
  </p:clrMapOvr>
  <p:transition>
    <p:wip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TVP-FAVAR模型的介绍</a:t>
            </a:r>
          </a:p>
        </p:txBody>
      </p:sp>
      <p:sp>
        <p:nvSpPr>
          <p:cNvPr id="9" name="文本框 8"/>
          <p:cNvSpPr txBox="1"/>
          <p:nvPr/>
        </p:nvSpPr>
        <p:spPr>
          <a:xfrm>
            <a:off x="33729" y="620688"/>
            <a:ext cx="11926267" cy="469265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本节案例介绍中，采用</a:t>
            </a:r>
            <a:r>
              <a:rPr kumimoji="1" lang="en-US" altLang="zh-CN" sz="2200" dirty="0">
                <a:latin typeface="Times New Roman" panose="02020603050405020304" pitchFamily="18" charset="0"/>
                <a:ea typeface="+mn-ea"/>
                <a:cs typeface="Times New Roman" panose="02020603050405020304" pitchFamily="18" charset="0"/>
              </a:rPr>
              <a:t>时变参数的因子扩展向量自回归（TVP-FAFAR）模型对利率所产生的宏观经济形势影响进行实证分析。</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利用这一特点，在研究利率对宏观经济形势所产生的影响时可以避免对应变量中隐含的宏观经济信息对实证回归造成的干扰，从而使模型包含更多的经济信息，解释能力更强，同时还解决了由于变量过多造成的估计精度降低问题。</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相对于FAVAR模型来说，TVP-FAVAR模型是在FAVAR模型的基础上进行的动态因子扩展，其较为经典的框架由Koop和 Korobilis（2010）提出， 由于该模型的系数具有时变的特点，因此该模型能够更好地刻画变量之间脉冲影响的动态变化。</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850035"/>
      </p:ext>
    </p:extLst>
  </p:cSld>
  <p:clrMapOvr>
    <a:masterClrMapping/>
  </p:clrMapOvr>
  <p:transition>
    <p:wip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959548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本节使用时变参数因子扩展型向量自回归模型（TVP-FAVAR）测算宏观经济形势，其表达式可写为：</a:t>
            </a:r>
          </a:p>
          <a:p>
            <a:pPr marL="0" indent="0" algn="r" latinLnBrk="0">
              <a:lnSpc>
                <a:spcPct val="70000"/>
              </a:lnSpc>
              <a:buNone/>
            </a:pPr>
            <a:r>
              <a:rPr kumimoji="1" lang="en-US" altLang="zh-CN" sz="2200" dirty="0">
                <a:latin typeface="+mn-lt"/>
                <a:ea typeface="+mn-ea"/>
                <a:sym typeface="+mn-ea"/>
              </a:rPr>
              <a:t> </a:t>
            </a:r>
            <a:r>
              <a:rPr kumimoji="1" lang="en-US" altLang="zh-CN" sz="2200" dirty="0" smtClean="0">
                <a:latin typeface="+mn-lt"/>
                <a:ea typeface="+mn-ea"/>
                <a:sym typeface="+mn-ea"/>
              </a:rPr>
              <a:t>(4-41)</a:t>
            </a:r>
            <a:endParaRPr kumimoji="1" lang="zh-CN" altLang="en-US" sz="2200" dirty="0">
              <a:latin typeface="+mn-lt"/>
              <a:ea typeface="+mn-ea"/>
            </a:endParaRPr>
          </a:p>
          <a:p>
            <a:pPr marL="0" indent="0" algn="r" latinLnBrk="0">
              <a:lnSpc>
                <a:spcPct val="220000"/>
              </a:lnSpc>
              <a:buNone/>
            </a:pPr>
            <a:r>
              <a:rPr kumimoji="1" lang="en-US" altLang="zh-CN" sz="2200" dirty="0">
                <a:latin typeface="+mn-lt"/>
                <a:ea typeface="+mn-ea"/>
                <a:sym typeface="+mn-ea"/>
              </a:rPr>
              <a:t> </a:t>
            </a:r>
            <a:r>
              <a:rPr kumimoji="1" lang="en-US" altLang="zh-CN" sz="2200" dirty="0" smtClean="0">
                <a:latin typeface="+mn-lt"/>
                <a:ea typeface="+mn-ea"/>
                <a:sym typeface="+mn-ea"/>
              </a:rPr>
              <a:t>(4-42)</a:t>
            </a:r>
            <a:endParaRPr kumimoji="1" lang="en-US" altLang="zh-CN" sz="2200" dirty="0">
              <a:latin typeface="+mn-lt"/>
              <a:ea typeface="+mn-ea"/>
              <a:sym typeface="+mn-ea"/>
            </a:endParaRPr>
          </a:p>
          <a:p>
            <a:pPr marL="0" indent="0">
              <a:lnSpc>
                <a:spcPct val="1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为构建宏观经济形势的各指标组成的           维向量，   为潜在因子          维向量，    为可观测变量和构建宏观经济形势指数变量构成的           维向量，     为              阶     的因子载荷系数，    为            阶     的因子载荷矩阵，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p>
          <a:p>
            <a:pPr marL="0" indent="0">
              <a:lnSpc>
                <a:spcPct val="170000"/>
              </a:lnSpc>
              <a:buNone/>
            </a:pPr>
            <a:r>
              <a:rPr kumimoji="1" lang="en-US" altLang="zh-CN" sz="2200" dirty="0">
                <a:latin typeface="+mn-lt"/>
                <a:ea typeface="+mn-ea"/>
                <a:sym typeface="+mn-ea"/>
              </a:rPr>
              <a:t>                                                               </a:t>
            </a:r>
            <a:r>
              <a:rPr kumimoji="1" lang="zh-CN" altLang="en-US" sz="2200" dirty="0">
                <a:latin typeface="+mn-lt"/>
                <a:ea typeface="+mn-ea"/>
                <a:sym typeface="+mn-ea"/>
              </a:rPr>
              <a:t>。假设</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p>
          <a:p>
            <a:pPr marL="0" indent="0">
              <a:lnSpc>
                <a:spcPct val="170000"/>
              </a:lnSpc>
              <a:buNone/>
            </a:pPr>
            <a:r>
              <a:rPr kumimoji="1" lang="zh-CN" altLang="en-US" sz="2200" dirty="0">
                <a:latin typeface="+mn-lt"/>
                <a:ea typeface="+mn-ea"/>
                <a:sym typeface="+mn-ea"/>
              </a:rPr>
              <a:t> </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为</a:t>
            </a:r>
            <a:r>
              <a:rPr kumimoji="1" lang="en-US" altLang="zh-CN" sz="2200" dirty="0">
                <a:latin typeface="+mn-lt"/>
                <a:ea typeface="+mn-ea"/>
                <a:sym typeface="+mn-ea"/>
              </a:rPr>
              <a:t>                               阶时变系数矩阵。  </a:t>
            </a: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806315" y="1701800"/>
          <a:ext cx="2574290" cy="481965"/>
        </p:xfrm>
        <a:graphic>
          <a:graphicData uri="http://schemas.openxmlformats.org/presentationml/2006/ole">
            <mc:AlternateContent xmlns:mc="http://schemas.openxmlformats.org/markup-compatibility/2006">
              <mc:Choice xmlns:v="urn:schemas-microsoft-com:vml" Requires="v">
                <p:oleObj spid="_x0000_s66051" name="Equation" r:id="rId3" imgW="30480000" imgH="5791200" progId="Equation.DSMT4">
                  <p:embed/>
                </p:oleObj>
              </mc:Choice>
              <mc:Fallback>
                <p:oleObj name="Equation" r:id="rId3" imgW="30480000" imgH="5791200" progId="Equation.DSMT4">
                  <p:embed/>
                  <p:pic>
                    <p:nvPicPr>
                      <p:cNvPr id="0" name=""/>
                      <p:cNvPicPr/>
                      <p:nvPr/>
                    </p:nvPicPr>
                    <p:blipFill>
                      <a:blip r:embed="rId4"/>
                      <a:stretch>
                        <a:fillRect/>
                      </a:stretch>
                    </p:blipFill>
                    <p:spPr>
                      <a:xfrm>
                        <a:off x="4806315" y="1701800"/>
                        <a:ext cx="2574290" cy="481965"/>
                      </a:xfrm>
                      <a:prstGeom prst="rect">
                        <a:avLst/>
                      </a:prstGeom>
                      <a:noFill/>
                      <a:ln w="38100">
                        <a:noFill/>
                        <a:miter/>
                      </a:ln>
                    </p:spPr>
                  </p:pic>
                </p:oleObj>
              </mc:Fallback>
            </mc:AlternateContent>
          </a:graphicData>
        </a:graphic>
      </p:graphicFrame>
      <p:graphicFrame>
        <p:nvGraphicFramePr>
          <p:cNvPr id="5" name="对象 -2147482223"/>
          <p:cNvGraphicFramePr>
            <a:graphicFrameLocks noChangeAspect="1"/>
          </p:cNvGraphicFramePr>
          <p:nvPr/>
        </p:nvGraphicFramePr>
        <p:xfrm>
          <a:off x="3950970" y="2205990"/>
          <a:ext cx="4284980" cy="863600"/>
        </p:xfrm>
        <a:graphic>
          <a:graphicData uri="http://schemas.openxmlformats.org/presentationml/2006/ole">
            <mc:AlternateContent xmlns:mc="http://schemas.openxmlformats.org/markup-compatibility/2006">
              <mc:Choice xmlns:v="urn:schemas-microsoft-com:vml" Requires="v">
                <p:oleObj spid="_x0000_s66052" r:id="rId5" imgW="2349500" imgH="482600" progId="Equation.DSMT4">
                  <p:embed/>
                </p:oleObj>
              </mc:Choice>
              <mc:Fallback>
                <p:oleObj r:id="rId5" imgW="2349500" imgH="482600" progId="Equation.DSMT4">
                  <p:embed/>
                  <p:pic>
                    <p:nvPicPr>
                      <p:cNvPr id="0" name=""/>
                      <p:cNvPicPr/>
                      <p:nvPr/>
                    </p:nvPicPr>
                    <p:blipFill>
                      <a:blip r:embed="rId6"/>
                      <a:stretch>
                        <a:fillRect/>
                      </a:stretch>
                    </p:blipFill>
                    <p:spPr>
                      <a:xfrm>
                        <a:off x="3950970" y="2205990"/>
                        <a:ext cx="4284980" cy="863600"/>
                      </a:xfrm>
                      <a:prstGeom prst="rect">
                        <a:avLst/>
                      </a:prstGeom>
                      <a:noFill/>
                      <a:ln w="38100">
                        <a:noFill/>
                        <a:miter/>
                      </a:ln>
                    </p:spPr>
                  </p:pic>
                </p:oleObj>
              </mc:Fallback>
            </mc:AlternateContent>
          </a:graphicData>
        </a:graphic>
      </p:graphicFrame>
      <p:graphicFrame>
        <p:nvGraphicFramePr>
          <p:cNvPr id="7" name="对象 -2147482445"/>
          <p:cNvGraphicFramePr>
            <a:graphicFrameLocks noChangeAspect="1"/>
          </p:cNvGraphicFramePr>
          <p:nvPr/>
        </p:nvGraphicFramePr>
        <p:xfrm>
          <a:off x="1196975" y="3430270"/>
          <a:ext cx="311754" cy="468000"/>
        </p:xfrm>
        <a:graphic>
          <a:graphicData uri="http://schemas.openxmlformats.org/presentationml/2006/ole">
            <mc:AlternateContent xmlns:mc="http://schemas.openxmlformats.org/markup-compatibility/2006">
              <mc:Choice xmlns:v="urn:schemas-microsoft-com:vml" Requires="v">
                <p:oleObj spid="_x0000_s66053" r:id="rId7" imgW="152400" imgH="228600" progId="Equation.DSMT4">
                  <p:embed/>
                </p:oleObj>
              </mc:Choice>
              <mc:Fallback>
                <p:oleObj r:id="rId7" imgW="152400" imgH="228600" progId="Equation.DSMT4">
                  <p:embed/>
                  <p:pic>
                    <p:nvPicPr>
                      <p:cNvPr id="0" name=""/>
                      <p:cNvPicPr/>
                      <p:nvPr/>
                    </p:nvPicPr>
                    <p:blipFill>
                      <a:blip r:embed="rId8"/>
                      <a:stretch>
                        <a:fillRect/>
                      </a:stretch>
                    </p:blipFill>
                    <p:spPr>
                      <a:xfrm>
                        <a:off x="1196975" y="3430270"/>
                        <a:ext cx="311754" cy="468000"/>
                      </a:xfrm>
                      <a:prstGeom prst="rect">
                        <a:avLst/>
                      </a:prstGeom>
                      <a:noFill/>
                      <a:ln w="38100">
                        <a:noFill/>
                        <a:miter/>
                      </a:ln>
                    </p:spPr>
                  </p:pic>
                </p:oleObj>
              </mc:Fallback>
            </mc:AlternateContent>
          </a:graphicData>
        </a:graphic>
      </p:graphicFrame>
      <p:graphicFrame>
        <p:nvGraphicFramePr>
          <p:cNvPr id="10" name="对象 -2147482444"/>
          <p:cNvGraphicFramePr>
            <a:graphicFrameLocks noChangeAspect="1"/>
          </p:cNvGraphicFramePr>
          <p:nvPr/>
        </p:nvGraphicFramePr>
        <p:xfrm>
          <a:off x="5949950" y="3514725"/>
          <a:ext cx="671949" cy="360000"/>
        </p:xfrm>
        <a:graphic>
          <a:graphicData uri="http://schemas.openxmlformats.org/presentationml/2006/ole">
            <mc:AlternateContent xmlns:mc="http://schemas.openxmlformats.org/markup-compatibility/2006">
              <mc:Choice xmlns:v="urn:schemas-microsoft-com:vml" Requires="v">
                <p:oleObj spid="_x0000_s66054" r:id="rId9" imgW="342900" imgH="177800" progId="Equation.DSMT4">
                  <p:embed/>
                </p:oleObj>
              </mc:Choice>
              <mc:Fallback>
                <p:oleObj r:id="rId9" imgW="342900" imgH="177800" progId="Equation.DSMT4">
                  <p:embed/>
                  <p:pic>
                    <p:nvPicPr>
                      <p:cNvPr id="0" name=""/>
                      <p:cNvPicPr/>
                      <p:nvPr/>
                    </p:nvPicPr>
                    <p:blipFill>
                      <a:blip r:embed="rId10"/>
                      <a:stretch>
                        <a:fillRect/>
                      </a:stretch>
                    </p:blipFill>
                    <p:spPr>
                      <a:xfrm>
                        <a:off x="5949950" y="3514725"/>
                        <a:ext cx="671949" cy="360000"/>
                      </a:xfrm>
                      <a:prstGeom prst="rect">
                        <a:avLst/>
                      </a:prstGeom>
                      <a:noFill/>
                      <a:ln w="38100">
                        <a:noFill/>
                        <a:miter/>
                      </a:ln>
                    </p:spPr>
                  </p:pic>
                </p:oleObj>
              </mc:Fallback>
            </mc:AlternateContent>
          </a:graphicData>
        </a:graphic>
      </p:graphicFrame>
      <p:graphicFrame>
        <p:nvGraphicFramePr>
          <p:cNvPr id="12" name="对象 -2147482443"/>
          <p:cNvGraphicFramePr>
            <a:graphicFrameLocks noChangeAspect="1"/>
          </p:cNvGraphicFramePr>
          <p:nvPr/>
        </p:nvGraphicFramePr>
        <p:xfrm>
          <a:off x="7677150" y="3445510"/>
          <a:ext cx="287535" cy="432000"/>
        </p:xfrm>
        <a:graphic>
          <a:graphicData uri="http://schemas.openxmlformats.org/presentationml/2006/ole">
            <mc:AlternateContent xmlns:mc="http://schemas.openxmlformats.org/markup-compatibility/2006">
              <mc:Choice xmlns:v="urn:schemas-microsoft-com:vml" Requires="v">
                <p:oleObj spid="_x0000_s66055" r:id="rId11" imgW="152400" imgH="228600" progId="Equation.DSMT4">
                  <p:embed/>
                </p:oleObj>
              </mc:Choice>
              <mc:Fallback>
                <p:oleObj r:id="rId11" imgW="152400" imgH="228600" progId="Equation.DSMT4">
                  <p:embed/>
                  <p:pic>
                    <p:nvPicPr>
                      <p:cNvPr id="0" name=""/>
                      <p:cNvPicPr/>
                      <p:nvPr/>
                    </p:nvPicPr>
                    <p:blipFill>
                      <a:blip r:embed="rId12"/>
                      <a:stretch>
                        <a:fillRect/>
                      </a:stretch>
                    </p:blipFill>
                    <p:spPr>
                      <a:xfrm>
                        <a:off x="7677150" y="3445510"/>
                        <a:ext cx="287535" cy="432000"/>
                      </a:xfrm>
                      <a:prstGeom prst="rect">
                        <a:avLst/>
                      </a:prstGeom>
                      <a:noFill/>
                      <a:ln w="38100">
                        <a:noFill/>
                        <a:miter/>
                      </a:ln>
                    </p:spPr>
                  </p:pic>
                </p:oleObj>
              </mc:Fallback>
            </mc:AlternateContent>
          </a:graphicData>
        </a:graphic>
      </p:graphicFrame>
      <p:graphicFrame>
        <p:nvGraphicFramePr>
          <p:cNvPr id="14" name="对象 -2147482442"/>
          <p:cNvGraphicFramePr>
            <a:graphicFrameLocks noChangeAspect="1"/>
          </p:cNvGraphicFramePr>
          <p:nvPr/>
        </p:nvGraphicFramePr>
        <p:xfrm>
          <a:off x="9333548" y="3514408"/>
          <a:ext cx="677223" cy="324000"/>
        </p:xfrm>
        <a:graphic>
          <a:graphicData uri="http://schemas.openxmlformats.org/presentationml/2006/ole">
            <mc:AlternateContent xmlns:mc="http://schemas.openxmlformats.org/markup-compatibility/2006">
              <mc:Choice xmlns:v="urn:schemas-microsoft-com:vml" Requires="v">
                <p:oleObj spid="_x0000_s66056" r:id="rId13" imgW="342900" imgH="165100" progId="Equation.DSMT4">
                  <p:embed/>
                </p:oleObj>
              </mc:Choice>
              <mc:Fallback>
                <p:oleObj r:id="rId13" imgW="342900" imgH="165100" progId="Equation.DSMT4">
                  <p:embed/>
                  <p:pic>
                    <p:nvPicPr>
                      <p:cNvPr id="0" name=""/>
                      <p:cNvPicPr/>
                      <p:nvPr/>
                    </p:nvPicPr>
                    <p:blipFill>
                      <a:blip r:embed="rId14"/>
                      <a:stretch>
                        <a:fillRect/>
                      </a:stretch>
                    </p:blipFill>
                    <p:spPr>
                      <a:xfrm>
                        <a:off x="9333548" y="3514408"/>
                        <a:ext cx="677223" cy="324000"/>
                      </a:xfrm>
                      <a:prstGeom prst="rect">
                        <a:avLst/>
                      </a:prstGeom>
                      <a:noFill/>
                      <a:ln w="38100">
                        <a:noFill/>
                        <a:miter/>
                      </a:ln>
                    </p:spPr>
                  </p:pic>
                </p:oleObj>
              </mc:Fallback>
            </mc:AlternateContent>
          </a:graphicData>
        </a:graphic>
      </p:graphicFrame>
      <p:graphicFrame>
        <p:nvGraphicFramePr>
          <p:cNvPr id="16" name="对象 -2147482441"/>
          <p:cNvGraphicFramePr>
            <a:graphicFrameLocks noChangeAspect="1"/>
          </p:cNvGraphicFramePr>
          <p:nvPr/>
        </p:nvGraphicFramePr>
        <p:xfrm>
          <a:off x="11061383" y="3423920"/>
          <a:ext cx="331500" cy="468000"/>
        </p:xfrm>
        <a:graphic>
          <a:graphicData uri="http://schemas.openxmlformats.org/presentationml/2006/ole">
            <mc:AlternateContent xmlns:mc="http://schemas.openxmlformats.org/markup-compatibility/2006">
              <mc:Choice xmlns:v="urn:schemas-microsoft-com:vml" Requires="v">
                <p:oleObj spid="_x0000_s66057" r:id="rId15" imgW="165100" imgH="228600" progId="Equation.DSMT4">
                  <p:embed/>
                </p:oleObj>
              </mc:Choice>
              <mc:Fallback>
                <p:oleObj r:id="rId15" imgW="165100" imgH="228600" progId="Equation.DSMT4">
                  <p:embed/>
                  <p:pic>
                    <p:nvPicPr>
                      <p:cNvPr id="0" name=""/>
                      <p:cNvPicPr/>
                      <p:nvPr/>
                    </p:nvPicPr>
                    <p:blipFill>
                      <a:blip r:embed="rId16"/>
                      <a:stretch>
                        <a:fillRect/>
                      </a:stretch>
                    </p:blipFill>
                    <p:spPr>
                      <a:xfrm>
                        <a:off x="11061383" y="3423920"/>
                        <a:ext cx="331500" cy="468000"/>
                      </a:xfrm>
                      <a:prstGeom prst="rect">
                        <a:avLst/>
                      </a:prstGeom>
                      <a:noFill/>
                      <a:ln w="38100">
                        <a:noFill/>
                        <a:miter/>
                      </a:ln>
                    </p:spPr>
                  </p:pic>
                </p:oleObj>
              </mc:Fallback>
            </mc:AlternateContent>
          </a:graphicData>
        </a:graphic>
      </p:graphicFrame>
      <p:graphicFrame>
        <p:nvGraphicFramePr>
          <p:cNvPr id="18" name="对象 -2147482440"/>
          <p:cNvGraphicFramePr>
            <a:graphicFrameLocks noChangeAspect="1"/>
          </p:cNvGraphicFramePr>
          <p:nvPr/>
        </p:nvGraphicFramePr>
        <p:xfrm>
          <a:off x="6379845" y="4078288"/>
          <a:ext cx="620047" cy="324000"/>
        </p:xfrm>
        <a:graphic>
          <a:graphicData uri="http://schemas.openxmlformats.org/presentationml/2006/ole">
            <mc:AlternateContent xmlns:mc="http://schemas.openxmlformats.org/markup-compatibility/2006">
              <mc:Choice xmlns:v="urn:schemas-microsoft-com:vml" Requires="v">
                <p:oleObj spid="_x0000_s66058" r:id="rId17" imgW="304800" imgH="165100" progId="Equation.DSMT4">
                  <p:embed/>
                </p:oleObj>
              </mc:Choice>
              <mc:Fallback>
                <p:oleObj r:id="rId17" imgW="304800" imgH="165100" progId="Equation.DSMT4">
                  <p:embed/>
                  <p:pic>
                    <p:nvPicPr>
                      <p:cNvPr id="0" name=""/>
                      <p:cNvPicPr/>
                      <p:nvPr/>
                    </p:nvPicPr>
                    <p:blipFill>
                      <a:blip r:embed="rId18"/>
                      <a:stretch>
                        <a:fillRect/>
                      </a:stretch>
                    </p:blipFill>
                    <p:spPr>
                      <a:xfrm>
                        <a:off x="6379845" y="4078288"/>
                        <a:ext cx="620047" cy="324000"/>
                      </a:xfrm>
                      <a:prstGeom prst="rect">
                        <a:avLst/>
                      </a:prstGeom>
                      <a:noFill/>
                      <a:ln w="38100">
                        <a:noFill/>
                        <a:miter/>
                      </a:ln>
                    </p:spPr>
                  </p:pic>
                </p:oleObj>
              </mc:Fallback>
            </mc:AlternateContent>
          </a:graphicData>
        </a:graphic>
      </p:graphicFrame>
      <p:graphicFrame>
        <p:nvGraphicFramePr>
          <p:cNvPr id="20" name="对象 -2147482439"/>
          <p:cNvGraphicFramePr>
            <a:graphicFrameLocks noChangeAspect="1"/>
          </p:cNvGraphicFramePr>
          <p:nvPr/>
        </p:nvGraphicFramePr>
        <p:xfrm>
          <a:off x="8009255" y="4006215"/>
          <a:ext cx="434571" cy="396000"/>
        </p:xfrm>
        <a:graphic>
          <a:graphicData uri="http://schemas.openxmlformats.org/presentationml/2006/ole">
            <mc:AlternateContent xmlns:mc="http://schemas.openxmlformats.org/markup-compatibility/2006">
              <mc:Choice xmlns:v="urn:schemas-microsoft-com:vml" Requires="v">
                <p:oleObj spid="_x0000_s66059" r:id="rId19" imgW="215900" imgH="190500" progId="Equation.DSMT4">
                  <p:embed/>
                </p:oleObj>
              </mc:Choice>
              <mc:Fallback>
                <p:oleObj r:id="rId19" imgW="215900" imgH="190500" progId="Equation.DSMT4">
                  <p:embed/>
                  <p:pic>
                    <p:nvPicPr>
                      <p:cNvPr id="0" name=""/>
                      <p:cNvPicPr/>
                      <p:nvPr/>
                    </p:nvPicPr>
                    <p:blipFill>
                      <a:blip r:embed="rId20"/>
                      <a:stretch>
                        <a:fillRect/>
                      </a:stretch>
                    </p:blipFill>
                    <p:spPr>
                      <a:xfrm>
                        <a:off x="8009255" y="4006215"/>
                        <a:ext cx="434571" cy="396000"/>
                      </a:xfrm>
                      <a:prstGeom prst="rect">
                        <a:avLst/>
                      </a:prstGeom>
                      <a:noFill/>
                      <a:ln w="38100">
                        <a:noFill/>
                        <a:miter/>
                      </a:ln>
                    </p:spPr>
                  </p:pic>
                </p:oleObj>
              </mc:Fallback>
            </mc:AlternateContent>
          </a:graphicData>
        </a:graphic>
      </p:graphicFrame>
      <p:graphicFrame>
        <p:nvGraphicFramePr>
          <p:cNvPr id="22" name="对象 -2147482438"/>
          <p:cNvGraphicFramePr>
            <a:graphicFrameLocks noChangeAspect="1"/>
          </p:cNvGraphicFramePr>
          <p:nvPr/>
        </p:nvGraphicFramePr>
        <p:xfrm>
          <a:off x="8789670" y="4078288"/>
          <a:ext cx="843789" cy="360000"/>
        </p:xfrm>
        <a:graphic>
          <a:graphicData uri="http://schemas.openxmlformats.org/presentationml/2006/ole">
            <mc:AlternateContent xmlns:mc="http://schemas.openxmlformats.org/markup-compatibility/2006">
              <mc:Choice xmlns:v="urn:schemas-microsoft-com:vml" Requires="v">
                <p:oleObj spid="_x0000_s66060" r:id="rId21" imgW="419100" imgH="177800" progId="Equation.DSMT4">
                  <p:embed/>
                </p:oleObj>
              </mc:Choice>
              <mc:Fallback>
                <p:oleObj r:id="rId21" imgW="419100" imgH="177800" progId="Equation.DSMT4">
                  <p:embed/>
                  <p:pic>
                    <p:nvPicPr>
                      <p:cNvPr id="0" name=""/>
                      <p:cNvPicPr/>
                      <p:nvPr/>
                    </p:nvPicPr>
                    <p:blipFill>
                      <a:blip r:embed="rId22"/>
                      <a:stretch>
                        <a:fillRect/>
                      </a:stretch>
                    </p:blipFill>
                    <p:spPr>
                      <a:xfrm>
                        <a:off x="8789670" y="4078288"/>
                        <a:ext cx="843789" cy="360000"/>
                      </a:xfrm>
                      <a:prstGeom prst="rect">
                        <a:avLst/>
                      </a:prstGeom>
                      <a:noFill/>
                      <a:ln w="38100">
                        <a:noFill/>
                        <a:miter/>
                      </a:ln>
                    </p:spPr>
                  </p:pic>
                </p:oleObj>
              </mc:Fallback>
            </mc:AlternateContent>
          </a:graphicData>
        </a:graphic>
      </p:graphicFrame>
      <p:graphicFrame>
        <p:nvGraphicFramePr>
          <p:cNvPr id="24" name="对象 -2147482443"/>
          <p:cNvGraphicFramePr>
            <a:graphicFrameLocks noChangeAspect="1"/>
          </p:cNvGraphicFramePr>
          <p:nvPr/>
        </p:nvGraphicFramePr>
        <p:xfrm>
          <a:off x="9909175" y="4009390"/>
          <a:ext cx="287535" cy="432000"/>
        </p:xfrm>
        <a:graphic>
          <a:graphicData uri="http://schemas.openxmlformats.org/presentationml/2006/ole">
            <mc:AlternateContent xmlns:mc="http://schemas.openxmlformats.org/markup-compatibility/2006">
              <mc:Choice xmlns:v="urn:schemas-microsoft-com:vml" Requires="v">
                <p:oleObj spid="_x0000_s66061" r:id="rId23" imgW="152400" imgH="228600" progId="Equation.DSMT4">
                  <p:embed/>
                </p:oleObj>
              </mc:Choice>
              <mc:Fallback>
                <p:oleObj r:id="rId23" imgW="152400" imgH="228600" progId="Equation.DSMT4">
                  <p:embed/>
                  <p:pic>
                    <p:nvPicPr>
                      <p:cNvPr id="0" name=""/>
                      <p:cNvPicPr/>
                      <p:nvPr/>
                    </p:nvPicPr>
                    <p:blipFill>
                      <a:blip r:embed="rId12"/>
                      <a:stretch>
                        <a:fillRect/>
                      </a:stretch>
                    </p:blipFill>
                    <p:spPr>
                      <a:xfrm>
                        <a:off x="9909175" y="4009390"/>
                        <a:ext cx="287535" cy="432000"/>
                      </a:xfrm>
                      <a:prstGeom prst="rect">
                        <a:avLst/>
                      </a:prstGeom>
                      <a:noFill/>
                      <a:ln w="38100">
                        <a:noFill/>
                        <a:miter/>
                      </a:ln>
                    </p:spPr>
                  </p:pic>
                </p:oleObj>
              </mc:Fallback>
            </mc:AlternateContent>
          </a:graphicData>
        </a:graphic>
      </p:graphicFrame>
      <p:graphicFrame>
        <p:nvGraphicFramePr>
          <p:cNvPr id="26" name="对象 -2147482436"/>
          <p:cNvGraphicFramePr>
            <a:graphicFrameLocks noChangeAspect="1"/>
          </p:cNvGraphicFramePr>
          <p:nvPr/>
        </p:nvGraphicFramePr>
        <p:xfrm>
          <a:off x="1194435" y="4582160"/>
          <a:ext cx="396000" cy="396000"/>
        </p:xfrm>
        <a:graphic>
          <a:graphicData uri="http://schemas.openxmlformats.org/presentationml/2006/ole">
            <mc:AlternateContent xmlns:mc="http://schemas.openxmlformats.org/markup-compatibility/2006">
              <mc:Choice xmlns:v="urn:schemas-microsoft-com:vml" Requires="v">
                <p:oleObj spid="_x0000_s66062" r:id="rId24" imgW="203200" imgH="190500" progId="Equation.DSMT4">
                  <p:embed/>
                </p:oleObj>
              </mc:Choice>
              <mc:Fallback>
                <p:oleObj r:id="rId24" imgW="203200" imgH="190500" progId="Equation.DSMT4">
                  <p:embed/>
                  <p:pic>
                    <p:nvPicPr>
                      <p:cNvPr id="0" name=""/>
                      <p:cNvPicPr/>
                      <p:nvPr/>
                    </p:nvPicPr>
                    <p:blipFill>
                      <a:blip r:embed="rId25"/>
                      <a:stretch>
                        <a:fillRect/>
                      </a:stretch>
                    </p:blipFill>
                    <p:spPr>
                      <a:xfrm>
                        <a:off x="1194435" y="4582160"/>
                        <a:ext cx="396000" cy="396000"/>
                      </a:xfrm>
                      <a:prstGeom prst="rect">
                        <a:avLst/>
                      </a:prstGeom>
                      <a:noFill/>
                      <a:ln w="38100">
                        <a:noFill/>
                        <a:miter/>
                      </a:ln>
                    </p:spPr>
                  </p:pic>
                </p:oleObj>
              </mc:Fallback>
            </mc:AlternateContent>
          </a:graphicData>
        </a:graphic>
      </p:graphicFrame>
      <p:graphicFrame>
        <p:nvGraphicFramePr>
          <p:cNvPr id="28" name="对象 -2147482435"/>
          <p:cNvGraphicFramePr>
            <a:graphicFrameLocks noChangeAspect="1"/>
          </p:cNvGraphicFramePr>
          <p:nvPr/>
        </p:nvGraphicFramePr>
        <p:xfrm>
          <a:off x="1842770" y="4654233"/>
          <a:ext cx="757895" cy="360000"/>
        </p:xfrm>
        <a:graphic>
          <a:graphicData uri="http://schemas.openxmlformats.org/presentationml/2006/ole">
            <mc:AlternateContent xmlns:mc="http://schemas.openxmlformats.org/markup-compatibility/2006">
              <mc:Choice xmlns:v="urn:schemas-microsoft-com:vml" Requires="v">
                <p:oleObj spid="_x0000_s66063" r:id="rId26" imgW="380365" imgH="177800" progId="Equation.DSMT4">
                  <p:embed/>
                </p:oleObj>
              </mc:Choice>
              <mc:Fallback>
                <p:oleObj r:id="rId26" imgW="380365" imgH="177800" progId="Equation.DSMT4">
                  <p:embed/>
                  <p:pic>
                    <p:nvPicPr>
                      <p:cNvPr id="0" name=""/>
                      <p:cNvPicPr/>
                      <p:nvPr/>
                    </p:nvPicPr>
                    <p:blipFill>
                      <a:blip r:embed="rId27"/>
                      <a:stretch>
                        <a:fillRect/>
                      </a:stretch>
                    </p:blipFill>
                    <p:spPr>
                      <a:xfrm>
                        <a:off x="1842770" y="4654233"/>
                        <a:ext cx="757895" cy="360000"/>
                      </a:xfrm>
                      <a:prstGeom prst="rect">
                        <a:avLst/>
                      </a:prstGeom>
                      <a:noFill/>
                      <a:ln w="38100">
                        <a:noFill/>
                        <a:miter/>
                      </a:ln>
                    </p:spPr>
                  </p:pic>
                </p:oleObj>
              </mc:Fallback>
            </mc:AlternateContent>
          </a:graphicData>
        </a:graphic>
      </p:graphicFrame>
      <p:graphicFrame>
        <p:nvGraphicFramePr>
          <p:cNvPr id="30" name="对象 -2147482441"/>
          <p:cNvGraphicFramePr>
            <a:graphicFrameLocks noChangeAspect="1"/>
          </p:cNvGraphicFramePr>
          <p:nvPr/>
        </p:nvGraphicFramePr>
        <p:xfrm>
          <a:off x="2852738" y="4582160"/>
          <a:ext cx="331500" cy="468000"/>
        </p:xfrm>
        <a:graphic>
          <a:graphicData uri="http://schemas.openxmlformats.org/presentationml/2006/ole">
            <mc:AlternateContent xmlns:mc="http://schemas.openxmlformats.org/markup-compatibility/2006">
              <mc:Choice xmlns:v="urn:schemas-microsoft-com:vml" Requires="v">
                <p:oleObj spid="_x0000_s66064" r:id="rId28" imgW="165100" imgH="228600" progId="Equation.DSMT4">
                  <p:embed/>
                </p:oleObj>
              </mc:Choice>
              <mc:Fallback>
                <p:oleObj r:id="rId28" imgW="165100" imgH="228600" progId="Equation.DSMT4">
                  <p:embed/>
                  <p:pic>
                    <p:nvPicPr>
                      <p:cNvPr id="0" name=""/>
                      <p:cNvPicPr/>
                      <p:nvPr/>
                    </p:nvPicPr>
                    <p:blipFill>
                      <a:blip r:embed="rId16"/>
                      <a:stretch>
                        <a:fillRect/>
                      </a:stretch>
                    </p:blipFill>
                    <p:spPr>
                      <a:xfrm>
                        <a:off x="2852738" y="4582160"/>
                        <a:ext cx="331500" cy="468000"/>
                      </a:xfrm>
                      <a:prstGeom prst="rect">
                        <a:avLst/>
                      </a:prstGeom>
                      <a:noFill/>
                      <a:ln w="38100">
                        <a:noFill/>
                        <a:miter/>
                      </a:ln>
                    </p:spPr>
                  </p:pic>
                </p:oleObj>
              </mc:Fallback>
            </mc:AlternateContent>
          </a:graphicData>
        </a:graphic>
      </p:graphicFrame>
      <p:graphicFrame>
        <p:nvGraphicFramePr>
          <p:cNvPr id="32" name="对象 -2147482433"/>
          <p:cNvGraphicFramePr>
            <a:graphicFrameLocks noChangeAspect="1"/>
          </p:cNvGraphicFramePr>
          <p:nvPr/>
        </p:nvGraphicFramePr>
        <p:xfrm>
          <a:off x="5301615" y="4608083"/>
          <a:ext cx="1392632" cy="378000"/>
        </p:xfrm>
        <a:graphic>
          <a:graphicData uri="http://schemas.openxmlformats.org/presentationml/2006/ole">
            <mc:AlternateContent xmlns:mc="http://schemas.openxmlformats.org/markup-compatibility/2006">
              <mc:Choice xmlns:v="urn:schemas-microsoft-com:vml" Requires="v">
                <p:oleObj spid="_x0000_s66065" r:id="rId29" imgW="672465" imgH="177800" progId="Equation.DSMT4">
                  <p:embed/>
                </p:oleObj>
              </mc:Choice>
              <mc:Fallback>
                <p:oleObj r:id="rId29" imgW="672465" imgH="177800" progId="Equation.DSMT4">
                  <p:embed/>
                  <p:pic>
                    <p:nvPicPr>
                      <p:cNvPr id="0" name=""/>
                      <p:cNvPicPr/>
                      <p:nvPr/>
                    </p:nvPicPr>
                    <p:blipFill>
                      <a:blip r:embed="rId30"/>
                      <a:stretch>
                        <a:fillRect/>
                      </a:stretch>
                    </p:blipFill>
                    <p:spPr>
                      <a:xfrm>
                        <a:off x="5301615" y="4608083"/>
                        <a:ext cx="1392632" cy="378000"/>
                      </a:xfrm>
                      <a:prstGeom prst="rect">
                        <a:avLst/>
                      </a:prstGeom>
                      <a:noFill/>
                      <a:ln w="38100">
                        <a:noFill/>
                        <a:miter/>
                      </a:ln>
                    </p:spPr>
                  </p:pic>
                </p:oleObj>
              </mc:Fallback>
            </mc:AlternateContent>
          </a:graphicData>
        </a:graphic>
      </p:graphicFrame>
      <p:graphicFrame>
        <p:nvGraphicFramePr>
          <p:cNvPr id="34" name="对象 -2147482432"/>
          <p:cNvGraphicFramePr>
            <a:graphicFrameLocks noChangeAspect="1"/>
          </p:cNvGraphicFramePr>
          <p:nvPr/>
        </p:nvGraphicFramePr>
        <p:xfrm>
          <a:off x="6851650" y="4564673"/>
          <a:ext cx="1591945" cy="464820"/>
        </p:xfrm>
        <a:graphic>
          <a:graphicData uri="http://schemas.openxmlformats.org/presentationml/2006/ole">
            <mc:AlternateContent xmlns:mc="http://schemas.openxmlformats.org/markup-compatibility/2006">
              <mc:Choice xmlns:v="urn:schemas-microsoft-com:vml" Requires="v">
                <p:oleObj spid="_x0000_s66066" r:id="rId31" imgW="837565" imgH="254000" progId="Equation.DSMT4">
                  <p:embed/>
                </p:oleObj>
              </mc:Choice>
              <mc:Fallback>
                <p:oleObj r:id="rId31" imgW="837565" imgH="254000" progId="Equation.DSMT4">
                  <p:embed/>
                  <p:pic>
                    <p:nvPicPr>
                      <p:cNvPr id="0" name=""/>
                      <p:cNvPicPr/>
                      <p:nvPr/>
                    </p:nvPicPr>
                    <p:blipFill>
                      <a:blip r:embed="rId32"/>
                      <a:stretch>
                        <a:fillRect/>
                      </a:stretch>
                    </p:blipFill>
                    <p:spPr>
                      <a:xfrm>
                        <a:off x="6851650" y="4564673"/>
                        <a:ext cx="1591945" cy="464820"/>
                      </a:xfrm>
                      <a:prstGeom prst="rect">
                        <a:avLst/>
                      </a:prstGeom>
                      <a:noFill/>
                      <a:ln w="38100">
                        <a:noFill/>
                        <a:miter/>
                      </a:ln>
                    </p:spPr>
                  </p:pic>
                </p:oleObj>
              </mc:Fallback>
            </mc:AlternateContent>
          </a:graphicData>
        </a:graphic>
      </p:graphicFrame>
      <p:graphicFrame>
        <p:nvGraphicFramePr>
          <p:cNvPr id="36" name="对象 -2147482431"/>
          <p:cNvGraphicFramePr>
            <a:graphicFrameLocks noChangeAspect="1"/>
          </p:cNvGraphicFramePr>
          <p:nvPr/>
        </p:nvGraphicFramePr>
        <p:xfrm>
          <a:off x="8685530" y="4566896"/>
          <a:ext cx="1663700" cy="460375"/>
        </p:xfrm>
        <a:graphic>
          <a:graphicData uri="http://schemas.openxmlformats.org/presentationml/2006/ole">
            <mc:AlternateContent xmlns:mc="http://schemas.openxmlformats.org/markup-compatibility/2006">
              <mc:Choice xmlns:v="urn:schemas-microsoft-com:vml" Requires="v">
                <p:oleObj spid="_x0000_s66067" r:id="rId33" imgW="901700" imgH="254000" progId="Equation.DSMT4">
                  <p:embed/>
                </p:oleObj>
              </mc:Choice>
              <mc:Fallback>
                <p:oleObj r:id="rId33" imgW="901700" imgH="254000" progId="Equation.DSMT4">
                  <p:embed/>
                  <p:pic>
                    <p:nvPicPr>
                      <p:cNvPr id="0" name=""/>
                      <p:cNvPicPr/>
                      <p:nvPr/>
                    </p:nvPicPr>
                    <p:blipFill>
                      <a:blip r:embed="rId34"/>
                      <a:stretch>
                        <a:fillRect/>
                      </a:stretch>
                    </p:blipFill>
                    <p:spPr>
                      <a:xfrm>
                        <a:off x="8685530" y="4566896"/>
                        <a:ext cx="1663700" cy="460375"/>
                      </a:xfrm>
                      <a:prstGeom prst="rect">
                        <a:avLst/>
                      </a:prstGeom>
                      <a:noFill/>
                      <a:ln w="38100">
                        <a:noFill/>
                        <a:miter/>
                      </a:ln>
                    </p:spPr>
                  </p:pic>
                </p:oleObj>
              </mc:Fallback>
            </mc:AlternateContent>
          </a:graphicData>
        </a:graphic>
      </p:graphicFrame>
      <p:graphicFrame>
        <p:nvGraphicFramePr>
          <p:cNvPr id="38" name="对象 -2147482430"/>
          <p:cNvGraphicFramePr>
            <a:graphicFrameLocks noChangeAspect="1"/>
          </p:cNvGraphicFramePr>
          <p:nvPr/>
        </p:nvGraphicFramePr>
        <p:xfrm>
          <a:off x="476885" y="5158105"/>
          <a:ext cx="3619500" cy="454660"/>
        </p:xfrm>
        <a:graphic>
          <a:graphicData uri="http://schemas.openxmlformats.org/presentationml/2006/ole">
            <mc:AlternateContent xmlns:mc="http://schemas.openxmlformats.org/markup-compatibility/2006">
              <mc:Choice xmlns:v="urn:schemas-microsoft-com:vml" Requires="v">
                <p:oleObj spid="_x0000_s66068" r:id="rId35" imgW="1968500" imgH="254000" progId="Equation.DSMT4">
                  <p:embed/>
                </p:oleObj>
              </mc:Choice>
              <mc:Fallback>
                <p:oleObj r:id="rId35" imgW="1968500" imgH="254000" progId="Equation.DSMT4">
                  <p:embed/>
                  <p:pic>
                    <p:nvPicPr>
                      <p:cNvPr id="0" name=""/>
                      <p:cNvPicPr/>
                      <p:nvPr/>
                    </p:nvPicPr>
                    <p:blipFill>
                      <a:blip r:embed="rId36"/>
                      <a:stretch>
                        <a:fillRect/>
                      </a:stretch>
                    </p:blipFill>
                    <p:spPr>
                      <a:xfrm>
                        <a:off x="476885" y="5158105"/>
                        <a:ext cx="3619500" cy="454660"/>
                      </a:xfrm>
                      <a:prstGeom prst="rect">
                        <a:avLst/>
                      </a:prstGeom>
                      <a:noFill/>
                      <a:ln w="38100">
                        <a:noFill/>
                        <a:miter/>
                      </a:ln>
                    </p:spPr>
                  </p:pic>
                </p:oleObj>
              </mc:Fallback>
            </mc:AlternateContent>
          </a:graphicData>
        </a:graphic>
      </p:graphicFrame>
      <p:graphicFrame>
        <p:nvGraphicFramePr>
          <p:cNvPr id="40" name="对象 -2147482429"/>
          <p:cNvGraphicFramePr>
            <a:graphicFrameLocks noChangeAspect="1"/>
          </p:cNvGraphicFramePr>
          <p:nvPr/>
        </p:nvGraphicFramePr>
        <p:xfrm>
          <a:off x="4940935" y="5186680"/>
          <a:ext cx="1447165" cy="529590"/>
        </p:xfrm>
        <a:graphic>
          <a:graphicData uri="http://schemas.openxmlformats.org/presentationml/2006/ole">
            <mc:AlternateContent xmlns:mc="http://schemas.openxmlformats.org/markup-compatibility/2006">
              <mc:Choice xmlns:v="urn:schemas-microsoft-com:vml" Requires="v">
                <p:oleObj spid="_x0000_s66069" r:id="rId37" imgW="787400" imgH="279400" progId="Equation.DSMT4">
                  <p:embed/>
                </p:oleObj>
              </mc:Choice>
              <mc:Fallback>
                <p:oleObj r:id="rId37" imgW="787400" imgH="279400" progId="Equation.DSMT4">
                  <p:embed/>
                  <p:pic>
                    <p:nvPicPr>
                      <p:cNvPr id="0" name=""/>
                      <p:cNvPicPr/>
                      <p:nvPr/>
                    </p:nvPicPr>
                    <p:blipFill>
                      <a:blip r:embed="rId38"/>
                      <a:stretch>
                        <a:fillRect/>
                      </a:stretch>
                    </p:blipFill>
                    <p:spPr>
                      <a:xfrm>
                        <a:off x="4940935" y="5186680"/>
                        <a:ext cx="1447165" cy="529590"/>
                      </a:xfrm>
                      <a:prstGeom prst="rect">
                        <a:avLst/>
                      </a:prstGeom>
                      <a:noFill/>
                      <a:ln w="38100">
                        <a:noFill/>
                        <a:miter/>
                      </a:ln>
                    </p:spPr>
                  </p:pic>
                </p:oleObj>
              </mc:Fallback>
            </mc:AlternateContent>
          </a:graphicData>
        </a:graphic>
      </p:graphicFrame>
      <p:graphicFrame>
        <p:nvGraphicFramePr>
          <p:cNvPr id="42" name="对象 -2147482428"/>
          <p:cNvGraphicFramePr>
            <a:graphicFrameLocks noChangeAspect="1"/>
          </p:cNvGraphicFramePr>
          <p:nvPr/>
        </p:nvGraphicFramePr>
        <p:xfrm>
          <a:off x="6597015" y="5176520"/>
          <a:ext cx="1629600" cy="540000"/>
        </p:xfrm>
        <a:graphic>
          <a:graphicData uri="http://schemas.openxmlformats.org/presentationml/2006/ole">
            <mc:AlternateContent xmlns:mc="http://schemas.openxmlformats.org/markup-compatibility/2006">
              <mc:Choice xmlns:v="urn:schemas-microsoft-com:vml" Requires="v">
                <p:oleObj spid="_x0000_s66070" r:id="rId39" imgW="862965" imgH="279400" progId="Equation.DSMT4">
                  <p:embed/>
                </p:oleObj>
              </mc:Choice>
              <mc:Fallback>
                <p:oleObj r:id="rId39" imgW="862965" imgH="279400" progId="Equation.DSMT4">
                  <p:embed/>
                  <p:pic>
                    <p:nvPicPr>
                      <p:cNvPr id="0" name=""/>
                      <p:cNvPicPr/>
                      <p:nvPr/>
                    </p:nvPicPr>
                    <p:blipFill>
                      <a:blip r:embed="rId40"/>
                      <a:stretch>
                        <a:fillRect/>
                      </a:stretch>
                    </p:blipFill>
                    <p:spPr>
                      <a:xfrm>
                        <a:off x="6597015" y="5176520"/>
                        <a:ext cx="1629600" cy="540000"/>
                      </a:xfrm>
                      <a:prstGeom prst="rect">
                        <a:avLst/>
                      </a:prstGeom>
                      <a:noFill/>
                      <a:ln w="38100">
                        <a:noFill/>
                        <a:miter/>
                      </a:ln>
                    </p:spPr>
                  </p:pic>
                </p:oleObj>
              </mc:Fallback>
            </mc:AlternateContent>
          </a:graphicData>
        </a:graphic>
      </p:graphicFrame>
      <p:graphicFrame>
        <p:nvGraphicFramePr>
          <p:cNvPr id="44" name="对象 -2147482427"/>
          <p:cNvGraphicFramePr>
            <a:graphicFrameLocks noChangeAspect="1"/>
          </p:cNvGraphicFramePr>
          <p:nvPr/>
        </p:nvGraphicFramePr>
        <p:xfrm>
          <a:off x="8435340" y="5224780"/>
          <a:ext cx="1542857" cy="396000"/>
        </p:xfrm>
        <a:graphic>
          <a:graphicData uri="http://schemas.openxmlformats.org/presentationml/2006/ole">
            <mc:AlternateContent xmlns:mc="http://schemas.openxmlformats.org/markup-compatibility/2006">
              <mc:Choice xmlns:v="urn:schemas-microsoft-com:vml" Requires="v">
                <p:oleObj spid="_x0000_s66071" r:id="rId41" imgW="761365" imgH="203200" progId="Equation.DSMT4">
                  <p:embed/>
                </p:oleObj>
              </mc:Choice>
              <mc:Fallback>
                <p:oleObj r:id="rId41" imgW="761365" imgH="203200" progId="Equation.DSMT4">
                  <p:embed/>
                  <p:pic>
                    <p:nvPicPr>
                      <p:cNvPr id="0" name=""/>
                      <p:cNvPicPr/>
                      <p:nvPr/>
                    </p:nvPicPr>
                    <p:blipFill>
                      <a:blip r:embed="rId42"/>
                      <a:stretch>
                        <a:fillRect/>
                      </a:stretch>
                    </p:blipFill>
                    <p:spPr>
                      <a:xfrm>
                        <a:off x="8435340" y="5224780"/>
                        <a:ext cx="1542857" cy="396000"/>
                      </a:xfrm>
                      <a:prstGeom prst="rect">
                        <a:avLst/>
                      </a:prstGeom>
                      <a:noFill/>
                      <a:ln w="38100">
                        <a:noFill/>
                        <a:miter/>
                      </a:ln>
                    </p:spPr>
                  </p:pic>
                </p:oleObj>
              </mc:Fallback>
            </mc:AlternateContent>
          </a:graphicData>
        </a:graphic>
      </p:graphicFrame>
      <p:graphicFrame>
        <p:nvGraphicFramePr>
          <p:cNvPr id="46" name="对象 -2147482426"/>
          <p:cNvGraphicFramePr>
            <a:graphicFrameLocks noChangeAspect="1"/>
          </p:cNvGraphicFramePr>
          <p:nvPr/>
        </p:nvGraphicFramePr>
        <p:xfrm>
          <a:off x="10125393" y="5216525"/>
          <a:ext cx="1253571" cy="396000"/>
        </p:xfrm>
        <a:graphic>
          <a:graphicData uri="http://schemas.openxmlformats.org/presentationml/2006/ole">
            <mc:AlternateContent xmlns:mc="http://schemas.openxmlformats.org/markup-compatibility/2006">
              <mc:Choice xmlns:v="urn:schemas-microsoft-com:vml" Requires="v">
                <p:oleObj spid="_x0000_s66072" r:id="rId43" imgW="622300" imgH="203200" progId="Equation.DSMT4">
                  <p:embed/>
                </p:oleObj>
              </mc:Choice>
              <mc:Fallback>
                <p:oleObj r:id="rId43" imgW="622300" imgH="203200" progId="Equation.DSMT4">
                  <p:embed/>
                  <p:pic>
                    <p:nvPicPr>
                      <p:cNvPr id="0" name=""/>
                      <p:cNvPicPr/>
                      <p:nvPr/>
                    </p:nvPicPr>
                    <p:blipFill>
                      <a:blip r:embed="rId44"/>
                      <a:stretch>
                        <a:fillRect/>
                      </a:stretch>
                    </p:blipFill>
                    <p:spPr>
                      <a:xfrm>
                        <a:off x="10125393" y="5216525"/>
                        <a:ext cx="1253571" cy="396000"/>
                      </a:xfrm>
                      <a:prstGeom prst="rect">
                        <a:avLst/>
                      </a:prstGeom>
                      <a:noFill/>
                      <a:ln w="38100">
                        <a:noFill/>
                        <a:miter/>
                      </a:ln>
                    </p:spPr>
                  </p:pic>
                </p:oleObj>
              </mc:Fallback>
            </mc:AlternateContent>
          </a:graphicData>
        </a:graphic>
      </p:graphicFrame>
      <p:graphicFrame>
        <p:nvGraphicFramePr>
          <p:cNvPr id="48" name="对象 -2147482425"/>
          <p:cNvGraphicFramePr>
            <a:graphicFrameLocks noChangeAspect="1"/>
          </p:cNvGraphicFramePr>
          <p:nvPr/>
        </p:nvGraphicFramePr>
        <p:xfrm>
          <a:off x="476885" y="5792470"/>
          <a:ext cx="570390" cy="360000"/>
        </p:xfrm>
        <a:graphic>
          <a:graphicData uri="http://schemas.openxmlformats.org/presentationml/2006/ole">
            <mc:AlternateContent xmlns:mc="http://schemas.openxmlformats.org/markup-compatibility/2006">
              <mc:Choice xmlns:v="urn:schemas-microsoft-com:vml" Requires="v">
                <p:oleObj spid="_x0000_s66073" r:id="rId45" imgW="317500" imgH="190500" progId="Equation.DSMT4">
                  <p:embed/>
                </p:oleObj>
              </mc:Choice>
              <mc:Fallback>
                <p:oleObj r:id="rId45" imgW="317500" imgH="190500" progId="Equation.DSMT4">
                  <p:embed/>
                  <p:pic>
                    <p:nvPicPr>
                      <p:cNvPr id="0" name=""/>
                      <p:cNvPicPr/>
                      <p:nvPr/>
                    </p:nvPicPr>
                    <p:blipFill>
                      <a:blip r:embed="rId46"/>
                      <a:stretch>
                        <a:fillRect/>
                      </a:stretch>
                    </p:blipFill>
                    <p:spPr>
                      <a:xfrm>
                        <a:off x="476885" y="5792470"/>
                        <a:ext cx="570390" cy="360000"/>
                      </a:xfrm>
                      <a:prstGeom prst="rect">
                        <a:avLst/>
                      </a:prstGeom>
                      <a:noFill/>
                      <a:ln w="38100">
                        <a:noFill/>
                        <a:miter/>
                      </a:ln>
                    </p:spPr>
                  </p:pic>
                </p:oleObj>
              </mc:Fallback>
            </mc:AlternateContent>
          </a:graphicData>
        </a:graphic>
      </p:graphicFrame>
      <p:graphicFrame>
        <p:nvGraphicFramePr>
          <p:cNvPr id="50" name="对象 -2147482424"/>
          <p:cNvGraphicFramePr>
            <a:graphicFrameLocks noChangeAspect="1"/>
          </p:cNvGraphicFramePr>
          <p:nvPr/>
        </p:nvGraphicFramePr>
        <p:xfrm>
          <a:off x="1257300" y="5823585"/>
          <a:ext cx="585600" cy="288000"/>
        </p:xfrm>
        <a:graphic>
          <a:graphicData uri="http://schemas.openxmlformats.org/presentationml/2006/ole">
            <mc:AlternateContent xmlns:mc="http://schemas.openxmlformats.org/markup-compatibility/2006">
              <mc:Choice xmlns:v="urn:schemas-microsoft-com:vml" Requires="v">
                <p:oleObj spid="_x0000_s66074" r:id="rId47" imgW="317500" imgH="152400" progId="Equation.DSMT4">
                  <p:embed/>
                </p:oleObj>
              </mc:Choice>
              <mc:Fallback>
                <p:oleObj r:id="rId47" imgW="317500" imgH="152400" progId="Equation.DSMT4">
                  <p:embed/>
                  <p:pic>
                    <p:nvPicPr>
                      <p:cNvPr id="0" name=""/>
                      <p:cNvPicPr/>
                      <p:nvPr/>
                    </p:nvPicPr>
                    <p:blipFill>
                      <a:blip r:embed="rId48"/>
                      <a:stretch>
                        <a:fillRect/>
                      </a:stretch>
                    </p:blipFill>
                    <p:spPr>
                      <a:xfrm>
                        <a:off x="1257300" y="5823585"/>
                        <a:ext cx="585600" cy="288000"/>
                      </a:xfrm>
                      <a:prstGeom prst="rect">
                        <a:avLst/>
                      </a:prstGeom>
                      <a:noFill/>
                      <a:ln w="38100">
                        <a:noFill/>
                        <a:miter/>
                      </a:ln>
                    </p:spPr>
                  </p:pic>
                </p:oleObj>
              </mc:Fallback>
            </mc:AlternateContent>
          </a:graphicData>
        </a:graphic>
      </p:graphicFrame>
      <p:graphicFrame>
        <p:nvGraphicFramePr>
          <p:cNvPr id="52" name="对象 -2147482423"/>
          <p:cNvGraphicFramePr>
            <a:graphicFrameLocks noChangeAspect="1"/>
          </p:cNvGraphicFramePr>
          <p:nvPr/>
        </p:nvGraphicFramePr>
        <p:xfrm>
          <a:off x="2052955" y="5823585"/>
          <a:ext cx="923610" cy="324000"/>
        </p:xfrm>
        <a:graphic>
          <a:graphicData uri="http://schemas.openxmlformats.org/presentationml/2006/ole">
            <mc:AlternateContent xmlns:mc="http://schemas.openxmlformats.org/markup-compatibility/2006">
              <mc:Choice xmlns:v="urn:schemas-microsoft-com:vml" Requires="v">
                <p:oleObj spid="_x0000_s66075" r:id="rId49" imgW="545465" imgH="203200" progId="Equation.DSMT4">
                  <p:embed/>
                </p:oleObj>
              </mc:Choice>
              <mc:Fallback>
                <p:oleObj r:id="rId49" imgW="545465" imgH="203200" progId="Equation.DSMT4">
                  <p:embed/>
                  <p:pic>
                    <p:nvPicPr>
                      <p:cNvPr id="0" name=""/>
                      <p:cNvPicPr/>
                      <p:nvPr/>
                    </p:nvPicPr>
                    <p:blipFill>
                      <a:blip r:embed="rId50"/>
                      <a:stretch>
                        <a:fillRect/>
                      </a:stretch>
                    </p:blipFill>
                    <p:spPr>
                      <a:xfrm>
                        <a:off x="2052955" y="5823585"/>
                        <a:ext cx="923610" cy="324000"/>
                      </a:xfrm>
                      <a:prstGeom prst="rect">
                        <a:avLst/>
                      </a:prstGeom>
                      <a:noFill/>
                      <a:ln w="38100">
                        <a:noFill/>
                        <a:miter/>
                      </a:ln>
                    </p:spPr>
                  </p:pic>
                </p:oleObj>
              </mc:Fallback>
            </mc:AlternateContent>
          </a:graphicData>
        </a:graphic>
      </p:graphicFrame>
      <p:graphicFrame>
        <p:nvGraphicFramePr>
          <p:cNvPr id="54" name="对象 -2147482422"/>
          <p:cNvGraphicFramePr>
            <a:graphicFrameLocks noChangeAspect="1"/>
          </p:cNvGraphicFramePr>
          <p:nvPr/>
        </p:nvGraphicFramePr>
        <p:xfrm>
          <a:off x="3186748" y="5792153"/>
          <a:ext cx="580320" cy="468000"/>
        </p:xfrm>
        <a:graphic>
          <a:graphicData uri="http://schemas.openxmlformats.org/presentationml/2006/ole">
            <mc:AlternateContent xmlns:mc="http://schemas.openxmlformats.org/markup-compatibility/2006">
              <mc:Choice xmlns:v="urn:schemas-microsoft-com:vml" Requires="v">
                <p:oleObj spid="_x0000_s66076" r:id="rId51" imgW="292100" imgH="241300" progId="Equation.DSMT4">
                  <p:embed/>
                </p:oleObj>
              </mc:Choice>
              <mc:Fallback>
                <p:oleObj r:id="rId51" imgW="292100" imgH="241300" progId="Equation.DSMT4">
                  <p:embed/>
                  <p:pic>
                    <p:nvPicPr>
                      <p:cNvPr id="0" name=""/>
                      <p:cNvPicPr/>
                      <p:nvPr/>
                    </p:nvPicPr>
                    <p:blipFill>
                      <a:blip r:embed="rId52"/>
                      <a:stretch>
                        <a:fillRect/>
                      </a:stretch>
                    </p:blipFill>
                    <p:spPr>
                      <a:xfrm>
                        <a:off x="3186748" y="5792153"/>
                        <a:ext cx="580320" cy="468000"/>
                      </a:xfrm>
                      <a:prstGeom prst="rect">
                        <a:avLst/>
                      </a:prstGeom>
                      <a:noFill/>
                      <a:ln w="38100">
                        <a:noFill/>
                        <a:miter/>
                      </a:ln>
                    </p:spPr>
                  </p:pic>
                </p:oleObj>
              </mc:Fallback>
            </mc:AlternateContent>
          </a:graphicData>
        </a:graphic>
      </p:graphicFrame>
      <p:graphicFrame>
        <p:nvGraphicFramePr>
          <p:cNvPr id="56" name="对象 -2147482421"/>
          <p:cNvGraphicFramePr>
            <a:graphicFrameLocks noChangeAspect="1"/>
          </p:cNvGraphicFramePr>
          <p:nvPr/>
        </p:nvGraphicFramePr>
        <p:xfrm>
          <a:off x="4024313" y="5805170"/>
          <a:ext cx="1872362" cy="432000"/>
        </p:xfrm>
        <a:graphic>
          <a:graphicData uri="http://schemas.openxmlformats.org/presentationml/2006/ole">
            <mc:AlternateContent xmlns:mc="http://schemas.openxmlformats.org/markup-compatibility/2006">
              <mc:Choice xmlns:v="urn:schemas-microsoft-com:vml" Requires="v">
                <p:oleObj spid="_x0000_s66077" r:id="rId53" imgW="1104900" imgH="254000" progId="Equation.DSMT4">
                  <p:embed/>
                </p:oleObj>
              </mc:Choice>
              <mc:Fallback>
                <p:oleObj r:id="rId53" imgW="1104900" imgH="254000" progId="Equation.DSMT4">
                  <p:embed/>
                  <p:pic>
                    <p:nvPicPr>
                      <p:cNvPr id="0" name=""/>
                      <p:cNvPicPr/>
                      <p:nvPr/>
                    </p:nvPicPr>
                    <p:blipFill>
                      <a:blip r:embed="rId54"/>
                      <a:stretch>
                        <a:fillRect/>
                      </a:stretch>
                    </p:blipFill>
                    <p:spPr>
                      <a:xfrm>
                        <a:off x="4024313" y="5805170"/>
                        <a:ext cx="1872362" cy="432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78244008"/>
      </p:ext>
    </p:extLst>
  </p:cSld>
  <p:clrMapOvr>
    <a:masterClrMapping/>
  </p:clrMapOvr>
  <p:transition>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770064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面临多个模型时，本文利用DMS方法选择最优变量，根据每个模型在t时点上对宏观经济指标的预测，计算出该时点选择每个模型的概率给定初始条件概率</a:t>
            </a:r>
            <a:r>
              <a:rPr kumimoji="1" lang="en-US"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，对于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，根据Raftery et al.（2010）利用遗忘因子</a:t>
            </a:r>
            <a:r>
              <a:rPr kumimoji="1" lang="en-US" altLang="zh-CN" sz="2200" dirty="0">
                <a:latin typeface="Times New Roman" panose="02020603050405020304" pitchFamily="18" charset="0"/>
                <a:ea typeface="+mn-ea"/>
                <a:cs typeface="Times New Roman" panose="02020603050405020304" pitchFamily="18" charset="0"/>
              </a:rPr>
              <a:t>     给出模型预测方程                                                      </a:t>
            </a:r>
            <a:r>
              <a:rPr kumimoji="1" lang="zh-CN" altLang="en-US" sz="2200" dirty="0">
                <a:latin typeface="Times New Roman" panose="02020603050405020304" pitchFamily="18" charset="0"/>
                <a:ea typeface="+mn-ea"/>
                <a:cs typeface="Times New Roman" panose="02020603050405020304" pitchFamily="18" charset="0"/>
              </a:rPr>
              <a:t>，，模型更新为：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(4-43)</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a:t>
            </a:r>
            <a:r>
              <a:rPr kumimoji="1" lang="zh-CN" altLang="en-US" sz="2200" dirty="0">
                <a:latin typeface="+mn-lt"/>
                <a:ea typeface="+mn-ea"/>
                <a:sym typeface="+mn-ea"/>
              </a:rPr>
              <a:t>是模型j的拟合测度。</a:t>
            </a:r>
            <a:r>
              <a:rPr kumimoji="1" lang="en-US" altLang="zh-CN" sz="2200" dirty="0">
                <a:latin typeface="+mn-lt"/>
                <a:ea typeface="+mn-ea"/>
                <a:sym typeface="+mn-ea"/>
              </a:rPr>
              <a:t>                            </a:t>
            </a: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222"/>
          <p:cNvGraphicFramePr>
            <a:graphicFrameLocks noChangeAspect="1"/>
          </p:cNvGraphicFramePr>
          <p:nvPr/>
        </p:nvGraphicFramePr>
        <p:xfrm>
          <a:off x="8009255" y="1340485"/>
          <a:ext cx="662110" cy="540000"/>
        </p:xfrm>
        <a:graphic>
          <a:graphicData uri="http://schemas.openxmlformats.org/presentationml/2006/ole">
            <mc:AlternateContent xmlns:mc="http://schemas.openxmlformats.org/markup-compatibility/2006">
              <mc:Choice xmlns:v="urn:schemas-microsoft-com:vml" Requires="v">
                <p:oleObj spid="_x0000_s66676" r:id="rId3" imgW="316865" imgH="254000" progId="Equation.DSMT4">
                  <p:embed/>
                </p:oleObj>
              </mc:Choice>
              <mc:Fallback>
                <p:oleObj r:id="rId3" imgW="316865" imgH="254000" progId="Equation.DSMT4">
                  <p:embed/>
                  <p:pic>
                    <p:nvPicPr>
                      <p:cNvPr id="0" name=""/>
                      <p:cNvPicPr/>
                      <p:nvPr/>
                    </p:nvPicPr>
                    <p:blipFill>
                      <a:blip r:embed="rId4"/>
                      <a:stretch>
                        <a:fillRect/>
                      </a:stretch>
                    </p:blipFill>
                    <p:spPr>
                      <a:xfrm>
                        <a:off x="8009255" y="1340485"/>
                        <a:ext cx="662110" cy="540000"/>
                      </a:xfrm>
                      <a:prstGeom prst="rect">
                        <a:avLst/>
                      </a:prstGeom>
                      <a:noFill/>
                      <a:ln w="38100">
                        <a:noFill/>
                        <a:miter/>
                      </a:ln>
                    </p:spPr>
                  </p:pic>
                </p:oleObj>
              </mc:Fallback>
            </mc:AlternateContent>
          </a:graphicData>
        </a:graphic>
      </p:graphicFrame>
      <p:graphicFrame>
        <p:nvGraphicFramePr>
          <p:cNvPr id="5" name="对象 -2147482419"/>
          <p:cNvGraphicFramePr/>
          <p:nvPr/>
        </p:nvGraphicFramePr>
        <p:xfrm>
          <a:off x="9549130" y="1380490"/>
          <a:ext cx="1001395" cy="396000"/>
        </p:xfrm>
        <a:graphic>
          <a:graphicData uri="http://schemas.openxmlformats.org/presentationml/2006/ole">
            <mc:AlternateContent xmlns:mc="http://schemas.openxmlformats.org/markup-compatibility/2006">
              <mc:Choice xmlns:v="urn:schemas-microsoft-com:vml" Requires="v">
                <p:oleObj spid="_x0000_s66677" r:id="rId5" imgW="571500" imgH="203200" progId="Equation.DSMT4">
                  <p:embed/>
                </p:oleObj>
              </mc:Choice>
              <mc:Fallback>
                <p:oleObj r:id="rId5" imgW="571500" imgH="203200" progId="Equation.DSMT4">
                  <p:embed/>
                  <p:pic>
                    <p:nvPicPr>
                      <p:cNvPr id="0" name=""/>
                      <p:cNvPicPr/>
                      <p:nvPr/>
                    </p:nvPicPr>
                    <p:blipFill>
                      <a:blip r:embed="rId6"/>
                      <a:stretch>
                        <a:fillRect/>
                      </a:stretch>
                    </p:blipFill>
                    <p:spPr>
                      <a:xfrm>
                        <a:off x="9549130" y="1380490"/>
                        <a:ext cx="1001395" cy="396000"/>
                      </a:xfrm>
                      <a:prstGeom prst="rect">
                        <a:avLst/>
                      </a:prstGeom>
                      <a:noFill/>
                      <a:ln w="38100">
                        <a:noFill/>
                        <a:miter/>
                      </a:ln>
                    </p:spPr>
                  </p:pic>
                </p:oleObj>
              </mc:Fallback>
            </mc:AlternateContent>
          </a:graphicData>
        </a:graphic>
      </p:graphicFrame>
      <p:graphicFrame>
        <p:nvGraphicFramePr>
          <p:cNvPr id="7" name="对象 -2147482418"/>
          <p:cNvGraphicFramePr/>
          <p:nvPr/>
        </p:nvGraphicFramePr>
        <p:xfrm>
          <a:off x="4725035" y="2060575"/>
          <a:ext cx="381635" cy="288000"/>
        </p:xfrm>
        <a:graphic>
          <a:graphicData uri="http://schemas.openxmlformats.org/presentationml/2006/ole">
            <mc:AlternateContent xmlns:mc="http://schemas.openxmlformats.org/markup-compatibility/2006">
              <mc:Choice xmlns:v="urn:schemas-microsoft-com:vml" Requires="v">
                <p:oleObj spid="_x0000_s66678" r:id="rId7" imgW="152400" imgH="139700" progId="Equation.DSMT4">
                  <p:embed/>
                </p:oleObj>
              </mc:Choice>
              <mc:Fallback>
                <p:oleObj r:id="rId7" imgW="152400" imgH="139700" progId="Equation.DSMT4">
                  <p:embed/>
                  <p:pic>
                    <p:nvPicPr>
                      <p:cNvPr id="0" name=""/>
                      <p:cNvPicPr/>
                      <p:nvPr/>
                    </p:nvPicPr>
                    <p:blipFill>
                      <a:blip r:embed="rId8"/>
                      <a:stretch>
                        <a:fillRect/>
                      </a:stretch>
                    </p:blipFill>
                    <p:spPr>
                      <a:xfrm>
                        <a:off x="4725035" y="2060575"/>
                        <a:ext cx="381635" cy="288000"/>
                      </a:xfrm>
                      <a:prstGeom prst="rect">
                        <a:avLst/>
                      </a:prstGeom>
                      <a:noFill/>
                      <a:ln w="38100">
                        <a:noFill/>
                        <a:miter/>
                      </a:ln>
                    </p:spPr>
                  </p:pic>
                </p:oleObj>
              </mc:Fallback>
            </mc:AlternateContent>
          </a:graphicData>
        </a:graphic>
      </p:graphicFrame>
      <p:graphicFrame>
        <p:nvGraphicFramePr>
          <p:cNvPr id="10" name="对象 -2147482417"/>
          <p:cNvGraphicFramePr>
            <a:graphicFrameLocks noChangeAspect="1"/>
          </p:cNvGraphicFramePr>
          <p:nvPr/>
        </p:nvGraphicFramePr>
        <p:xfrm>
          <a:off x="7388860" y="1808480"/>
          <a:ext cx="3681871" cy="612000"/>
        </p:xfrm>
        <a:graphic>
          <a:graphicData uri="http://schemas.openxmlformats.org/presentationml/2006/ole">
            <mc:AlternateContent xmlns:mc="http://schemas.openxmlformats.org/markup-compatibility/2006">
              <mc:Choice xmlns:v="urn:schemas-microsoft-com:vml" Requires="v">
                <p:oleObj spid="_x0000_s66679" r:id="rId9" imgW="1777365" imgH="292100" progId="Equation.DSMT4">
                  <p:embed/>
                </p:oleObj>
              </mc:Choice>
              <mc:Fallback>
                <p:oleObj r:id="rId9" imgW="1777365" imgH="292100" progId="Equation.DSMT4">
                  <p:embed/>
                  <p:pic>
                    <p:nvPicPr>
                      <p:cNvPr id="0" name=""/>
                      <p:cNvPicPr/>
                      <p:nvPr/>
                    </p:nvPicPr>
                    <p:blipFill>
                      <a:blip r:embed="rId10"/>
                      <a:stretch>
                        <a:fillRect/>
                      </a:stretch>
                    </p:blipFill>
                    <p:spPr>
                      <a:xfrm>
                        <a:off x="7388860" y="1808480"/>
                        <a:ext cx="3681871" cy="612000"/>
                      </a:xfrm>
                      <a:prstGeom prst="rect">
                        <a:avLst/>
                      </a:prstGeom>
                      <a:noFill/>
                      <a:ln w="38100">
                        <a:noFill/>
                        <a:miter/>
                      </a:ln>
                    </p:spPr>
                  </p:pic>
                </p:oleObj>
              </mc:Fallback>
            </mc:AlternateContent>
          </a:graphicData>
        </a:graphic>
      </p:graphicFrame>
      <p:graphicFrame>
        <p:nvGraphicFramePr>
          <p:cNvPr id="12" name="对象 -2147482416"/>
          <p:cNvGraphicFramePr>
            <a:graphicFrameLocks noChangeAspect="1"/>
          </p:cNvGraphicFramePr>
          <p:nvPr/>
        </p:nvGraphicFramePr>
        <p:xfrm>
          <a:off x="2018030" y="2997200"/>
          <a:ext cx="8150860" cy="610870"/>
        </p:xfrm>
        <a:graphic>
          <a:graphicData uri="http://schemas.openxmlformats.org/presentationml/2006/ole">
            <mc:AlternateContent xmlns:mc="http://schemas.openxmlformats.org/markup-compatibility/2006">
              <mc:Choice xmlns:v="urn:schemas-microsoft-com:vml" Requires="v">
                <p:oleObj spid="_x0000_s66680" r:id="rId11" imgW="3937000" imgH="292100" progId="Equation.DSMT4">
                  <p:embed/>
                </p:oleObj>
              </mc:Choice>
              <mc:Fallback>
                <p:oleObj r:id="rId11" imgW="3937000" imgH="292100" progId="Equation.DSMT4">
                  <p:embed/>
                  <p:pic>
                    <p:nvPicPr>
                      <p:cNvPr id="0" name=""/>
                      <p:cNvPicPr/>
                      <p:nvPr/>
                    </p:nvPicPr>
                    <p:blipFill>
                      <a:blip r:embed="rId12"/>
                      <a:stretch>
                        <a:fillRect/>
                      </a:stretch>
                    </p:blipFill>
                    <p:spPr>
                      <a:xfrm>
                        <a:off x="2018030" y="2997200"/>
                        <a:ext cx="8150860" cy="610870"/>
                      </a:xfrm>
                      <a:prstGeom prst="rect">
                        <a:avLst/>
                      </a:prstGeom>
                      <a:noFill/>
                      <a:ln w="38100">
                        <a:noFill/>
                        <a:miter/>
                      </a:ln>
                    </p:spPr>
                  </p:pic>
                </p:oleObj>
              </mc:Fallback>
            </mc:AlternateContent>
          </a:graphicData>
        </a:graphic>
      </p:graphicFrame>
      <p:graphicFrame>
        <p:nvGraphicFramePr>
          <p:cNvPr id="14" name="对象 -2147482415"/>
          <p:cNvGraphicFramePr/>
          <p:nvPr/>
        </p:nvGraphicFramePr>
        <p:xfrm>
          <a:off x="1196975" y="3860800"/>
          <a:ext cx="2142490" cy="540000"/>
        </p:xfrm>
        <a:graphic>
          <a:graphicData uri="http://schemas.openxmlformats.org/presentationml/2006/ole">
            <mc:AlternateContent xmlns:mc="http://schemas.openxmlformats.org/markup-compatibility/2006">
              <mc:Choice xmlns:v="urn:schemas-microsoft-com:vml" Requires="v">
                <p:oleObj spid="_x0000_s66681" r:id="rId13" imgW="1206500" imgH="279400" progId="Equation.DSMT4">
                  <p:embed/>
                </p:oleObj>
              </mc:Choice>
              <mc:Fallback>
                <p:oleObj r:id="rId13" imgW="1206500" imgH="279400" progId="Equation.DSMT4">
                  <p:embed/>
                  <p:pic>
                    <p:nvPicPr>
                      <p:cNvPr id="0" name=""/>
                      <p:cNvPicPr/>
                      <p:nvPr/>
                    </p:nvPicPr>
                    <p:blipFill>
                      <a:blip r:embed="rId14"/>
                      <a:stretch>
                        <a:fillRect/>
                      </a:stretch>
                    </p:blipFill>
                    <p:spPr>
                      <a:xfrm>
                        <a:off x="1196975" y="3860800"/>
                        <a:ext cx="2142490" cy="540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679431140"/>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7" name="文本框 6"/>
          <p:cNvSpPr txBox="1"/>
          <p:nvPr/>
        </p:nvSpPr>
        <p:spPr>
          <a:xfrm>
            <a:off x="2159727" y="6196427"/>
            <a:ext cx="8371840" cy="461665"/>
          </a:xfrm>
          <a:prstGeom prst="rect">
            <a:avLst/>
          </a:prstGeom>
        </p:spPr>
        <p:txBody>
          <a:bodyPr wrap="square">
            <a:spAutoFit/>
          </a:bodyPr>
          <a:lstStyle/>
          <a:p>
            <a:pPr marL="0" indent="666750" algn="just" defTabSz="266700">
              <a:lnSpc>
                <a:spcPct val="150000"/>
              </a:lnSpc>
              <a:buClrTx/>
              <a:buSzTx/>
              <a:buFontTx/>
            </a:pPr>
            <a:r>
              <a:rPr lang="en-US" altLang="zh-CN" sz="1600" b="1" dirty="0">
                <a:latin typeface="宋体" panose="02010600030101010101" pitchFamily="2" charset="-122"/>
              </a:rPr>
              <a:t> </a:t>
            </a:r>
            <a:r>
              <a:rPr lang="en-US" altLang="zh-CN" sz="1600" b="1" dirty="0" smtClean="0">
                <a:latin typeface="宋体" panose="02010600030101010101" pitchFamily="2" charset="-122"/>
              </a:rPr>
              <a:t>     </a:t>
            </a:r>
            <a:r>
              <a:rPr lang="zh-CN" altLang="en-US" sz="1600" b="1" dirty="0" smtClean="0">
                <a:latin typeface="宋体" panose="02010600030101010101" pitchFamily="2" charset="-122"/>
                <a:ea typeface="宋体" panose="02010600030101010101" pitchFamily="2" charset="-122"/>
              </a:rPr>
              <a:t>图</a:t>
            </a:r>
            <a:r>
              <a:rPr lang="en-US" altLang="zh-CN" sz="1600" b="1" dirty="0" smtClean="0">
                <a:latin typeface="宋体" panose="02010600030101010101" pitchFamily="2" charset="-122"/>
                <a:ea typeface="宋体" panose="02010600030101010101" pitchFamily="2" charset="-122"/>
              </a:rPr>
              <a:t>4-</a:t>
            </a:r>
            <a:r>
              <a:rPr lang="zh-CN" altLang="en-US" sz="1600" b="1" dirty="0" smtClean="0">
                <a:latin typeface="宋体" panose="02010600030101010101" pitchFamily="2" charset="-122"/>
                <a:ea typeface="宋体" panose="02010600030101010101" pitchFamily="2" charset="-122"/>
              </a:rPr>
              <a:t>1 </a:t>
            </a:r>
            <a:r>
              <a:rPr lang="zh-CN" altLang="en-US" sz="1600" b="1" dirty="0">
                <a:latin typeface="宋体" panose="02010600030101010101" pitchFamily="2" charset="-122"/>
                <a:ea typeface="宋体" panose="02010600030101010101" pitchFamily="2" charset="-122"/>
              </a:rPr>
              <a:t>实际汇率对结构性冲击信息的脉冲响应：基于BQ-</a:t>
            </a:r>
            <a:r>
              <a:rPr lang="zh-CN" altLang="en-US" sz="1600" b="1" dirty="0" smtClean="0">
                <a:latin typeface="宋体" panose="02010600030101010101" pitchFamily="2" charset="-122"/>
                <a:ea typeface="宋体" panose="02010600030101010101" pitchFamily="2" charset="-122"/>
              </a:rPr>
              <a:t>SVAR</a:t>
            </a:r>
            <a:endParaRPr lang="zh-CN" altLang="en-US" sz="1600" b="1" dirty="0">
              <a:latin typeface="宋体" panose="02010600030101010101" pitchFamily="2" charset="-122"/>
              <a:ea typeface="宋体" panose="02010600030101010101" pitchFamily="2" charset="-122"/>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764704"/>
            <a:ext cx="8427291" cy="543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71253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为实时追踪宏观经济形势的演变路经与波动情况，本文利用事变状态空间模型，以及卡尔曼滤波迭代算法合成宏观经济形势各宏观变量的动态权重。令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为宏观经济变量，因此，宏观经济形势指数的基本计算形式为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(4-44</a:t>
            </a:r>
            <a:r>
              <a:rPr kumimoji="1" lang="en-US" altLang="zh-CN" sz="2200" dirty="0">
                <a:latin typeface="+mn-lt"/>
                <a:ea typeface="+mn-ea"/>
                <a:sym typeface="+mn-ea"/>
              </a:rPr>
              <a:t>)</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sz="2200" dirty="0">
                <a:latin typeface="+mn-lt"/>
                <a:ea typeface="+mn-ea"/>
                <a:sym typeface="+mn-ea"/>
              </a:rPr>
              <a:t>由</a:t>
            </a:r>
            <a:r>
              <a:rPr kumimoji="1" lang="en-US" sz="2200" dirty="0">
                <a:latin typeface="+mn-lt"/>
                <a:ea typeface="+mn-ea"/>
                <a:sym typeface="+mn-ea"/>
              </a:rPr>
              <a:t>                             </a:t>
            </a:r>
            <a:r>
              <a:rPr kumimoji="1" sz="2200" dirty="0">
                <a:latin typeface="+mn-lt"/>
                <a:ea typeface="+mn-ea"/>
                <a:sym typeface="+mn-ea"/>
              </a:rPr>
              <a:t>可得，</a:t>
            </a:r>
            <a:r>
              <a:rPr kumimoji="1" lang="en-US"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sz="2200" dirty="0">
                <a:latin typeface="+mn-lt"/>
                <a:ea typeface="+mn-ea"/>
                <a:sym typeface="+mn-ea"/>
              </a:rPr>
              <a:t>   </a:t>
            </a:r>
          </a:p>
          <a:p>
            <a:pPr marL="342900" indent="-342900">
              <a:lnSpc>
                <a:spcPct val="170000"/>
              </a:lnSpc>
              <a:buFont typeface="Arial" panose="020B0604020202020204" pitchFamily="34" charset="0"/>
              <a:buChar char="•"/>
            </a:pPr>
            <a:r>
              <a:rPr kumimoji="1" sz="2200" dirty="0">
                <a:latin typeface="+mn-lt"/>
                <a:ea typeface="+mn-ea"/>
                <a:sym typeface="+mn-ea"/>
              </a:rPr>
              <a:t>根据Primiceri（2005），</a:t>
            </a:r>
            <a:r>
              <a:rPr kumimoji="1" lang="en-US" sz="2200" dirty="0">
                <a:latin typeface="+mn-lt"/>
                <a:ea typeface="+mn-ea"/>
                <a:sym typeface="+mn-ea"/>
              </a:rPr>
              <a:t>   是下三角矩阵，其结构表达式为：</a:t>
            </a:r>
          </a:p>
          <a:p>
            <a:pPr marL="342900" indent="-342900">
              <a:lnSpc>
                <a:spcPct val="170000"/>
              </a:lnSpc>
              <a:buFont typeface="Arial" panose="020B0604020202020204" pitchFamily="34" charset="0"/>
              <a:buChar char="•"/>
            </a:pP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(4-45</a:t>
            </a:r>
            <a:r>
              <a:rPr kumimoji="1" lang="en-US" altLang="zh-CN" sz="2200" dirty="0">
                <a:latin typeface="+mn-lt"/>
                <a:ea typeface="+mn-ea"/>
                <a:sym typeface="+mn-ea"/>
              </a:rPr>
              <a:t>)</a:t>
            </a:r>
            <a:endParaRPr kumimoji="1" lang="en-US" sz="2200" dirty="0">
              <a:latin typeface="+mn-lt"/>
              <a:ea typeface="+mn-ea"/>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14"/>
          <p:cNvGraphicFramePr/>
          <p:nvPr/>
        </p:nvGraphicFramePr>
        <p:xfrm>
          <a:off x="7749540" y="1340485"/>
          <a:ext cx="328930" cy="504000"/>
        </p:xfrm>
        <a:graphic>
          <a:graphicData uri="http://schemas.openxmlformats.org/presentationml/2006/ole">
            <mc:AlternateContent xmlns:mc="http://schemas.openxmlformats.org/markup-compatibility/2006">
              <mc:Choice xmlns:v="urn:schemas-microsoft-com:vml" Requires="v">
                <p:oleObj spid="_x0000_s67719" r:id="rId3" imgW="177165" imgH="228600" progId="Equation.DSMT4">
                  <p:embed/>
                </p:oleObj>
              </mc:Choice>
              <mc:Fallback>
                <p:oleObj r:id="rId3" imgW="177165" imgH="228600" progId="Equation.DSMT4">
                  <p:embed/>
                  <p:pic>
                    <p:nvPicPr>
                      <p:cNvPr id="0" name=""/>
                      <p:cNvPicPr/>
                      <p:nvPr/>
                    </p:nvPicPr>
                    <p:blipFill>
                      <a:blip r:embed="rId4"/>
                      <a:stretch>
                        <a:fillRect/>
                      </a:stretch>
                    </p:blipFill>
                    <p:spPr>
                      <a:xfrm>
                        <a:off x="7749540" y="1340485"/>
                        <a:ext cx="328930" cy="504000"/>
                      </a:xfrm>
                      <a:prstGeom prst="rect">
                        <a:avLst/>
                      </a:prstGeom>
                      <a:noFill/>
                      <a:ln w="38100">
                        <a:noFill/>
                        <a:miter/>
                      </a:ln>
                    </p:spPr>
                  </p:pic>
                </p:oleObj>
              </mc:Fallback>
            </mc:AlternateContent>
          </a:graphicData>
        </a:graphic>
      </p:graphicFrame>
      <p:graphicFrame>
        <p:nvGraphicFramePr>
          <p:cNvPr id="5" name="对象 -2147482413"/>
          <p:cNvGraphicFramePr>
            <a:graphicFrameLocks noChangeAspect="1"/>
          </p:cNvGraphicFramePr>
          <p:nvPr/>
        </p:nvGraphicFramePr>
        <p:xfrm>
          <a:off x="4792346" y="2420770"/>
          <a:ext cx="2602230" cy="647700"/>
        </p:xfrm>
        <a:graphic>
          <a:graphicData uri="http://schemas.openxmlformats.org/presentationml/2006/ole">
            <mc:AlternateContent xmlns:mc="http://schemas.openxmlformats.org/markup-compatibility/2006">
              <mc:Choice xmlns:v="urn:schemas-microsoft-com:vml" Requires="v">
                <p:oleObj spid="_x0000_s67720" r:id="rId5" imgW="1231265" imgH="304800" progId="Equation.DSMT4">
                  <p:embed/>
                </p:oleObj>
              </mc:Choice>
              <mc:Fallback>
                <p:oleObj r:id="rId5" imgW="1231265" imgH="304800" progId="Equation.DSMT4">
                  <p:embed/>
                  <p:pic>
                    <p:nvPicPr>
                      <p:cNvPr id="0" name=""/>
                      <p:cNvPicPr/>
                      <p:nvPr/>
                    </p:nvPicPr>
                    <p:blipFill>
                      <a:blip r:embed="rId6"/>
                      <a:stretch>
                        <a:fillRect/>
                      </a:stretch>
                    </p:blipFill>
                    <p:spPr>
                      <a:xfrm>
                        <a:off x="4792346" y="2420770"/>
                        <a:ext cx="2602230" cy="647700"/>
                      </a:xfrm>
                      <a:prstGeom prst="rect">
                        <a:avLst/>
                      </a:prstGeom>
                      <a:noFill/>
                      <a:ln w="38100">
                        <a:noFill/>
                        <a:miter/>
                      </a:ln>
                    </p:spPr>
                  </p:pic>
                </p:oleObj>
              </mc:Fallback>
            </mc:AlternateContent>
          </a:graphicData>
        </a:graphic>
      </p:graphicFrame>
      <p:graphicFrame>
        <p:nvGraphicFramePr>
          <p:cNvPr id="7" name="对象 -2147482412"/>
          <p:cNvGraphicFramePr>
            <a:graphicFrameLocks noChangeAspect="1"/>
          </p:cNvGraphicFramePr>
          <p:nvPr/>
        </p:nvGraphicFramePr>
        <p:xfrm>
          <a:off x="765175" y="3357245"/>
          <a:ext cx="1784791" cy="468000"/>
        </p:xfrm>
        <a:graphic>
          <a:graphicData uri="http://schemas.openxmlformats.org/presentationml/2006/ole">
            <mc:AlternateContent xmlns:mc="http://schemas.openxmlformats.org/markup-compatibility/2006">
              <mc:Choice xmlns:v="urn:schemas-microsoft-com:vml" Requires="v">
                <p:oleObj spid="_x0000_s67721" r:id="rId7" imgW="876300" imgH="228600" progId="Equation.DSMT4">
                  <p:embed/>
                </p:oleObj>
              </mc:Choice>
              <mc:Fallback>
                <p:oleObj r:id="rId7" imgW="876300" imgH="228600" progId="Equation.DSMT4">
                  <p:embed/>
                  <p:pic>
                    <p:nvPicPr>
                      <p:cNvPr id="0" name=""/>
                      <p:cNvPicPr/>
                      <p:nvPr/>
                    </p:nvPicPr>
                    <p:blipFill>
                      <a:blip r:embed="rId8"/>
                      <a:stretch>
                        <a:fillRect/>
                      </a:stretch>
                    </p:blipFill>
                    <p:spPr>
                      <a:xfrm>
                        <a:off x="765175" y="3357245"/>
                        <a:ext cx="1784791" cy="468000"/>
                      </a:xfrm>
                      <a:prstGeom prst="rect">
                        <a:avLst/>
                      </a:prstGeom>
                      <a:noFill/>
                      <a:ln w="38100">
                        <a:noFill/>
                        <a:miter/>
                      </a:ln>
                    </p:spPr>
                  </p:pic>
                </p:oleObj>
              </mc:Fallback>
            </mc:AlternateContent>
          </a:graphicData>
        </a:graphic>
      </p:graphicFrame>
      <p:graphicFrame>
        <p:nvGraphicFramePr>
          <p:cNvPr id="10" name="对象 -2147482411"/>
          <p:cNvGraphicFramePr>
            <a:graphicFrameLocks noChangeAspect="1"/>
          </p:cNvGraphicFramePr>
          <p:nvPr/>
        </p:nvGraphicFramePr>
        <p:xfrm>
          <a:off x="3284855" y="3321050"/>
          <a:ext cx="1998852" cy="504000"/>
        </p:xfrm>
        <a:graphic>
          <a:graphicData uri="http://schemas.openxmlformats.org/presentationml/2006/ole">
            <mc:AlternateContent xmlns:mc="http://schemas.openxmlformats.org/markup-compatibility/2006">
              <mc:Choice xmlns:v="urn:schemas-microsoft-com:vml" Requires="v">
                <p:oleObj spid="_x0000_s67722" r:id="rId9" imgW="1130300" imgH="279400" progId="Equation.DSMT4">
                  <p:embed/>
                </p:oleObj>
              </mc:Choice>
              <mc:Fallback>
                <p:oleObj r:id="rId9" imgW="1130300" imgH="279400" progId="Equation.DSMT4">
                  <p:embed/>
                  <p:pic>
                    <p:nvPicPr>
                      <p:cNvPr id="0" name=""/>
                      <p:cNvPicPr/>
                      <p:nvPr/>
                    </p:nvPicPr>
                    <p:blipFill>
                      <a:blip r:embed="rId10"/>
                      <a:stretch>
                        <a:fillRect/>
                      </a:stretch>
                    </p:blipFill>
                    <p:spPr>
                      <a:xfrm>
                        <a:off x="3284855" y="3321050"/>
                        <a:ext cx="1998852" cy="504000"/>
                      </a:xfrm>
                      <a:prstGeom prst="rect">
                        <a:avLst/>
                      </a:prstGeom>
                      <a:noFill/>
                      <a:ln w="38100">
                        <a:noFill/>
                        <a:miter/>
                      </a:ln>
                    </p:spPr>
                  </p:pic>
                </p:oleObj>
              </mc:Fallback>
            </mc:AlternateContent>
          </a:graphicData>
        </a:graphic>
      </p:graphicFrame>
      <p:graphicFrame>
        <p:nvGraphicFramePr>
          <p:cNvPr id="12" name="对象 -2147482410"/>
          <p:cNvGraphicFramePr>
            <a:graphicFrameLocks noChangeAspect="1"/>
          </p:cNvGraphicFramePr>
          <p:nvPr/>
        </p:nvGraphicFramePr>
        <p:xfrm>
          <a:off x="5517198" y="3286125"/>
          <a:ext cx="3063040" cy="576000"/>
        </p:xfrm>
        <a:graphic>
          <a:graphicData uri="http://schemas.openxmlformats.org/presentationml/2006/ole">
            <mc:AlternateContent xmlns:mc="http://schemas.openxmlformats.org/markup-compatibility/2006">
              <mc:Choice xmlns:v="urn:schemas-microsoft-com:vml" Requires="v">
                <p:oleObj spid="_x0000_s67723" r:id="rId11" imgW="1511300" imgH="279400" progId="Equation.DSMT4">
                  <p:embed/>
                </p:oleObj>
              </mc:Choice>
              <mc:Fallback>
                <p:oleObj r:id="rId11" imgW="1511300" imgH="279400" progId="Equation.DSMT4">
                  <p:embed/>
                  <p:pic>
                    <p:nvPicPr>
                      <p:cNvPr id="0" name=""/>
                      <p:cNvPicPr/>
                      <p:nvPr/>
                    </p:nvPicPr>
                    <p:blipFill>
                      <a:blip r:embed="rId12"/>
                      <a:stretch>
                        <a:fillRect/>
                      </a:stretch>
                    </p:blipFill>
                    <p:spPr>
                      <a:xfrm>
                        <a:off x="5517198" y="3286125"/>
                        <a:ext cx="3063040" cy="576000"/>
                      </a:xfrm>
                      <a:prstGeom prst="rect">
                        <a:avLst/>
                      </a:prstGeom>
                      <a:noFill/>
                      <a:ln w="38100">
                        <a:noFill/>
                        <a:miter/>
                      </a:ln>
                    </p:spPr>
                  </p:pic>
                </p:oleObj>
              </mc:Fallback>
            </mc:AlternateContent>
          </a:graphicData>
        </a:graphic>
      </p:graphicFrame>
      <p:graphicFrame>
        <p:nvGraphicFramePr>
          <p:cNvPr id="14" name="对象 -2147482409"/>
          <p:cNvGraphicFramePr>
            <a:graphicFrameLocks noChangeAspect="1"/>
          </p:cNvGraphicFramePr>
          <p:nvPr/>
        </p:nvGraphicFramePr>
        <p:xfrm>
          <a:off x="3284855" y="3860800"/>
          <a:ext cx="331450" cy="468000"/>
        </p:xfrm>
        <a:graphic>
          <a:graphicData uri="http://schemas.openxmlformats.org/presentationml/2006/ole">
            <mc:AlternateContent xmlns:mc="http://schemas.openxmlformats.org/markup-compatibility/2006">
              <mc:Choice xmlns:v="urn:schemas-microsoft-com:vml" Requires="v">
                <p:oleObj spid="_x0000_s67724" r:id="rId13" imgW="165100" imgH="228600" progId="Equation.DSMT4">
                  <p:embed/>
                </p:oleObj>
              </mc:Choice>
              <mc:Fallback>
                <p:oleObj r:id="rId13" imgW="165100" imgH="228600" progId="Equation.DSMT4">
                  <p:embed/>
                  <p:pic>
                    <p:nvPicPr>
                      <p:cNvPr id="0" name=""/>
                      <p:cNvPicPr/>
                      <p:nvPr/>
                    </p:nvPicPr>
                    <p:blipFill>
                      <a:blip r:embed="rId14"/>
                      <a:stretch>
                        <a:fillRect/>
                      </a:stretch>
                    </p:blipFill>
                    <p:spPr>
                      <a:xfrm>
                        <a:off x="3284855" y="3860800"/>
                        <a:ext cx="331450" cy="468000"/>
                      </a:xfrm>
                      <a:prstGeom prst="rect">
                        <a:avLst/>
                      </a:prstGeom>
                      <a:noFill/>
                      <a:ln w="38100">
                        <a:noFill/>
                        <a:miter/>
                      </a:ln>
                    </p:spPr>
                  </p:pic>
                </p:oleObj>
              </mc:Fallback>
            </mc:AlternateContent>
          </a:graphicData>
        </a:graphic>
      </p:graphicFrame>
      <p:graphicFrame>
        <p:nvGraphicFramePr>
          <p:cNvPr id="16" name="对象 -2147482408"/>
          <p:cNvGraphicFramePr>
            <a:graphicFrameLocks noChangeAspect="1"/>
          </p:cNvGraphicFramePr>
          <p:nvPr/>
        </p:nvGraphicFramePr>
        <p:xfrm>
          <a:off x="4003358" y="4512945"/>
          <a:ext cx="4180205" cy="1806575"/>
        </p:xfrm>
        <a:graphic>
          <a:graphicData uri="http://schemas.openxmlformats.org/presentationml/2006/ole">
            <mc:AlternateContent xmlns:mc="http://schemas.openxmlformats.org/markup-compatibility/2006">
              <mc:Choice xmlns:v="urn:schemas-microsoft-com:vml" Requires="v">
                <p:oleObj spid="_x0000_s67725" r:id="rId15" imgW="2247900" imgH="965200" progId="Equation.DSMT4">
                  <p:embed/>
                </p:oleObj>
              </mc:Choice>
              <mc:Fallback>
                <p:oleObj r:id="rId15" imgW="2247900" imgH="965200" progId="Equation.DSMT4">
                  <p:embed/>
                  <p:pic>
                    <p:nvPicPr>
                      <p:cNvPr id="0" name=""/>
                      <p:cNvPicPr/>
                      <p:nvPr/>
                    </p:nvPicPr>
                    <p:blipFill>
                      <a:blip r:embed="rId16"/>
                      <a:stretch>
                        <a:fillRect/>
                      </a:stretch>
                    </p:blipFill>
                    <p:spPr>
                      <a:xfrm>
                        <a:off x="4003358" y="4512945"/>
                        <a:ext cx="4180205" cy="180657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895658821"/>
      </p:ext>
    </p:extLst>
  </p:cSld>
  <p:clrMapOvr>
    <a:masterClrMapping/>
  </p:clrMapOvr>
  <p:transition>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61442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将系数矩阵转换为</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。假设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，服从随机游走过程</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（Koop et al.，2009；Korobilis，2013）。模型的脉冲响应函数为：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(4-46</a:t>
            </a:r>
            <a:r>
              <a:rPr kumimoji="1" lang="en-US" altLang="zh-CN" sz="2200" dirty="0">
                <a:latin typeface="+mn-lt"/>
                <a:ea typeface="+mn-ea"/>
                <a:sym typeface="+mn-ea"/>
              </a:rPr>
              <a:t>)</a:t>
            </a: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a:t>
            </a:r>
            <a:r>
              <a:rPr kumimoji="1" lang="en-US" altLang="zh-CN" sz="2200" dirty="0" smtClean="0">
                <a:sym typeface="+mn-ea"/>
              </a:rPr>
              <a:t>4-4</a:t>
            </a:r>
            <a:r>
              <a:rPr kumimoji="1" lang="en-US" altLang="zh-CN" sz="2200" dirty="0" smtClean="0">
                <a:latin typeface="+mn-lt"/>
                <a:ea typeface="+mn-ea"/>
                <a:sym typeface="+mn-ea"/>
              </a:rPr>
              <a:t>7</a:t>
            </a:r>
            <a:r>
              <a:rPr kumimoji="1" lang="en-US" altLang="zh-CN" sz="2200" dirty="0">
                <a:latin typeface="+mn-lt"/>
                <a:ea typeface="+mn-ea"/>
                <a:sym typeface="+mn-ea"/>
              </a:rPr>
              <a:t>)</a:t>
            </a:r>
            <a:endParaRPr kumimoji="1" lang="en-US" sz="2200" dirty="0">
              <a:latin typeface="+mn-lt"/>
              <a:ea typeface="+mn-ea"/>
              <a:sym typeface="+mn-ea"/>
            </a:endParaRPr>
          </a:p>
          <a:p>
            <a:pPr marL="342900" indent="-342900" latinLnBrk="0">
              <a:lnSpc>
                <a:spcPct val="12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p>
          <a:p>
            <a:pPr marL="0" indent="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均服从标准正态</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分布且相互独立。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07"/>
          <p:cNvGraphicFramePr>
            <a:graphicFrameLocks noChangeAspect="1"/>
          </p:cNvGraphicFramePr>
          <p:nvPr/>
        </p:nvGraphicFramePr>
        <p:xfrm>
          <a:off x="2780665" y="692468"/>
          <a:ext cx="3257393" cy="720000"/>
        </p:xfrm>
        <a:graphic>
          <a:graphicData uri="http://schemas.openxmlformats.org/presentationml/2006/ole">
            <mc:AlternateContent xmlns:mc="http://schemas.openxmlformats.org/markup-compatibility/2006">
              <mc:Choice xmlns:v="urn:schemas-microsoft-com:vml" Requires="v">
                <p:oleObj spid="_x0000_s68933" r:id="rId3" imgW="1955800" imgH="431800" progId="Equation.DSMT4">
                  <p:embed/>
                </p:oleObj>
              </mc:Choice>
              <mc:Fallback>
                <p:oleObj r:id="rId3" imgW="1955800" imgH="431800" progId="Equation.DSMT4">
                  <p:embed/>
                  <p:pic>
                    <p:nvPicPr>
                      <p:cNvPr id="0" name=""/>
                      <p:cNvPicPr/>
                      <p:nvPr/>
                    </p:nvPicPr>
                    <p:blipFill>
                      <a:blip r:embed="rId4"/>
                      <a:stretch>
                        <a:fillRect/>
                      </a:stretch>
                    </p:blipFill>
                    <p:spPr>
                      <a:xfrm>
                        <a:off x="2780665" y="692468"/>
                        <a:ext cx="3257393" cy="720000"/>
                      </a:xfrm>
                      <a:prstGeom prst="rect">
                        <a:avLst/>
                      </a:prstGeom>
                      <a:noFill/>
                      <a:ln w="38100">
                        <a:noFill/>
                        <a:miter/>
                      </a:ln>
                    </p:spPr>
                  </p:pic>
                </p:oleObj>
              </mc:Fallback>
            </mc:AlternateContent>
          </a:graphicData>
        </a:graphic>
      </p:graphicFrame>
      <p:graphicFrame>
        <p:nvGraphicFramePr>
          <p:cNvPr id="5" name="对象 -2147482406"/>
          <p:cNvGraphicFramePr>
            <a:graphicFrameLocks noChangeAspect="1"/>
          </p:cNvGraphicFramePr>
          <p:nvPr/>
        </p:nvGraphicFramePr>
        <p:xfrm>
          <a:off x="6237923" y="548640"/>
          <a:ext cx="2643960" cy="792000"/>
        </p:xfrm>
        <a:graphic>
          <a:graphicData uri="http://schemas.openxmlformats.org/presentationml/2006/ole">
            <mc:AlternateContent xmlns:mc="http://schemas.openxmlformats.org/markup-compatibility/2006">
              <mc:Choice xmlns:v="urn:schemas-microsoft-com:vml" Requires="v">
                <p:oleObj spid="_x0000_s68934" r:id="rId5" imgW="1269365" imgH="381000" progId="Equation.DSMT4">
                  <p:embed/>
                </p:oleObj>
              </mc:Choice>
              <mc:Fallback>
                <p:oleObj r:id="rId5" imgW="1269365" imgH="381000" progId="Equation.DSMT4">
                  <p:embed/>
                  <p:pic>
                    <p:nvPicPr>
                      <p:cNvPr id="0" name=""/>
                      <p:cNvPicPr/>
                      <p:nvPr/>
                    </p:nvPicPr>
                    <p:blipFill>
                      <a:blip r:embed="rId6"/>
                      <a:stretch>
                        <a:fillRect/>
                      </a:stretch>
                    </p:blipFill>
                    <p:spPr>
                      <a:xfrm>
                        <a:off x="6237923" y="548640"/>
                        <a:ext cx="2643960" cy="79200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476885" y="1340485"/>
          <a:ext cx="3421146" cy="540000"/>
        </p:xfrm>
        <a:graphic>
          <a:graphicData uri="http://schemas.openxmlformats.org/presentationml/2006/ole">
            <mc:AlternateContent xmlns:mc="http://schemas.openxmlformats.org/markup-compatibility/2006">
              <mc:Choice xmlns:v="urn:schemas-microsoft-com:vml" Requires="v">
                <p:oleObj spid="_x0000_s68935" r:id="rId7" imgW="1816100" imgH="279400" progId="Equation.DSMT4">
                  <p:embed/>
                </p:oleObj>
              </mc:Choice>
              <mc:Fallback>
                <p:oleObj r:id="rId7" imgW="1816100" imgH="279400" progId="Equation.DSMT4">
                  <p:embed/>
                  <p:pic>
                    <p:nvPicPr>
                      <p:cNvPr id="0" name=""/>
                      <p:cNvPicPr/>
                      <p:nvPr/>
                    </p:nvPicPr>
                    <p:blipFill>
                      <a:blip r:embed="rId8"/>
                      <a:stretch>
                        <a:fillRect/>
                      </a:stretch>
                    </p:blipFill>
                    <p:spPr>
                      <a:xfrm>
                        <a:off x="476885" y="1340485"/>
                        <a:ext cx="3421146" cy="540000"/>
                      </a:xfrm>
                      <a:prstGeom prst="rect">
                        <a:avLst/>
                      </a:prstGeom>
                      <a:noFill/>
                      <a:ln w="38100">
                        <a:noFill/>
                        <a:miter/>
                      </a:ln>
                    </p:spPr>
                  </p:pic>
                </p:oleObj>
              </mc:Fallback>
            </mc:AlternateContent>
          </a:graphicData>
        </a:graphic>
      </p:graphicFrame>
      <p:graphicFrame>
        <p:nvGraphicFramePr>
          <p:cNvPr id="10" name="对象 -2147482404"/>
          <p:cNvGraphicFramePr>
            <a:graphicFrameLocks noChangeAspect="1"/>
          </p:cNvGraphicFramePr>
          <p:nvPr/>
        </p:nvGraphicFramePr>
        <p:xfrm>
          <a:off x="4077335" y="1376680"/>
          <a:ext cx="1977662" cy="432000"/>
        </p:xfrm>
        <a:graphic>
          <a:graphicData uri="http://schemas.openxmlformats.org/presentationml/2006/ole">
            <mc:AlternateContent xmlns:mc="http://schemas.openxmlformats.org/markup-compatibility/2006">
              <mc:Choice xmlns:v="urn:schemas-microsoft-com:vml" Requires="v">
                <p:oleObj spid="_x0000_s68936" r:id="rId9" imgW="889000" imgH="203200" progId="Equation.DSMT4">
                  <p:embed/>
                </p:oleObj>
              </mc:Choice>
              <mc:Fallback>
                <p:oleObj r:id="rId9" imgW="889000" imgH="203200" progId="Equation.DSMT4">
                  <p:embed/>
                  <p:pic>
                    <p:nvPicPr>
                      <p:cNvPr id="0" name=""/>
                      <p:cNvPicPr/>
                      <p:nvPr/>
                    </p:nvPicPr>
                    <p:blipFill>
                      <a:blip r:embed="rId10"/>
                      <a:stretch>
                        <a:fillRect/>
                      </a:stretch>
                    </p:blipFill>
                    <p:spPr>
                      <a:xfrm>
                        <a:off x="4077335" y="1376680"/>
                        <a:ext cx="1977662" cy="432000"/>
                      </a:xfrm>
                      <a:prstGeom prst="rect">
                        <a:avLst/>
                      </a:prstGeom>
                      <a:noFill/>
                      <a:ln w="38100">
                        <a:noFill/>
                        <a:miter/>
                      </a:ln>
                    </p:spPr>
                  </p:pic>
                </p:oleObj>
              </mc:Fallback>
            </mc:AlternateContent>
          </a:graphicData>
        </a:graphic>
      </p:graphicFrame>
      <p:graphicFrame>
        <p:nvGraphicFramePr>
          <p:cNvPr id="12" name="对象 -2147482403"/>
          <p:cNvGraphicFramePr>
            <a:graphicFrameLocks noChangeAspect="1"/>
          </p:cNvGraphicFramePr>
          <p:nvPr/>
        </p:nvGraphicFramePr>
        <p:xfrm>
          <a:off x="6956743" y="1412875"/>
          <a:ext cx="346500" cy="396000"/>
        </p:xfrm>
        <a:graphic>
          <a:graphicData uri="http://schemas.openxmlformats.org/presentationml/2006/ole">
            <mc:AlternateContent xmlns:mc="http://schemas.openxmlformats.org/markup-compatibility/2006">
              <mc:Choice xmlns:v="urn:schemas-microsoft-com:vml" Requires="v">
                <p:oleObj spid="_x0000_s68937" r:id="rId11" imgW="203200" imgH="228600" progId="Equation.DSMT4">
                  <p:embed/>
                </p:oleObj>
              </mc:Choice>
              <mc:Fallback>
                <p:oleObj r:id="rId11" imgW="203200" imgH="228600" progId="Equation.DSMT4">
                  <p:embed/>
                  <p:pic>
                    <p:nvPicPr>
                      <p:cNvPr id="0" name=""/>
                      <p:cNvPicPr/>
                      <p:nvPr/>
                    </p:nvPicPr>
                    <p:blipFill>
                      <a:blip r:embed="rId12"/>
                      <a:stretch>
                        <a:fillRect/>
                      </a:stretch>
                    </p:blipFill>
                    <p:spPr>
                      <a:xfrm>
                        <a:off x="6956743" y="1412875"/>
                        <a:ext cx="346500" cy="396000"/>
                      </a:xfrm>
                      <a:prstGeom prst="rect">
                        <a:avLst/>
                      </a:prstGeom>
                      <a:noFill/>
                      <a:ln w="38100">
                        <a:noFill/>
                        <a:miter/>
                      </a:ln>
                    </p:spPr>
                  </p:pic>
                </p:oleObj>
              </mc:Fallback>
            </mc:AlternateContent>
          </a:graphicData>
        </a:graphic>
      </p:graphicFrame>
      <p:graphicFrame>
        <p:nvGraphicFramePr>
          <p:cNvPr id="14" name="对象 -2147482402"/>
          <p:cNvGraphicFramePr>
            <a:graphicFrameLocks noChangeAspect="1"/>
          </p:cNvGraphicFramePr>
          <p:nvPr/>
        </p:nvGraphicFramePr>
        <p:xfrm>
          <a:off x="7533640" y="1376680"/>
          <a:ext cx="288000" cy="432000"/>
        </p:xfrm>
        <a:graphic>
          <a:graphicData uri="http://schemas.openxmlformats.org/presentationml/2006/ole">
            <mc:AlternateContent xmlns:mc="http://schemas.openxmlformats.org/markup-compatibility/2006">
              <mc:Choice xmlns:v="urn:schemas-microsoft-com:vml" Requires="v">
                <p:oleObj spid="_x0000_s68938"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7533640" y="1376680"/>
                        <a:ext cx="288000" cy="432000"/>
                      </a:xfrm>
                      <a:prstGeom prst="rect">
                        <a:avLst/>
                      </a:prstGeom>
                      <a:noFill/>
                      <a:ln w="38100">
                        <a:noFill/>
                        <a:miter/>
                      </a:ln>
                    </p:spPr>
                  </p:pic>
                </p:oleObj>
              </mc:Fallback>
            </mc:AlternateContent>
          </a:graphicData>
        </a:graphic>
      </p:graphicFrame>
      <p:graphicFrame>
        <p:nvGraphicFramePr>
          <p:cNvPr id="16" name="对象 -2147482401"/>
          <p:cNvGraphicFramePr>
            <a:graphicFrameLocks noChangeAspect="1"/>
          </p:cNvGraphicFramePr>
          <p:nvPr/>
        </p:nvGraphicFramePr>
        <p:xfrm>
          <a:off x="8052435" y="1412875"/>
          <a:ext cx="720000" cy="432000"/>
        </p:xfrm>
        <a:graphic>
          <a:graphicData uri="http://schemas.openxmlformats.org/presentationml/2006/ole">
            <mc:AlternateContent xmlns:mc="http://schemas.openxmlformats.org/markup-compatibility/2006">
              <mc:Choice xmlns:v="urn:schemas-microsoft-com:vml" Requires="v">
                <p:oleObj spid="_x0000_s68939" r:id="rId15" imgW="381000" imgH="228600" progId="Equation.DSMT4">
                  <p:embed/>
                </p:oleObj>
              </mc:Choice>
              <mc:Fallback>
                <p:oleObj r:id="rId15" imgW="381000" imgH="228600" progId="Equation.DSMT4">
                  <p:embed/>
                  <p:pic>
                    <p:nvPicPr>
                      <p:cNvPr id="0" name=""/>
                      <p:cNvPicPr/>
                      <p:nvPr/>
                    </p:nvPicPr>
                    <p:blipFill>
                      <a:blip r:embed="rId16"/>
                      <a:stretch>
                        <a:fillRect/>
                      </a:stretch>
                    </p:blipFill>
                    <p:spPr>
                      <a:xfrm>
                        <a:off x="8052435" y="1412875"/>
                        <a:ext cx="720000" cy="432000"/>
                      </a:xfrm>
                      <a:prstGeom prst="rect">
                        <a:avLst/>
                      </a:prstGeom>
                      <a:noFill/>
                      <a:ln w="38100">
                        <a:noFill/>
                        <a:miter/>
                      </a:ln>
                    </p:spPr>
                  </p:pic>
                </p:oleObj>
              </mc:Fallback>
            </mc:AlternateContent>
          </a:graphicData>
        </a:graphic>
      </p:graphicFrame>
      <p:graphicFrame>
        <p:nvGraphicFramePr>
          <p:cNvPr id="18" name="对象 -2147482400"/>
          <p:cNvGraphicFramePr>
            <a:graphicFrameLocks noChangeAspect="1"/>
          </p:cNvGraphicFramePr>
          <p:nvPr/>
        </p:nvGraphicFramePr>
        <p:xfrm>
          <a:off x="5049508" y="2492693"/>
          <a:ext cx="2087904" cy="468000"/>
        </p:xfrm>
        <a:graphic>
          <a:graphicData uri="http://schemas.openxmlformats.org/presentationml/2006/ole">
            <mc:AlternateContent xmlns:mc="http://schemas.openxmlformats.org/markup-compatibility/2006">
              <mc:Choice xmlns:v="urn:schemas-microsoft-com:vml" Requires="v">
                <p:oleObj spid="_x0000_s68940" r:id="rId17" imgW="1066800" imgH="241300" progId="Equation.DSMT4">
                  <p:embed/>
                </p:oleObj>
              </mc:Choice>
              <mc:Fallback>
                <p:oleObj r:id="rId17" imgW="1066800" imgH="241300" progId="Equation.DSMT4">
                  <p:embed/>
                  <p:pic>
                    <p:nvPicPr>
                      <p:cNvPr id="0" name=""/>
                      <p:cNvPicPr/>
                      <p:nvPr/>
                    </p:nvPicPr>
                    <p:blipFill>
                      <a:blip r:embed="rId18"/>
                      <a:stretch>
                        <a:fillRect/>
                      </a:stretch>
                    </p:blipFill>
                    <p:spPr>
                      <a:xfrm>
                        <a:off x="5049508" y="2492693"/>
                        <a:ext cx="2087904" cy="468000"/>
                      </a:xfrm>
                      <a:prstGeom prst="rect">
                        <a:avLst/>
                      </a:prstGeom>
                      <a:noFill/>
                      <a:ln w="38100">
                        <a:noFill/>
                        <a:miter/>
                      </a:ln>
                    </p:spPr>
                  </p:pic>
                </p:oleObj>
              </mc:Fallback>
            </mc:AlternateContent>
          </a:graphicData>
        </a:graphic>
      </p:graphicFrame>
      <p:graphicFrame>
        <p:nvGraphicFramePr>
          <p:cNvPr id="20" name="对象 -2147482399"/>
          <p:cNvGraphicFramePr>
            <a:graphicFrameLocks noChangeAspect="1"/>
          </p:cNvGraphicFramePr>
          <p:nvPr/>
        </p:nvGraphicFramePr>
        <p:xfrm>
          <a:off x="4513614" y="3070225"/>
          <a:ext cx="3159692" cy="504000"/>
        </p:xfrm>
        <a:graphic>
          <a:graphicData uri="http://schemas.openxmlformats.org/presentationml/2006/ole">
            <mc:AlternateContent xmlns:mc="http://schemas.openxmlformats.org/markup-compatibility/2006">
              <mc:Choice xmlns:v="urn:schemas-microsoft-com:vml" Requires="v">
                <p:oleObj spid="_x0000_s68941" r:id="rId19" imgW="1548765" imgH="254000" progId="Equation.DSMT4">
                  <p:embed/>
                </p:oleObj>
              </mc:Choice>
              <mc:Fallback>
                <p:oleObj r:id="rId19" imgW="1548765" imgH="254000" progId="Equation.DSMT4">
                  <p:embed/>
                  <p:pic>
                    <p:nvPicPr>
                      <p:cNvPr id="0" name=""/>
                      <p:cNvPicPr/>
                      <p:nvPr/>
                    </p:nvPicPr>
                    <p:blipFill>
                      <a:blip r:embed="rId20"/>
                      <a:stretch>
                        <a:fillRect/>
                      </a:stretch>
                    </p:blipFill>
                    <p:spPr>
                      <a:xfrm>
                        <a:off x="4513614" y="3070225"/>
                        <a:ext cx="3159692" cy="504000"/>
                      </a:xfrm>
                      <a:prstGeom prst="rect">
                        <a:avLst/>
                      </a:prstGeom>
                      <a:noFill/>
                      <a:ln w="38100">
                        <a:noFill/>
                        <a:miter/>
                      </a:ln>
                    </p:spPr>
                  </p:pic>
                </p:oleObj>
              </mc:Fallback>
            </mc:AlternateContent>
          </a:graphicData>
        </a:graphic>
      </p:graphicFrame>
      <p:graphicFrame>
        <p:nvGraphicFramePr>
          <p:cNvPr id="22" name="对象 -2147482398"/>
          <p:cNvGraphicFramePr>
            <a:graphicFrameLocks noChangeAspect="1"/>
          </p:cNvGraphicFramePr>
          <p:nvPr/>
        </p:nvGraphicFramePr>
        <p:xfrm>
          <a:off x="1196975" y="4004310"/>
          <a:ext cx="1382395" cy="446405"/>
        </p:xfrm>
        <a:graphic>
          <a:graphicData uri="http://schemas.openxmlformats.org/presentationml/2006/ole">
            <mc:AlternateContent xmlns:mc="http://schemas.openxmlformats.org/markup-compatibility/2006">
              <mc:Choice xmlns:v="urn:schemas-microsoft-com:vml" Requires="v">
                <p:oleObj spid="_x0000_s68942" r:id="rId21" imgW="762000" imgH="254000" progId="Equation.DSMT4">
                  <p:embed/>
                </p:oleObj>
              </mc:Choice>
              <mc:Fallback>
                <p:oleObj r:id="rId21" imgW="762000" imgH="254000" progId="Equation.DSMT4">
                  <p:embed/>
                  <p:pic>
                    <p:nvPicPr>
                      <p:cNvPr id="0" name=""/>
                      <p:cNvPicPr/>
                      <p:nvPr/>
                    </p:nvPicPr>
                    <p:blipFill>
                      <a:blip r:embed="rId22"/>
                      <a:stretch>
                        <a:fillRect/>
                      </a:stretch>
                    </p:blipFill>
                    <p:spPr>
                      <a:xfrm>
                        <a:off x="1196975" y="4004310"/>
                        <a:ext cx="1382395" cy="446405"/>
                      </a:xfrm>
                      <a:prstGeom prst="rect">
                        <a:avLst/>
                      </a:prstGeom>
                      <a:noFill/>
                      <a:ln w="38100">
                        <a:noFill/>
                        <a:miter/>
                      </a:ln>
                    </p:spPr>
                  </p:pic>
                </p:oleObj>
              </mc:Fallback>
            </mc:AlternateContent>
          </a:graphicData>
        </a:graphic>
      </p:graphicFrame>
      <p:graphicFrame>
        <p:nvGraphicFramePr>
          <p:cNvPr id="24" name="对象 -2147482397"/>
          <p:cNvGraphicFramePr>
            <a:graphicFrameLocks noChangeAspect="1"/>
          </p:cNvGraphicFramePr>
          <p:nvPr/>
        </p:nvGraphicFramePr>
        <p:xfrm>
          <a:off x="2731453" y="4018915"/>
          <a:ext cx="1345846" cy="432000"/>
        </p:xfrm>
        <a:graphic>
          <a:graphicData uri="http://schemas.openxmlformats.org/presentationml/2006/ole">
            <mc:AlternateContent xmlns:mc="http://schemas.openxmlformats.org/markup-compatibility/2006">
              <mc:Choice xmlns:v="urn:schemas-microsoft-com:vml" Requires="v">
                <p:oleObj spid="_x0000_s68943" r:id="rId23" imgW="774065" imgH="254000" progId="Equation.DSMT4">
                  <p:embed/>
                </p:oleObj>
              </mc:Choice>
              <mc:Fallback>
                <p:oleObj r:id="rId23" imgW="774065" imgH="254000" progId="Equation.DSMT4">
                  <p:embed/>
                  <p:pic>
                    <p:nvPicPr>
                      <p:cNvPr id="0" name=""/>
                      <p:cNvPicPr/>
                      <p:nvPr/>
                    </p:nvPicPr>
                    <p:blipFill>
                      <a:blip r:embed="rId24"/>
                      <a:stretch>
                        <a:fillRect/>
                      </a:stretch>
                    </p:blipFill>
                    <p:spPr>
                      <a:xfrm>
                        <a:off x="2731453" y="4018915"/>
                        <a:ext cx="1345846" cy="432000"/>
                      </a:xfrm>
                      <a:prstGeom prst="rect">
                        <a:avLst/>
                      </a:prstGeom>
                      <a:noFill/>
                      <a:ln w="38100">
                        <a:noFill/>
                        <a:miter/>
                      </a:ln>
                    </p:spPr>
                  </p:pic>
                </p:oleObj>
              </mc:Fallback>
            </mc:AlternateContent>
          </a:graphicData>
        </a:graphic>
      </p:graphicFrame>
      <p:graphicFrame>
        <p:nvGraphicFramePr>
          <p:cNvPr id="26" name="对象 -2147482396"/>
          <p:cNvGraphicFramePr>
            <a:graphicFrameLocks noChangeAspect="1"/>
          </p:cNvGraphicFramePr>
          <p:nvPr/>
        </p:nvGraphicFramePr>
        <p:xfrm>
          <a:off x="4301490" y="3717925"/>
          <a:ext cx="1958315" cy="900000"/>
        </p:xfrm>
        <a:graphic>
          <a:graphicData uri="http://schemas.openxmlformats.org/presentationml/2006/ole">
            <mc:AlternateContent xmlns:mc="http://schemas.openxmlformats.org/markup-compatibility/2006">
              <mc:Choice xmlns:v="urn:schemas-microsoft-com:vml" Requires="v">
                <p:oleObj spid="_x0000_s68944" r:id="rId25" imgW="1040765" imgH="482600" progId="Equation.DSMT4">
                  <p:embed/>
                </p:oleObj>
              </mc:Choice>
              <mc:Fallback>
                <p:oleObj r:id="rId25" imgW="1040765" imgH="482600" progId="Equation.DSMT4">
                  <p:embed/>
                  <p:pic>
                    <p:nvPicPr>
                      <p:cNvPr id="0" name=""/>
                      <p:cNvPicPr/>
                      <p:nvPr/>
                    </p:nvPicPr>
                    <p:blipFill>
                      <a:blip r:embed="rId26"/>
                      <a:stretch>
                        <a:fillRect/>
                      </a:stretch>
                    </p:blipFill>
                    <p:spPr>
                      <a:xfrm>
                        <a:off x="4301490" y="3717925"/>
                        <a:ext cx="1958315" cy="900000"/>
                      </a:xfrm>
                      <a:prstGeom prst="rect">
                        <a:avLst/>
                      </a:prstGeom>
                      <a:noFill/>
                      <a:ln w="38100">
                        <a:noFill/>
                        <a:miter/>
                      </a:ln>
                    </p:spPr>
                  </p:pic>
                </p:oleObj>
              </mc:Fallback>
            </mc:AlternateContent>
          </a:graphicData>
        </a:graphic>
      </p:graphicFrame>
      <p:graphicFrame>
        <p:nvGraphicFramePr>
          <p:cNvPr id="28" name="对象 -2147482395"/>
          <p:cNvGraphicFramePr>
            <a:graphicFrameLocks noChangeAspect="1"/>
          </p:cNvGraphicFramePr>
          <p:nvPr/>
        </p:nvGraphicFramePr>
        <p:xfrm>
          <a:off x="6514783" y="4077335"/>
          <a:ext cx="2874461" cy="432000"/>
        </p:xfrm>
        <a:graphic>
          <a:graphicData uri="http://schemas.openxmlformats.org/presentationml/2006/ole">
            <mc:AlternateContent xmlns:mc="http://schemas.openxmlformats.org/markup-compatibility/2006">
              <mc:Choice xmlns:v="urn:schemas-microsoft-com:vml" Requires="v">
                <p:oleObj spid="_x0000_s68945" r:id="rId27" imgW="1651000" imgH="254000" progId="Equation.DSMT4">
                  <p:embed/>
                </p:oleObj>
              </mc:Choice>
              <mc:Fallback>
                <p:oleObj r:id="rId27" imgW="1651000" imgH="254000" progId="Equation.DSMT4">
                  <p:embed/>
                  <p:pic>
                    <p:nvPicPr>
                      <p:cNvPr id="0" name=""/>
                      <p:cNvPicPr/>
                      <p:nvPr/>
                    </p:nvPicPr>
                    <p:blipFill>
                      <a:blip r:embed="rId28"/>
                      <a:stretch>
                        <a:fillRect/>
                      </a:stretch>
                    </p:blipFill>
                    <p:spPr>
                      <a:xfrm>
                        <a:off x="6514783" y="4077335"/>
                        <a:ext cx="2874461" cy="432000"/>
                      </a:xfrm>
                      <a:prstGeom prst="rect">
                        <a:avLst/>
                      </a:prstGeom>
                      <a:noFill/>
                      <a:ln w="38100">
                        <a:noFill/>
                        <a:miter/>
                      </a:ln>
                    </p:spPr>
                  </p:pic>
                </p:oleObj>
              </mc:Fallback>
            </mc:AlternateContent>
          </a:graphicData>
        </a:graphic>
      </p:graphicFrame>
      <p:graphicFrame>
        <p:nvGraphicFramePr>
          <p:cNvPr id="30" name="对象 -2147482394"/>
          <p:cNvGraphicFramePr>
            <a:graphicFrameLocks noChangeAspect="1"/>
          </p:cNvGraphicFramePr>
          <p:nvPr/>
        </p:nvGraphicFramePr>
        <p:xfrm>
          <a:off x="476885" y="4631690"/>
          <a:ext cx="5980966" cy="432000"/>
        </p:xfrm>
        <a:graphic>
          <a:graphicData uri="http://schemas.openxmlformats.org/presentationml/2006/ole">
            <mc:AlternateContent xmlns:mc="http://schemas.openxmlformats.org/markup-compatibility/2006">
              <mc:Choice xmlns:v="urn:schemas-microsoft-com:vml" Requires="v">
                <p:oleObj spid="_x0000_s68946" r:id="rId29" imgW="3429000" imgH="254000" progId="Equation.DSMT4">
                  <p:embed/>
                </p:oleObj>
              </mc:Choice>
              <mc:Fallback>
                <p:oleObj r:id="rId29" imgW="3429000" imgH="254000" progId="Equation.DSMT4">
                  <p:embed/>
                  <p:pic>
                    <p:nvPicPr>
                      <p:cNvPr id="0" name=""/>
                      <p:cNvPicPr/>
                      <p:nvPr/>
                    </p:nvPicPr>
                    <p:blipFill>
                      <a:blip r:embed="rId30"/>
                      <a:stretch>
                        <a:fillRect/>
                      </a:stretch>
                    </p:blipFill>
                    <p:spPr>
                      <a:xfrm>
                        <a:off x="476885" y="4631690"/>
                        <a:ext cx="5980966" cy="432000"/>
                      </a:xfrm>
                      <a:prstGeom prst="rect">
                        <a:avLst/>
                      </a:prstGeom>
                      <a:noFill/>
                      <a:ln w="38100">
                        <a:noFill/>
                        <a:miter/>
                      </a:ln>
                    </p:spPr>
                  </p:pic>
                </p:oleObj>
              </mc:Fallback>
            </mc:AlternateContent>
          </a:graphicData>
        </a:graphic>
      </p:graphicFrame>
      <p:graphicFrame>
        <p:nvGraphicFramePr>
          <p:cNvPr id="32" name="对象 -2147482393"/>
          <p:cNvGraphicFramePr>
            <a:graphicFrameLocks noChangeAspect="1"/>
          </p:cNvGraphicFramePr>
          <p:nvPr/>
        </p:nvGraphicFramePr>
        <p:xfrm>
          <a:off x="6669405" y="4559300"/>
          <a:ext cx="1688032" cy="504000"/>
        </p:xfrm>
        <a:graphic>
          <a:graphicData uri="http://schemas.openxmlformats.org/presentationml/2006/ole">
            <mc:AlternateContent xmlns:mc="http://schemas.openxmlformats.org/markup-compatibility/2006">
              <mc:Choice xmlns:v="urn:schemas-microsoft-com:vml" Requires="v">
                <p:oleObj spid="_x0000_s68947" r:id="rId31" imgW="1028700" imgH="316865" progId="Equation.DSMT4">
                  <p:embed/>
                </p:oleObj>
              </mc:Choice>
              <mc:Fallback>
                <p:oleObj r:id="rId31" imgW="1028700" imgH="316865" progId="Equation.DSMT4">
                  <p:embed/>
                  <p:pic>
                    <p:nvPicPr>
                      <p:cNvPr id="0" name=""/>
                      <p:cNvPicPr/>
                      <p:nvPr/>
                    </p:nvPicPr>
                    <p:blipFill>
                      <a:blip r:embed="rId32"/>
                      <a:stretch>
                        <a:fillRect/>
                      </a:stretch>
                    </p:blipFill>
                    <p:spPr>
                      <a:xfrm>
                        <a:off x="6669405" y="4559300"/>
                        <a:ext cx="1688032" cy="504000"/>
                      </a:xfrm>
                      <a:prstGeom prst="rect">
                        <a:avLst/>
                      </a:prstGeom>
                      <a:noFill/>
                      <a:ln w="38100">
                        <a:noFill/>
                        <a:miter/>
                      </a:ln>
                    </p:spPr>
                  </p:pic>
                </p:oleObj>
              </mc:Fallback>
            </mc:AlternateContent>
          </a:graphicData>
        </a:graphic>
      </p:graphicFrame>
      <p:graphicFrame>
        <p:nvGraphicFramePr>
          <p:cNvPr id="34" name="对象 -2147482392"/>
          <p:cNvGraphicFramePr>
            <a:graphicFrameLocks noChangeAspect="1"/>
          </p:cNvGraphicFramePr>
          <p:nvPr/>
        </p:nvGraphicFramePr>
        <p:xfrm>
          <a:off x="8568690" y="4545965"/>
          <a:ext cx="413787" cy="504000"/>
        </p:xfrm>
        <a:graphic>
          <a:graphicData uri="http://schemas.openxmlformats.org/presentationml/2006/ole">
            <mc:AlternateContent xmlns:mc="http://schemas.openxmlformats.org/markup-compatibility/2006">
              <mc:Choice xmlns:v="urn:schemas-microsoft-com:vml" Requires="v">
                <p:oleObj spid="_x0000_s68948" r:id="rId33" imgW="203200" imgH="241300" progId="Equation.DSMT4">
                  <p:embed/>
                </p:oleObj>
              </mc:Choice>
              <mc:Fallback>
                <p:oleObj r:id="rId33" imgW="203200" imgH="241300" progId="Equation.DSMT4">
                  <p:embed/>
                  <p:pic>
                    <p:nvPicPr>
                      <p:cNvPr id="0" name=""/>
                      <p:cNvPicPr/>
                      <p:nvPr/>
                    </p:nvPicPr>
                    <p:blipFill>
                      <a:blip r:embed="rId34"/>
                      <a:stretch>
                        <a:fillRect/>
                      </a:stretch>
                    </p:blipFill>
                    <p:spPr>
                      <a:xfrm>
                        <a:off x="8568690" y="4545965"/>
                        <a:ext cx="413787" cy="504000"/>
                      </a:xfrm>
                      <a:prstGeom prst="rect">
                        <a:avLst/>
                      </a:prstGeom>
                      <a:noFill/>
                      <a:ln w="38100">
                        <a:noFill/>
                        <a:miter/>
                      </a:ln>
                    </p:spPr>
                  </p:pic>
                </p:oleObj>
              </mc:Fallback>
            </mc:AlternateContent>
          </a:graphicData>
        </a:graphic>
      </p:graphicFrame>
      <p:graphicFrame>
        <p:nvGraphicFramePr>
          <p:cNvPr id="36" name="对象 -2147482391"/>
          <p:cNvGraphicFramePr>
            <a:graphicFrameLocks noChangeAspect="1"/>
          </p:cNvGraphicFramePr>
          <p:nvPr/>
        </p:nvGraphicFramePr>
        <p:xfrm>
          <a:off x="9251315" y="4545648"/>
          <a:ext cx="443520" cy="504000"/>
        </p:xfrm>
        <a:graphic>
          <a:graphicData uri="http://schemas.openxmlformats.org/presentationml/2006/ole">
            <mc:AlternateContent xmlns:mc="http://schemas.openxmlformats.org/markup-compatibility/2006">
              <mc:Choice xmlns:v="urn:schemas-microsoft-com:vml" Requires="v">
                <p:oleObj spid="_x0000_s68949" r:id="rId35" imgW="203200" imgH="241300" progId="Equation.DSMT4">
                  <p:embed/>
                </p:oleObj>
              </mc:Choice>
              <mc:Fallback>
                <p:oleObj r:id="rId35" imgW="203200" imgH="241300" progId="Equation.DSMT4">
                  <p:embed/>
                  <p:pic>
                    <p:nvPicPr>
                      <p:cNvPr id="0" name=""/>
                      <p:cNvPicPr/>
                      <p:nvPr/>
                    </p:nvPicPr>
                    <p:blipFill>
                      <a:blip r:embed="rId36"/>
                      <a:stretch>
                        <a:fillRect/>
                      </a:stretch>
                    </p:blipFill>
                    <p:spPr>
                      <a:xfrm>
                        <a:off x="9251315" y="4545648"/>
                        <a:ext cx="443520" cy="504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502250595"/>
      </p:ext>
    </p:extLst>
  </p:cSld>
  <p:clrMapOvr>
    <a:masterClrMapping/>
  </p:clrMapOvr>
  <p:transition>
    <p:wip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模型向量移动平均VMA可表示为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a:t>
            </a:r>
            <a:r>
              <a:rPr kumimoji="1" lang="en-US" altLang="zh-CN" sz="2200" dirty="0" smtClean="0">
                <a:sym typeface="+mn-ea"/>
              </a:rPr>
              <a:t>4-4</a:t>
            </a:r>
            <a:r>
              <a:rPr kumimoji="1" lang="en-US" altLang="zh-CN" sz="2200" dirty="0" smtClean="0">
                <a:latin typeface="+mn-lt"/>
                <a:ea typeface="+mn-ea"/>
                <a:sym typeface="+mn-ea"/>
              </a:rPr>
              <a:t>8</a:t>
            </a:r>
            <a:r>
              <a:rPr kumimoji="1" lang="en-US" altLang="zh-CN" sz="2200" dirty="0">
                <a:latin typeface="+mn-lt"/>
                <a:ea typeface="+mn-ea"/>
                <a:sym typeface="+mn-ea"/>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。上式是TVP-FAVAR模型的脉冲响应函数。</a:t>
            </a:r>
            <a:r>
              <a:rPr kumimoji="1" lang="en-US" altLang="zh-CN" sz="2200" dirty="0">
                <a:latin typeface="Times New Roman" panose="02020603050405020304" pitchFamily="18" charset="0"/>
                <a:ea typeface="+mn-ea"/>
                <a:cs typeface="Times New Roman" panose="02020603050405020304" pitchFamily="18" charset="0"/>
              </a:rPr>
              <a:t>      </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TVP-FAVAR模型具有以下几项优点：（1）因子载荷可视为宏观变量在宏观经济形势指数中所占比重，因此是时变因子载荷矩阵可反映各宏观变量构成权重的变化，进而刻画出我国宏观经济形势可能发生的变化。（2）该模型可运用多变量、大规模数据进行研究。（3）该模型可通过因子增广的方式解决经济系统中变量缺失的问题，既突破了经典模型自由度的限制，又保留模型在处理少数变量时的计算优势，从而全面捕捉我国宏观经济和政策执行等经济信息，更加真实地反映经济变量之间的动态影响关系。</a:t>
            </a:r>
          </a:p>
        </p:txBody>
      </p:sp>
      <p:graphicFrame>
        <p:nvGraphicFramePr>
          <p:cNvPr id="3" name="对象 -2147482390"/>
          <p:cNvGraphicFramePr>
            <a:graphicFrameLocks noChangeAspect="1"/>
          </p:cNvGraphicFramePr>
          <p:nvPr/>
        </p:nvGraphicFramePr>
        <p:xfrm>
          <a:off x="3654921" y="1341120"/>
          <a:ext cx="4877078" cy="540000"/>
        </p:xfrm>
        <a:graphic>
          <a:graphicData uri="http://schemas.openxmlformats.org/presentationml/2006/ole">
            <mc:AlternateContent xmlns:mc="http://schemas.openxmlformats.org/markup-compatibility/2006">
              <mc:Choice xmlns:v="urn:schemas-microsoft-com:vml" Requires="v">
                <p:oleObj spid="_x0000_s69691" r:id="rId3" imgW="2578100" imgH="279400" progId="Equation.DSMT4">
                  <p:embed/>
                </p:oleObj>
              </mc:Choice>
              <mc:Fallback>
                <p:oleObj r:id="rId3" imgW="2578100" imgH="279400" progId="Equation.DSMT4">
                  <p:embed/>
                  <p:pic>
                    <p:nvPicPr>
                      <p:cNvPr id="0" name=""/>
                      <p:cNvPicPr/>
                      <p:nvPr/>
                    </p:nvPicPr>
                    <p:blipFill>
                      <a:blip r:embed="rId4"/>
                      <a:stretch>
                        <a:fillRect/>
                      </a:stretch>
                    </p:blipFill>
                    <p:spPr>
                      <a:xfrm>
                        <a:off x="3654921" y="1341120"/>
                        <a:ext cx="4877078" cy="540000"/>
                      </a:xfrm>
                      <a:prstGeom prst="rect">
                        <a:avLst/>
                      </a:prstGeom>
                      <a:noFill/>
                      <a:ln w="38100">
                        <a:noFill/>
                        <a:miter/>
                      </a:ln>
                    </p:spPr>
                  </p:pic>
                </p:oleObj>
              </mc:Fallback>
            </mc:AlternateContent>
          </a:graphicData>
        </a:graphic>
      </p:graphicFrame>
      <p:graphicFrame>
        <p:nvGraphicFramePr>
          <p:cNvPr id="5" name="对象 -2147482389"/>
          <p:cNvGraphicFramePr>
            <a:graphicFrameLocks noChangeAspect="1"/>
          </p:cNvGraphicFramePr>
          <p:nvPr/>
        </p:nvGraphicFramePr>
        <p:xfrm>
          <a:off x="1196975" y="1988820"/>
          <a:ext cx="2002708" cy="432000"/>
        </p:xfrm>
        <a:graphic>
          <a:graphicData uri="http://schemas.openxmlformats.org/presentationml/2006/ole">
            <mc:AlternateContent xmlns:mc="http://schemas.openxmlformats.org/markup-compatibility/2006">
              <mc:Choice xmlns:v="urn:schemas-microsoft-com:vml" Requires="v">
                <p:oleObj spid="_x0000_s69692" r:id="rId5" imgW="1143000" imgH="254000" progId="Equation.DSMT4">
                  <p:embed/>
                </p:oleObj>
              </mc:Choice>
              <mc:Fallback>
                <p:oleObj r:id="rId5" imgW="1143000" imgH="254000" progId="Equation.DSMT4">
                  <p:embed/>
                  <p:pic>
                    <p:nvPicPr>
                      <p:cNvPr id="0" name=""/>
                      <p:cNvPicPr/>
                      <p:nvPr/>
                    </p:nvPicPr>
                    <p:blipFill>
                      <a:blip r:embed="rId6"/>
                      <a:stretch>
                        <a:fillRect/>
                      </a:stretch>
                    </p:blipFill>
                    <p:spPr>
                      <a:xfrm>
                        <a:off x="1196975" y="1988820"/>
                        <a:ext cx="2002708" cy="432000"/>
                      </a:xfrm>
                      <a:prstGeom prst="rect">
                        <a:avLst/>
                      </a:prstGeom>
                      <a:noFill/>
                      <a:ln w="38100">
                        <a:noFill/>
                        <a:miter/>
                      </a:ln>
                    </p:spPr>
                  </p:pic>
                </p:oleObj>
              </mc:Fallback>
            </mc:AlternateContent>
          </a:graphicData>
        </a:graphic>
      </p:graphicFrame>
      <p:graphicFrame>
        <p:nvGraphicFramePr>
          <p:cNvPr id="7" name="对象 -2147482388"/>
          <p:cNvGraphicFramePr>
            <a:graphicFrameLocks noChangeAspect="1"/>
          </p:cNvGraphicFramePr>
          <p:nvPr/>
        </p:nvGraphicFramePr>
        <p:xfrm>
          <a:off x="3356610" y="1952625"/>
          <a:ext cx="1449600" cy="468000"/>
        </p:xfrm>
        <a:graphic>
          <a:graphicData uri="http://schemas.openxmlformats.org/presentationml/2006/ole">
            <mc:AlternateContent xmlns:mc="http://schemas.openxmlformats.org/markup-compatibility/2006">
              <mc:Choice xmlns:v="urn:schemas-microsoft-com:vml" Requires="v">
                <p:oleObj spid="_x0000_s69693" r:id="rId7" imgW="762000" imgH="254000" progId="Equation.DSMT4">
                  <p:embed/>
                </p:oleObj>
              </mc:Choice>
              <mc:Fallback>
                <p:oleObj r:id="rId7" imgW="762000" imgH="254000" progId="Equation.DSMT4">
                  <p:embed/>
                  <p:pic>
                    <p:nvPicPr>
                      <p:cNvPr id="0" name=""/>
                      <p:cNvPicPr/>
                      <p:nvPr/>
                    </p:nvPicPr>
                    <p:blipFill>
                      <a:blip r:embed="rId8"/>
                      <a:stretch>
                        <a:fillRect/>
                      </a:stretch>
                    </p:blipFill>
                    <p:spPr>
                      <a:xfrm>
                        <a:off x="3356610" y="1952625"/>
                        <a:ext cx="1449600" cy="468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76142387"/>
      </p:ext>
    </p:extLst>
  </p:cSld>
  <p:clrMapOvr>
    <a:masterClrMapping/>
  </p:clrMapOvr>
  <p:transition>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2679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sz="2200" dirty="0">
                <a:latin typeface="Times New Roman" panose="02020603050405020304" pitchFamily="18" charset="0"/>
                <a:ea typeface="+mn-ea"/>
                <a:cs typeface="Times New Roman" panose="02020603050405020304" pitchFamily="18" charset="0"/>
              </a:rPr>
              <a:t>根据我国宏观经济四大目标，即持续稳定的经济发展、稳定物价、解决就业和国内外收支平衡，本文选取宏观经济变量为1996年第一季度至2023年第一季度的产出缺口</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）、通货膨胀率（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）、失业率（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）和进出口额（</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其中产出缺口和通胀率在上述已介绍，失业率和进出口额指标选取说明如下，第一，本文选择城镇登记失业率反映国家就业情况，数据来源于国家统计局。第二，本文选择中国进出口金额反映国内外收支平衡情况，但单位为亿美元，因此还需用美元兑人民币平均汇率转化成人民币单位，并利用CPI平减先得到名义季度进口额，然后采用Tramo-Seats方法进行季节性调整，再对数后乘以100估计实际进口额。数据来源于中国人民银行和海关总署。</a:t>
            </a:r>
          </a:p>
        </p:txBody>
      </p:sp>
      <p:pic>
        <p:nvPicPr>
          <p:cNvPr id="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045258" y="1917065"/>
            <a:ext cx="318000" cy="432000"/>
          </a:xfrm>
          <a:prstGeom prst="rect">
            <a:avLst/>
          </a:prstGeom>
          <a:noFill/>
          <a:ln>
            <a:noFill/>
          </a:ln>
        </p:spPr>
      </p:pic>
      <p:graphicFrame>
        <p:nvGraphicFramePr>
          <p:cNvPr id="3" name="对象 -2147482387"/>
          <p:cNvGraphicFramePr>
            <a:graphicFrameLocks noChangeAspect="1"/>
          </p:cNvGraphicFramePr>
          <p:nvPr/>
        </p:nvGraphicFramePr>
        <p:xfrm>
          <a:off x="11564938" y="1917065"/>
          <a:ext cx="306000" cy="432000"/>
        </p:xfrm>
        <a:graphic>
          <a:graphicData uri="http://schemas.openxmlformats.org/presentationml/2006/ole">
            <mc:AlternateContent xmlns:mc="http://schemas.openxmlformats.org/markup-compatibility/2006">
              <mc:Choice xmlns:v="urn:schemas-microsoft-com:vml" Requires="v">
                <p:oleObj spid="_x0000_s70715" r:id="rId4" imgW="165100" imgH="228600" progId="Equation.DSMT4">
                  <p:embed/>
                </p:oleObj>
              </mc:Choice>
              <mc:Fallback>
                <p:oleObj r:id="rId4" imgW="165100" imgH="228600" progId="Equation.DSMT4">
                  <p:embed/>
                  <p:pic>
                    <p:nvPicPr>
                      <p:cNvPr id="0" name=""/>
                      <p:cNvPicPr/>
                      <p:nvPr/>
                    </p:nvPicPr>
                    <p:blipFill>
                      <a:blip r:embed="rId5"/>
                      <a:stretch>
                        <a:fillRect/>
                      </a:stretch>
                    </p:blipFill>
                    <p:spPr>
                      <a:xfrm>
                        <a:off x="11564938" y="1917065"/>
                        <a:ext cx="306000" cy="432000"/>
                      </a:xfrm>
                      <a:prstGeom prst="rect">
                        <a:avLst/>
                      </a:prstGeom>
                      <a:noFill/>
                      <a:ln w="38100">
                        <a:noFill/>
                        <a:miter/>
                      </a:ln>
                    </p:spPr>
                  </p:pic>
                </p:oleObj>
              </mc:Fallback>
            </mc:AlternateContent>
          </a:graphicData>
        </a:graphic>
      </p:graphicFrame>
      <p:graphicFrame>
        <p:nvGraphicFramePr>
          <p:cNvPr id="8" name="对象 7">
            <a:hlinkClick r:id="" action="ppaction://ole?verb=0"/>
          </p:cNvPr>
          <p:cNvGraphicFramePr>
            <a:graphicFrameLocks noChangeAspect="1"/>
          </p:cNvGraphicFramePr>
          <p:nvPr/>
        </p:nvGraphicFramePr>
        <p:xfrm>
          <a:off x="1773679" y="2564742"/>
          <a:ext cx="294286" cy="324000"/>
        </p:xfrm>
        <a:graphic>
          <a:graphicData uri="http://schemas.openxmlformats.org/presentationml/2006/ole">
            <mc:AlternateContent xmlns:mc="http://schemas.openxmlformats.org/markup-compatibility/2006">
              <mc:Choice xmlns:v="urn:schemas-microsoft-com:vml" Requires="v">
                <p:oleObj spid="_x0000_s70716" r:id="rId6" imgW="127000" imgH="139700" progId="Equation.KSEE3">
                  <p:embed/>
                </p:oleObj>
              </mc:Choice>
              <mc:Fallback>
                <p:oleObj r:id="rId6" imgW="127000" imgH="139700" progId="Equation.KSEE3">
                  <p:embed/>
                  <p:pic>
                    <p:nvPicPr>
                      <p:cNvPr id="0" name=""/>
                      <p:cNvPicPr/>
                      <p:nvPr/>
                    </p:nvPicPr>
                    <p:blipFill>
                      <a:blip r:embed="rId7"/>
                      <a:stretch>
                        <a:fillRect/>
                      </a:stretch>
                    </p:blipFill>
                    <p:spPr>
                      <a:xfrm>
                        <a:off x="1773679" y="2564742"/>
                        <a:ext cx="294286" cy="324000"/>
                      </a:xfrm>
                      <a:prstGeom prst="rect">
                        <a:avLst/>
                      </a:prstGeom>
                    </p:spPr>
                  </p:pic>
                </p:oleObj>
              </mc:Fallback>
            </mc:AlternateContent>
          </a:graphicData>
        </a:graphic>
      </p:graphicFrame>
      <p:graphicFrame>
        <p:nvGraphicFramePr>
          <p:cNvPr id="10" name="对象 9">
            <a:hlinkClick r:id="" action="ppaction://ole?verb=0"/>
          </p:cNvPr>
          <p:cNvGraphicFramePr>
            <a:graphicFrameLocks noChangeAspect="1"/>
          </p:cNvGraphicFramePr>
          <p:nvPr/>
        </p:nvGraphicFramePr>
        <p:xfrm>
          <a:off x="3933190" y="2564765"/>
          <a:ext cx="509539" cy="288000"/>
        </p:xfrm>
        <a:graphic>
          <a:graphicData uri="http://schemas.openxmlformats.org/presentationml/2006/ole">
            <mc:AlternateContent xmlns:mc="http://schemas.openxmlformats.org/markup-compatibility/2006">
              <mc:Choice xmlns:v="urn:schemas-microsoft-com:vml" Requires="v">
                <p:oleObj spid="_x0000_s70717" r:id="rId8" imgW="292100" imgH="165100" progId="Equation.KSEE3">
                  <p:embed/>
                </p:oleObj>
              </mc:Choice>
              <mc:Fallback>
                <p:oleObj r:id="rId8" imgW="292100" imgH="165100" progId="Equation.KSEE3">
                  <p:embed/>
                  <p:pic>
                    <p:nvPicPr>
                      <p:cNvPr id="0" name=""/>
                      <p:cNvPicPr/>
                      <p:nvPr/>
                    </p:nvPicPr>
                    <p:blipFill>
                      <a:blip r:embed="rId9"/>
                      <a:stretch>
                        <a:fillRect/>
                      </a:stretch>
                    </p:blipFill>
                    <p:spPr>
                      <a:xfrm>
                        <a:off x="3933190" y="2564765"/>
                        <a:ext cx="509539" cy="288000"/>
                      </a:xfrm>
                      <a:prstGeom prst="rect">
                        <a:avLst/>
                      </a:prstGeom>
                    </p:spPr>
                  </p:pic>
                </p:oleObj>
              </mc:Fallback>
            </mc:AlternateContent>
          </a:graphicData>
        </a:graphic>
      </p:graphicFrame>
    </p:spTree>
    <p:extLst>
      <p:ext uri="{BB962C8B-B14F-4D97-AF65-F5344CB8AC3E}">
        <p14:creationId xmlns:p14="http://schemas.microsoft.com/office/powerpoint/2010/main" val="665217470"/>
      </p:ext>
    </p:extLst>
  </p:cSld>
  <p:clrMapOvr>
    <a:masterClrMapping/>
  </p:clrMapOvr>
  <p:transition>
    <p:wip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r>
              <a:rPr sz="2200" dirty="0">
                <a:latin typeface="Times New Roman" panose="02020603050405020304" pitchFamily="18" charset="0"/>
                <a:cs typeface="Times New Roman" panose="02020603050405020304" pitchFamily="18" charset="0"/>
              </a:rPr>
              <a:t>由上述方法估计得到宏观经济形势指标，作为对比，我们同时使用静态主成分方法和常参数动态因子模型测算金融风险周期。总体上，三种方法的估计结果并无明显差异，但在波峰和低谷时差异较大。本文根据宏观经济形势指数大于零发现样本期内基本存在五个相对繁荣阶段，分别是1996年亚洲金融危机前期、2001年加入世界贸易组织时期、2004-2007年经济快速发展时期、2011-2013年金融危机后的复苏阶段、</a:t>
            </a:r>
            <a:r>
              <a:rPr sz="2200" dirty="0" smtClean="0">
                <a:latin typeface="Times New Roman" panose="02020603050405020304" pitchFamily="18" charset="0"/>
                <a:cs typeface="Times New Roman" panose="02020603050405020304" pitchFamily="18" charset="0"/>
              </a:rPr>
              <a:t>201</a:t>
            </a:r>
            <a:r>
              <a:rPr lang="en-US" altLang="zh-CN" sz="2200" dirty="0" smtClean="0">
                <a:latin typeface="Times New Roman" panose="02020603050405020304" pitchFamily="18" charset="0"/>
                <a:cs typeface="Times New Roman" panose="02020603050405020304" pitchFamily="18" charset="0"/>
              </a:rPr>
              <a:t>4-</a:t>
            </a:r>
            <a:r>
              <a:rPr sz="2200" dirty="0" smtClean="0">
                <a:latin typeface="Times New Roman" panose="02020603050405020304" pitchFamily="18" charset="0"/>
                <a:cs typeface="Times New Roman" panose="02020603050405020304" pitchFamily="18" charset="0"/>
              </a:rPr>
              <a:t>2018</a:t>
            </a:r>
            <a:r>
              <a:rPr sz="2200" dirty="0">
                <a:latin typeface="Times New Roman" panose="02020603050405020304" pitchFamily="18" charset="0"/>
                <a:cs typeface="Times New Roman" panose="02020603050405020304" pitchFamily="18" charset="0"/>
              </a:rPr>
              <a:t>年经济转向高质量发展时期、2022年新冠肺炎疫情后的复苏时期；而根据宏观经济形势小于零发现存在五个相对衰退阶段，分别是</a:t>
            </a:r>
            <a:r>
              <a:rPr sz="2200" dirty="0" smtClean="0">
                <a:latin typeface="Times New Roman" panose="02020603050405020304" pitchFamily="18" charset="0"/>
                <a:cs typeface="Times New Roman" panose="02020603050405020304" pitchFamily="18" charset="0"/>
              </a:rPr>
              <a:t>199</a:t>
            </a:r>
            <a:r>
              <a:rPr lang="en-US" altLang="zh-CN" sz="2200" dirty="0" smtClean="0">
                <a:latin typeface="Times New Roman" panose="02020603050405020304" pitchFamily="18" charset="0"/>
                <a:cs typeface="Times New Roman" panose="02020603050405020304" pitchFamily="18" charset="0"/>
              </a:rPr>
              <a:t>4-</a:t>
            </a:r>
            <a:r>
              <a:rPr sz="2200" dirty="0" smtClean="0">
                <a:latin typeface="Times New Roman" panose="02020603050405020304" pitchFamily="18" charset="0"/>
                <a:cs typeface="Times New Roman" panose="02020603050405020304" pitchFamily="18" charset="0"/>
              </a:rPr>
              <a:t>1998</a:t>
            </a:r>
            <a:r>
              <a:rPr sz="2200" dirty="0">
                <a:latin typeface="Times New Roman" panose="02020603050405020304" pitchFamily="18" charset="0"/>
                <a:cs typeface="Times New Roman" panose="02020603050405020304" pitchFamily="18" charset="0"/>
              </a:rPr>
              <a:t>年亚洲金融危机时期、</a:t>
            </a:r>
            <a:r>
              <a:rPr sz="2200" dirty="0" smtClean="0">
                <a:latin typeface="Times New Roman" panose="02020603050405020304" pitchFamily="18" charset="0"/>
                <a:cs typeface="Times New Roman" panose="02020603050405020304" pitchFamily="18" charset="0"/>
              </a:rPr>
              <a:t>200</a:t>
            </a:r>
            <a:r>
              <a:rPr lang="en-US" altLang="zh-CN" sz="2200" dirty="0" smtClean="0">
                <a:latin typeface="Times New Roman" panose="02020603050405020304" pitchFamily="18" charset="0"/>
                <a:cs typeface="Times New Roman" panose="02020603050405020304" pitchFamily="18" charset="0"/>
              </a:rPr>
              <a:t>4-</a:t>
            </a:r>
            <a:r>
              <a:rPr sz="2200" dirty="0" smtClean="0">
                <a:latin typeface="Times New Roman" panose="02020603050405020304" pitchFamily="18" charset="0"/>
                <a:cs typeface="Times New Roman" panose="02020603050405020304" pitchFamily="18" charset="0"/>
              </a:rPr>
              <a:t>2003</a:t>
            </a:r>
            <a:r>
              <a:rPr sz="2200" dirty="0">
                <a:latin typeface="Times New Roman" panose="02020603050405020304" pitchFamily="18" charset="0"/>
                <a:cs typeface="Times New Roman" panose="02020603050405020304" pitchFamily="18" charset="0"/>
              </a:rPr>
              <a:t>年非典型肺炎时期、2008年全球金融危机时期、2015年资本市场动荡时期、2020年新冠肺炎疫情暴发时期。该结果凸显了本文采用的时变权重方法，可以更好地时变宏观经济形势的动态实时演变规律。</a:t>
            </a:r>
          </a:p>
        </p:txBody>
      </p:sp>
    </p:spTree>
    <p:extLst>
      <p:ext uri="{BB962C8B-B14F-4D97-AF65-F5344CB8AC3E}">
        <p14:creationId xmlns:p14="http://schemas.microsoft.com/office/powerpoint/2010/main" val="3094179610"/>
      </p:ext>
    </p:extLst>
  </p:cSld>
  <p:clrMapOvr>
    <a:masterClrMapping/>
  </p:clrMapOvr>
  <p:transition>
    <p:wip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pic>
        <p:nvPicPr>
          <p:cNvPr id="753579113" name="图片 753579113"/>
          <p:cNvPicPr>
            <a:picLocks noChangeAspect="1"/>
          </p:cNvPicPr>
          <p:nvPr/>
        </p:nvPicPr>
        <p:blipFill>
          <a:blip r:embed="rId2"/>
          <a:stretch>
            <a:fillRect/>
          </a:stretch>
        </p:blipFill>
        <p:spPr>
          <a:xfrm>
            <a:off x="2057400" y="1375410"/>
            <a:ext cx="8072120" cy="3934460"/>
          </a:xfrm>
          <a:prstGeom prst="rect">
            <a:avLst/>
          </a:prstGeom>
        </p:spPr>
      </p:pic>
      <p:sp>
        <p:nvSpPr>
          <p:cNvPr id="5" name="文本框 4"/>
          <p:cNvSpPr txBox="1"/>
          <p:nvPr/>
        </p:nvSpPr>
        <p:spPr>
          <a:xfrm>
            <a:off x="2954655" y="5590540"/>
            <a:ext cx="6883380"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sz="2400" b="1" dirty="0" smtClean="0">
                <a:solidFill>
                  <a:srgbClr val="000000"/>
                </a:solidFill>
                <a:latin typeface="Times New Roman" panose="02020603050405020304" pitchFamily="18" charset="0"/>
              </a:rPr>
              <a:t>4-8</a:t>
            </a:r>
            <a:r>
              <a:rPr sz="2400" b="1" dirty="0" smtClean="0">
                <a:solidFill>
                  <a:srgbClr val="000000"/>
                </a:solidFill>
                <a:latin typeface="Times New Roman" panose="02020603050405020304" pitchFamily="18" charset="0"/>
              </a:rPr>
              <a:t>中国宏观经济形势</a:t>
            </a:r>
            <a:r>
              <a:rPr sz="2400" b="1" dirty="0">
                <a:solidFill>
                  <a:srgbClr val="000000"/>
                </a:solidFill>
                <a:latin typeface="Times New Roman" panose="02020603050405020304" pitchFamily="18" charset="0"/>
              </a:rPr>
              <a:t>：基于TVP-FAVAR</a:t>
            </a:r>
            <a:r>
              <a:rPr sz="2400" b="1" dirty="0" smtClean="0">
                <a:solidFill>
                  <a:srgbClr val="000000"/>
                </a:solidFill>
                <a:latin typeface="Times New Roman" panose="02020603050405020304" pitchFamily="18" charset="0"/>
              </a:rPr>
              <a:t>模型</a:t>
            </a:r>
            <a:endParaRPr lang="zh-CN"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46864663"/>
      </p:ext>
    </p:extLst>
  </p:cSld>
  <p:clrMapOvr>
    <a:masterClrMapping/>
  </p:clrMapOvr>
  <p:transition>
    <p:wip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70000"/>
              </a:lnSpc>
              <a:buNone/>
            </a:pPr>
            <a:r>
              <a:rPr sz="2200" dirty="0">
                <a:latin typeface="Times New Roman" panose="02020603050405020304" pitchFamily="18" charset="0"/>
                <a:cs typeface="Times New Roman" panose="02020603050405020304" pitchFamily="18" charset="0"/>
              </a:rPr>
              <a:t>本文选择利率提前1期、提前4期和提前8期的冲击影响结果作为代表，分别反映</a:t>
            </a:r>
            <a:r>
              <a:rPr sz="2200" dirty="0">
                <a:latin typeface="Times New Roman" panose="02020603050405020304" pitchFamily="18" charset="0"/>
                <a:cs typeface="Times New Roman" panose="02020603050405020304" pitchFamily="18" charset="0"/>
                <a:sym typeface="+mn-ea"/>
              </a:rPr>
              <a:t>一单位正向利率冲击</a:t>
            </a:r>
            <a:r>
              <a:rPr sz="2200" dirty="0">
                <a:latin typeface="Times New Roman" panose="02020603050405020304" pitchFamily="18" charset="0"/>
                <a:cs typeface="Times New Roman" panose="02020603050405020304" pitchFamily="18" charset="0"/>
              </a:rPr>
              <a:t>对产出缺口和通胀的短期（一个季度）、中期（一年）和长期（两年）影响。</a:t>
            </a:r>
          </a:p>
          <a:p>
            <a:pPr marL="0" indent="0">
              <a:lnSpc>
                <a:spcPct val="170000"/>
              </a:lnSpc>
              <a:buNone/>
            </a:pPr>
            <a:r>
              <a:rPr lang="zh-CN" sz="2200" dirty="0">
                <a:latin typeface="Times New Roman" panose="02020603050405020304" pitchFamily="18" charset="0"/>
                <a:cs typeface="Times New Roman" panose="02020603050405020304" pitchFamily="18" charset="0"/>
              </a:rPr>
              <a:t>由</a:t>
            </a:r>
            <a:r>
              <a:rPr sz="2200" dirty="0">
                <a:latin typeface="Times New Roman" panose="02020603050405020304" pitchFamily="18" charset="0"/>
                <a:cs typeface="Times New Roman" panose="02020603050405020304" pitchFamily="18" charset="0"/>
              </a:rPr>
              <a:t>图（左）可知，产出缺口对提高利率的响应显著为负，表明央行实施提高利率的紧缩型货币政策不利于产出增长。同时，提前1期的脉冲响应最大，其次是提前8期，提前4期的脉冲响应最小，意味着提高利率对产出缺口的抑制效果短期内较弱，但中期有所增强，长期来看效果又减弱。</a:t>
            </a:r>
          </a:p>
          <a:p>
            <a:pPr marL="0" indent="0">
              <a:lnSpc>
                <a:spcPct val="170000"/>
              </a:lnSpc>
              <a:buNone/>
            </a:pPr>
            <a:r>
              <a:rPr sz="2200" dirty="0">
                <a:latin typeface="Times New Roman" panose="02020603050405020304" pitchFamily="18" charset="0"/>
                <a:cs typeface="Times New Roman" panose="02020603050405020304" pitchFamily="18" charset="0"/>
                <a:sym typeface="+mn-ea"/>
              </a:rPr>
              <a:t>由</a:t>
            </a:r>
            <a:r>
              <a:rPr sz="2200" dirty="0">
                <a:latin typeface="Times New Roman" panose="02020603050405020304" pitchFamily="18" charset="0"/>
                <a:cs typeface="Times New Roman" panose="02020603050405020304" pitchFamily="18" charset="0"/>
              </a:rPr>
              <a:t>图（右）可知，通胀对提高利率的响应也基本显著为负，表明央行实施提高利率的紧缩型货币政策有利于抑制通胀。同时，提前1期的脉冲响应基本也最大，其次是提前8期，而提前4期的脉冲响应最小，意味着提高利率对通胀的抑制效果短期内较弱，中期有所增强，但也不具备长期持久性。</a:t>
            </a:r>
          </a:p>
        </p:txBody>
      </p:sp>
    </p:spTree>
    <p:extLst>
      <p:ext uri="{BB962C8B-B14F-4D97-AF65-F5344CB8AC3E}">
        <p14:creationId xmlns:p14="http://schemas.microsoft.com/office/powerpoint/2010/main" val="2815495123"/>
      </p:ext>
    </p:extLst>
  </p:cSld>
  <p:clrMapOvr>
    <a:masterClrMapping/>
  </p:clrMapOvr>
  <p:transition>
    <p:wip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8167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sym typeface="+mn-ea"/>
              </a:rPr>
              <a:t>3）脉冲响应结果</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817813" y="5590540"/>
            <a:ext cx="7884318" cy="46166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4-9 </a:t>
            </a:r>
            <a:r>
              <a:rPr sz="2400" b="1" dirty="0" err="1" smtClean="0">
                <a:solidFill>
                  <a:srgbClr val="000000"/>
                </a:solidFill>
                <a:latin typeface="Times New Roman" panose="02020603050405020304" pitchFamily="18" charset="0"/>
              </a:rPr>
              <a:t>产出缺口和通胀对正向利率冲击的脉冲响应</a:t>
            </a:r>
            <a:endParaRPr lang="zh-CN" sz="2400" b="1" dirty="0">
              <a:solidFill>
                <a:srgbClr val="000000"/>
              </a:solidFill>
              <a:latin typeface="Times New Roman" panose="02020603050405020304" pitchFamily="18" charset="0"/>
            </a:endParaRPr>
          </a:p>
        </p:txBody>
      </p:sp>
      <p:pic>
        <p:nvPicPr>
          <p:cNvPr id="753579112" name="图片 753579112"/>
          <p:cNvPicPr>
            <a:picLocks noChangeAspect="1"/>
          </p:cNvPicPr>
          <p:nvPr/>
        </p:nvPicPr>
        <p:blipFill>
          <a:blip r:embed="rId2"/>
          <a:stretch>
            <a:fillRect/>
          </a:stretch>
        </p:blipFill>
        <p:spPr>
          <a:xfrm>
            <a:off x="1131888" y="1481455"/>
            <a:ext cx="9923145" cy="3822065"/>
          </a:xfrm>
          <a:prstGeom prst="rect">
            <a:avLst/>
          </a:prstGeom>
        </p:spPr>
      </p:pic>
    </p:spTree>
    <p:extLst>
      <p:ext uri="{BB962C8B-B14F-4D97-AF65-F5344CB8AC3E}">
        <p14:creationId xmlns:p14="http://schemas.microsoft.com/office/powerpoint/2010/main" val="1720276877"/>
      </p:ext>
    </p:extLst>
  </p:cSld>
  <p:clrMapOvr>
    <a:masterClrMapping/>
  </p:clrMapOvr>
  <p:transition>
    <p:wip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4-8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70000"/>
              </a:lnSpc>
              <a:buNone/>
            </a:pPr>
            <a:r>
              <a:rPr sz="2200" dirty="0">
                <a:latin typeface="Times New Roman" panose="02020603050405020304" pitchFamily="18" charset="0"/>
                <a:cs typeface="Times New Roman" panose="02020603050405020304" pitchFamily="18" charset="0"/>
              </a:rPr>
              <a:t>从样本期内历史演变角度来看，不同时期的脉冲响应值存在差异，在1997年提高利率对通胀的脉冲响应骤降，且在2008年和2020年提高利率对产出缺口和通胀的脉冲响应也均下降，意味着利率的宏观经济效果显著增强，主要是由于为了抵御亚洲金融危机、全球金融危机和新冠肺炎疫情事件冲击，央行连续多次调整利率，调控方向一致且操作连贯促使利率政策发挥更大的作用。综上，央行仅调控利率的单一货币政策无法兼顾稳定经济和物价的效果，紧缩的货币政策在抑制通胀的同时也会降低产出，且利率的宏观经济效果在金融或公共卫生重大事件暴发时期会更强。</a:t>
            </a:r>
          </a:p>
        </p:txBody>
      </p:sp>
    </p:spTree>
    <p:extLst>
      <p:ext uri="{BB962C8B-B14F-4D97-AF65-F5344CB8AC3E}">
        <p14:creationId xmlns:p14="http://schemas.microsoft.com/office/powerpoint/2010/main" val="2180080598"/>
      </p:ext>
    </p:extLst>
  </p:cSld>
  <p:clrMapOvr>
    <a:masterClrMapping/>
  </p:clrMapOvr>
  <p:transition>
    <p:wipe/>
  </p:transition>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0351" y="784225"/>
            <a:ext cx="11161860"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本章小结</a:t>
            </a:r>
            <a:r>
              <a:rPr lang="zh-CN" sz="2000" b="1" kern="100" dirty="0">
                <a:latin typeface="Times New Roman" panose="02020603050405020304" pitchFamily="18" charset="0"/>
                <a:ea typeface="宋体" panose="02010600030101010101" pitchFamily="2" charset="-122"/>
              </a:rPr>
              <a:t>】</a:t>
            </a:r>
          </a:p>
          <a:p>
            <a:pPr indent="266700" algn="just">
              <a:lnSpc>
                <a:spcPct val="150000"/>
              </a:lnSpc>
            </a:pPr>
            <a:r>
              <a:rPr lang="en-US" sz="2000" kern="100" dirty="0" smtClean="0">
                <a:latin typeface="Times New Roman" panose="02020603050405020304" pitchFamily="18" charset="0"/>
                <a:ea typeface="宋体" panose="02010600030101010101" pitchFamily="2" charset="-122"/>
              </a:rPr>
              <a:t>   </a:t>
            </a:r>
            <a:r>
              <a:rPr sz="2000" kern="100" dirty="0" err="1" smtClean="0">
                <a:latin typeface="Times New Roman" panose="02020603050405020304" pitchFamily="18" charset="0"/>
                <a:ea typeface="宋体" panose="02010600030101010101" pitchFamily="2" charset="-122"/>
              </a:rPr>
              <a:t>本章主要介绍扩展向量自回归模型家族</a:t>
            </a:r>
            <a:r>
              <a:rPr sz="2000" kern="100" dirty="0" err="1">
                <a:latin typeface="Times New Roman" panose="02020603050405020304" pitchFamily="18" charset="0"/>
                <a:ea typeface="宋体" panose="02010600030101010101" pitchFamily="2" charset="-122"/>
              </a:rPr>
              <a:t>，包括长期约束结构向量自回归模型</a:t>
            </a:r>
            <a:r>
              <a:rPr sz="2000" kern="100" dirty="0" smtClean="0">
                <a:latin typeface="Times New Roman" panose="02020603050405020304" pitchFamily="18" charset="0"/>
                <a:ea typeface="宋体" panose="02010600030101010101" pitchFamily="2" charset="-122"/>
              </a:rPr>
              <a:t>、</a:t>
            </a:r>
            <a:r>
              <a:rPr lang="zh-CN" altLang="en-US" sz="2000" kern="100" dirty="0">
                <a:latin typeface="Times New Roman" panose="02020603050405020304" pitchFamily="18" charset="0"/>
              </a:rPr>
              <a:t>门限</a:t>
            </a:r>
            <a:r>
              <a:rPr sz="2000" kern="100" dirty="0" err="1" smtClean="0">
                <a:latin typeface="Times New Roman" panose="02020603050405020304" pitchFamily="18" charset="0"/>
                <a:ea typeface="宋体" panose="02010600030101010101" pitchFamily="2" charset="-122"/>
              </a:rPr>
              <a:t>向量自回归模型</a:t>
            </a:r>
            <a:r>
              <a:rPr sz="2000" kern="100" dirty="0" smtClean="0">
                <a:latin typeface="Times New Roman" panose="02020603050405020304" pitchFamily="18" charset="0"/>
                <a:ea typeface="宋体" panose="02010600030101010101" pitchFamily="2" charset="-122"/>
              </a:rPr>
              <a:t>、</a:t>
            </a:r>
            <a:r>
              <a:rPr lang="zh-CN" altLang="en-US" sz="2000" kern="100" dirty="0" smtClean="0">
                <a:latin typeface="Times New Roman" panose="02020603050405020304" pitchFamily="18" charset="0"/>
                <a:ea typeface="宋体" panose="02010600030101010101" pitchFamily="2" charset="-122"/>
              </a:rPr>
              <a:t>区制转移</a:t>
            </a:r>
            <a:r>
              <a:rPr sz="2000" kern="100" dirty="0" err="1" smtClean="0">
                <a:latin typeface="Times New Roman" panose="02020603050405020304" pitchFamily="18" charset="0"/>
                <a:ea typeface="宋体" panose="02010600030101010101" pitchFamily="2" charset="-122"/>
              </a:rPr>
              <a:t>向量自回归模型</a:t>
            </a:r>
            <a:r>
              <a:rPr sz="2000" kern="100" dirty="0" err="1">
                <a:latin typeface="Times New Roman" panose="02020603050405020304" pitchFamily="18" charset="0"/>
                <a:ea typeface="宋体" panose="02010600030101010101" pitchFamily="2" charset="-122"/>
              </a:rPr>
              <a:t>、</a:t>
            </a:r>
            <a:r>
              <a:rPr sz="2000" kern="100" dirty="0" err="1" smtClean="0">
                <a:latin typeface="Times New Roman" panose="02020603050405020304" pitchFamily="18" charset="0"/>
                <a:ea typeface="宋体" panose="02010600030101010101" pitchFamily="2" charset="-122"/>
              </a:rPr>
              <a:t>面板向量自回归模型</a:t>
            </a:r>
            <a:r>
              <a:rPr lang="zh-CN" altLang="en-US" sz="2000" kern="100" dirty="0" smtClean="0">
                <a:latin typeface="Times New Roman" panose="02020603050405020304" pitchFamily="18" charset="0"/>
                <a:ea typeface="宋体" panose="02010600030101010101" pitchFamily="2" charset="-122"/>
              </a:rPr>
              <a:t>、</a:t>
            </a:r>
            <a:r>
              <a:rPr sz="2000" kern="100" dirty="0" err="1" smtClean="0">
                <a:latin typeface="Times New Roman" panose="02020603050405020304" pitchFamily="18" charset="0"/>
                <a:ea typeface="宋体" panose="02010600030101010101" pitchFamily="2" charset="-122"/>
              </a:rPr>
              <a:t>全局向量自回归模型</a:t>
            </a:r>
            <a:r>
              <a:rPr lang="zh-CN" altLang="en-US" sz="2000" kern="100" dirty="0" smtClean="0">
                <a:latin typeface="Times New Roman" panose="02020603050405020304" pitchFamily="18" charset="0"/>
                <a:ea typeface="宋体" panose="02010600030101010101" pitchFamily="2" charset="-122"/>
              </a:rPr>
              <a:t>、时变参数向量自回归模型、时变参数潜在门限向量自回归模型、时变参数因子增广型向量自回归模型</a:t>
            </a:r>
            <a:r>
              <a:rPr sz="2000" kern="100" dirty="0" smtClean="0">
                <a:latin typeface="Times New Roman" panose="02020603050405020304" pitchFamily="18" charset="0"/>
                <a:ea typeface="宋体" panose="02010600030101010101" pitchFamily="2" charset="-122"/>
              </a:rPr>
              <a:t>。</a:t>
            </a:r>
            <a:r>
              <a:rPr sz="2000" kern="100" dirty="0" err="1">
                <a:latin typeface="Times New Roman" panose="02020603050405020304" pitchFamily="18" charset="0"/>
                <a:ea typeface="宋体" panose="02010600030101010101" pitchFamily="2" charset="-122"/>
              </a:rPr>
              <a:t>这些模型在时间序列建模中具有重要意义，可应用于不同场景下的问题解决</a:t>
            </a:r>
            <a:r>
              <a:rPr sz="2000" kern="100" dirty="0" smtClean="0">
                <a:latin typeface="Times New Roman" panose="02020603050405020304" pitchFamily="18" charset="0"/>
                <a:ea typeface="宋体" panose="02010600030101010101" pitchFamily="2" charset="-122"/>
              </a:rPr>
              <a:t>。</a:t>
            </a:r>
            <a:endParaRPr lang="en-US" sz="2000" kern="100" dirty="0" smtClean="0">
              <a:latin typeface="Times New Roman" panose="02020603050405020304" pitchFamily="18" charset="0"/>
              <a:ea typeface="宋体" panose="02010600030101010101" pitchFamily="2" charset="-122"/>
            </a:endParaRPr>
          </a:p>
          <a:p>
            <a:pPr indent="266700" algn="just">
              <a:lnSpc>
                <a:spcPct val="150000"/>
              </a:lnSpc>
            </a:pPr>
            <a:endParaRPr lang="en-US" sz="2000" kern="100" dirty="0">
              <a:latin typeface="Times New Roman" panose="02020603050405020304" pitchFamily="18" charset="0"/>
            </a:endParaRPr>
          </a:p>
          <a:p>
            <a:pPr indent="266700" algn="just">
              <a:lnSpc>
                <a:spcPct val="150000"/>
              </a:lnSpc>
            </a:pPr>
            <a:r>
              <a:rPr lang="en-US" sz="2000" kern="100" dirty="0" smtClean="0">
                <a:latin typeface="Times New Roman" panose="02020603050405020304" pitchFamily="18" charset="0"/>
                <a:ea typeface="宋体" panose="02010600030101010101" pitchFamily="2" charset="-122"/>
              </a:rPr>
              <a:t>    </a:t>
            </a:r>
            <a:r>
              <a:rPr sz="2000" kern="100" dirty="0" smtClean="0">
                <a:latin typeface="Times New Roman" panose="02020603050405020304" pitchFamily="18" charset="0"/>
                <a:ea typeface="宋体" panose="02010600030101010101" pitchFamily="2" charset="-122"/>
              </a:rPr>
              <a:t>总之</a:t>
            </a:r>
            <a:r>
              <a:rPr sz="2000" kern="100" dirty="0">
                <a:latin typeface="Times New Roman" panose="02020603050405020304" pitchFamily="18" charset="0"/>
                <a:ea typeface="宋体" panose="02010600030101010101" pitchFamily="2" charset="-122"/>
              </a:rPr>
              <a:t>，扩展向量自回归模型家族中的这些模型均在自回归模型基础上进行了改进与拓展，适用范围更加广泛。由于不同的模型在不同的应用场景下有各自的优势和局限性，因此读者需要根据实际情况选取最为合适的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4-</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280" y="765210"/>
            <a:ext cx="11926267" cy="5743111"/>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1800" dirty="0" smtClean="0">
                <a:latin typeface="Times New Roman" panose="02020603050405020304" pitchFamily="18" charset="0"/>
                <a:ea typeface="+mn-ea"/>
                <a:cs typeface="Times New Roman" panose="02020603050405020304" pitchFamily="18" charset="0"/>
              </a:rPr>
              <a:t>如图</a:t>
            </a:r>
            <a:r>
              <a:rPr kumimoji="1" lang="en-US" altLang="zh-CN" sz="1800" dirty="0" smtClean="0">
                <a:latin typeface="Times New Roman" panose="02020603050405020304" pitchFamily="18" charset="0"/>
                <a:ea typeface="+mn-ea"/>
                <a:cs typeface="Times New Roman" panose="02020603050405020304" pitchFamily="18" charset="0"/>
              </a:rPr>
              <a:t>4-</a:t>
            </a:r>
            <a:r>
              <a:rPr kumimoji="1" sz="1800" dirty="0" smtClean="0">
                <a:latin typeface="Times New Roman" panose="02020603050405020304" pitchFamily="18" charset="0"/>
                <a:ea typeface="+mn-ea"/>
                <a:cs typeface="Times New Roman" panose="02020603050405020304" pitchFamily="18" charset="0"/>
              </a:rPr>
              <a:t>1</a:t>
            </a:r>
            <a:r>
              <a:rPr kumimoji="1" sz="1800" dirty="0">
                <a:latin typeface="Times New Roman" panose="02020603050405020304" pitchFamily="18" charset="0"/>
                <a:ea typeface="+mn-ea"/>
                <a:cs typeface="Times New Roman" panose="02020603050405020304" pitchFamily="18" charset="0"/>
              </a:rPr>
              <a:t>所示，随时间推移，需求冲击、供给冲击和汇率冲击对汇率波动的影响逐渐趋于稳定，并具有持久性影响，货币政策冲击的影响则不断弱化直至消失，与长期约束</a:t>
            </a:r>
            <a:r>
              <a:rPr kumimoji="1" sz="1800" dirty="0" smtClean="0">
                <a:latin typeface="Times New Roman" panose="02020603050405020304" pitchFamily="18" charset="0"/>
                <a:ea typeface="+mn-ea"/>
                <a:cs typeface="Times New Roman" panose="02020603050405020304" pitchFamily="18" charset="0"/>
              </a:rPr>
              <a:t>（</a:t>
            </a:r>
            <a:r>
              <a:rPr kumimoji="1" lang="en-US" altLang="zh-CN" sz="1800" dirty="0" smtClean="0">
                <a:latin typeface="Times New Roman" panose="02020603050405020304" pitchFamily="18" charset="0"/>
                <a:ea typeface="+mn-ea"/>
                <a:cs typeface="Times New Roman" panose="02020603050405020304" pitchFamily="18" charset="0"/>
              </a:rPr>
              <a:t>4-</a:t>
            </a:r>
            <a:r>
              <a:rPr kumimoji="1" sz="1800" dirty="0" smtClean="0">
                <a:latin typeface="Times New Roman" panose="02020603050405020304" pitchFamily="18" charset="0"/>
                <a:ea typeface="+mn-ea"/>
                <a:cs typeface="Times New Roman" panose="02020603050405020304" pitchFamily="18" charset="0"/>
              </a:rPr>
              <a:t>4</a:t>
            </a:r>
            <a:r>
              <a:rPr kumimoji="1" sz="1800" dirty="0">
                <a:latin typeface="Times New Roman" panose="02020603050405020304" pitchFamily="18" charset="0"/>
                <a:ea typeface="+mn-ea"/>
                <a:cs typeface="Times New Roman" panose="02020603050405020304" pitchFamily="18" charset="0"/>
              </a:rPr>
              <a:t>）式的结论保持一致。从动态特征看</a:t>
            </a:r>
            <a:r>
              <a:rPr kumimoji="1" sz="1800" dirty="0" smtClean="0">
                <a:latin typeface="Times New Roman" panose="02020603050405020304" pitchFamily="18" charset="0"/>
                <a:ea typeface="+mn-ea"/>
                <a:cs typeface="Times New Roman" panose="02020603050405020304" pitchFamily="18" charset="0"/>
              </a:rPr>
              <a:t>，</a:t>
            </a:r>
            <a:r>
              <a:rPr lang="zh-CN" altLang="zh-CN" dirty="0"/>
              <a:t>短期内，实际汇率对需求冲击和供给冲击的反应并不显著，但是，从中期看，正的需求冲击、供给冲击以及汇率冲击均会导致实际汇率出现永久性</a:t>
            </a:r>
            <a:r>
              <a:rPr lang="zh-CN" altLang="zh-CN" dirty="0" smtClean="0"/>
              <a:t>升值</a:t>
            </a:r>
            <a:r>
              <a:rPr kumimoji="1" sz="1800" dirty="0" smtClean="0">
                <a:latin typeface="Times New Roman" panose="02020603050405020304" pitchFamily="18" charset="0"/>
                <a:ea typeface="+mn-ea"/>
                <a:cs typeface="Times New Roman" panose="02020603050405020304" pitchFamily="18" charset="0"/>
              </a:rPr>
              <a:t>，</a:t>
            </a:r>
            <a:r>
              <a:rPr kumimoji="1" sz="1800" dirty="0">
                <a:latin typeface="Times New Roman" panose="02020603050405020304" pitchFamily="18" charset="0"/>
                <a:ea typeface="+mn-ea"/>
                <a:cs typeface="Times New Roman" panose="02020603050405020304" pitchFamily="18" charset="0"/>
              </a:rPr>
              <a:t>随着时间的推移，汇率升值幅度稳步上升，在20期后趋于一个新的平稳状态，具体而言，需求冲击可稳定拉升汇率2.40个百分点，供给冲击可稳定拉升汇率1.79个百分点，汇率冲击可稳定拉升汇率4.42个百分点，这表明需求冲击、供给冲击以及汇率冲击会对汇率产生长期的影响，从数值对比来看，需求冲击对汇率波动的影响高于供给冲击；而货币政策冲击对汇率的短期影响比较微弱，并且在20期时接近为0，这表明货币政策冲击仅在短期影响汇率，在长期并不影响汇率。正的需求冲击、供给冲击导致汇率的永久性升值表明需求、供给扩张对于催生汇率升值具有明显的效应，这与IS-LM模型理论预期相一致，当出现大规模的经济衰退时，负面的需求冲击将带来汇率的下降，而经济繁荣或者国家出台相关政策来刺激需求时将使得汇率会上升；货币政策冲击对汇率短期影响微弱、长期影响为零，说明货币政策即使在短期也难以影响实际汇率，从而无论短期还是长期均难以影响我国商品贸易的国际竞争力</a:t>
            </a:r>
            <a:r>
              <a:rPr kumimoji="1" sz="1800" dirty="0" smtClean="0">
                <a:latin typeface="Times New Roman" panose="02020603050405020304" pitchFamily="18" charset="0"/>
                <a:ea typeface="+mn-ea"/>
                <a:cs typeface="Times New Roman" panose="02020603050405020304" pitchFamily="18" charset="0"/>
              </a:rPr>
              <a:t>。</a:t>
            </a:r>
            <a:endParaRPr kumimoji="1" lang="en-US" sz="1800" dirty="0" smtClean="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140</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35863"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89" y="2421255"/>
            <a:ext cx="81368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二、</a:t>
            </a:r>
            <a:r>
              <a:rPr kumimoji="0" lang="zh-CN" altLang="en-US" sz="5400" b="1" dirty="0">
                <a:solidFill>
                  <a:schemeClr val="bg1"/>
                </a:solidFill>
                <a:latin typeface="微软雅黑" panose="020B0503020204020204" pitchFamily="34" charset="-122"/>
                <a:ea typeface="微软雅黑" panose="020B0503020204020204" pitchFamily="34" charset="-122"/>
              </a:rPr>
              <a:t>门限向量自回归模型</a:t>
            </a:r>
          </a:p>
        </p:txBody>
      </p:sp>
    </p:spTree>
    <p:extLst>
      <p:ext uri="{BB962C8B-B14F-4D97-AF65-F5344CB8AC3E}">
        <p14:creationId xmlns:p14="http://schemas.microsoft.com/office/powerpoint/2010/main" val="40027217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 </a:t>
            </a:r>
            <a:r>
              <a:rPr lang="zh-CN" altLang="en-US" sz="2800" b="1" cap="small" dirty="0">
                <a:latin typeface="微软雅黑" panose="020B0503020204020204" pitchFamily="34" charset="-122"/>
                <a:ea typeface="微软雅黑" panose="020B0503020204020204" pitchFamily="34" charset="-122"/>
                <a:cs typeface="+mn-cs"/>
              </a:rPr>
              <a:t>门限向量自回归模型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传统的线性VAR模型在学者的不断批判中逐渐向非线性、结构性、空间计量以及贝叶斯统计推断等技术方向演进。</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Tong（1978）首次提出</a:t>
            </a:r>
            <a:r>
              <a:rPr kumimoji="1" sz="2400" b="1" dirty="0">
                <a:latin typeface="Times New Roman" panose="02020603050405020304" pitchFamily="18" charset="0"/>
                <a:ea typeface="+mn-ea"/>
                <a:cs typeface="Times New Roman" panose="02020603050405020304" pitchFamily="18" charset="0"/>
              </a:rPr>
              <a:t>门限向量自回归</a:t>
            </a:r>
            <a:r>
              <a:rPr kumimoji="1" sz="2400" dirty="0">
                <a:latin typeface="Times New Roman" panose="02020603050405020304" pitchFamily="18" charset="0"/>
                <a:ea typeface="+mn-ea"/>
                <a:cs typeface="Times New Roman" panose="02020603050405020304" pitchFamily="18" charset="0"/>
              </a:rPr>
              <a:t>（Threshold Vector Auto-regression，TVAR）， 该模型是目前主流非线性时间序列模型之一，与传统多数研究中的VAR模型相比较，能直观性地刻画由宏观经济金融变量的非线性特征，例如两区制转换、非对称性和多重均衡。</a:t>
            </a:r>
          </a:p>
        </p:txBody>
      </p:sp>
    </p:spTree>
    <p:extLst>
      <p:ext uri="{BB962C8B-B14F-4D97-AF65-F5344CB8AC3E}">
        <p14:creationId xmlns:p14="http://schemas.microsoft.com/office/powerpoint/2010/main" val="151706496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在TVAR模型中，将某经济金融变量作为门限变量，再将能够反映各种冲击的外部冲击变量纳入到模型中。该变量的状态转移是在模型内部产生的，是由于其他变量冲击所导致的。</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本节利用非线性检验来测定各变量之间是否存在线性相关关系，当确定各变量之间不存在线性相关关系之后，再利用货币政策处于不同区制时，对相关数据进行广义脉冲响应检验计算产出缺口的状态转移概率。</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借鉴Balke（2000）的研究选择TVAR模型为实证模型，其最大优点是适合捕捉时间序列的区制依赖和非对称性等非线性特征。在该模型框架下，我们使用产出缺口代表的经济周期作为门限变量，当产出缺口为正或负，分别代表经济上行和下行时期，并将利率表示的货币政策冲击纳入非线性模型系统中。因此，产出缺口区制转移是系统内生的，可以解释为其它变量冲击的结果。</a:t>
            </a:r>
          </a:p>
        </p:txBody>
      </p:sp>
    </p:spTree>
    <p:extLst>
      <p:ext uri="{BB962C8B-B14F-4D97-AF65-F5344CB8AC3E}">
        <p14:creationId xmlns:p14="http://schemas.microsoft.com/office/powerpoint/2010/main" val="156073791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以此为基础，将货币政策泰勒规则、总需求方程、菲利普斯曲线方程构成一个模型系统，并分别选择利率（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）表示货币政策、经济周期和物价水平。令向量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，由此构建一个简约式门限VAR模型系统：</a:t>
            </a: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4-5</a:t>
            </a:r>
            <a:r>
              <a:rPr kumimoji="1" sz="2200" dirty="0" smtClean="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表示滞后算子，</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为待估参数。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为显示性函数，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分别为两种区制下的滞后期数，也是待抽样估计的参数，当门限变量（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）大于门槛阀值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时，</a:t>
            </a:r>
          </a:p>
          <a:p>
            <a:pPr marL="0" indent="-342265" latinLnBrk="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，否则</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表示残差项。由此，通过上述门槛效应设定，我们可以构建一个两区制VAR模型系统，并可通过脉冲响应函数考察不同产出缺口区制下的货币政策效果差异。</a:t>
            </a:r>
          </a:p>
          <a:p>
            <a:pPr marL="0" indent="-342265" latinLnBrk="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对象 -2147482620"/>
          <p:cNvGraphicFramePr>
            <a:graphicFrameLocks noChangeAspect="1"/>
          </p:cNvGraphicFramePr>
          <p:nvPr/>
        </p:nvGraphicFramePr>
        <p:xfrm>
          <a:off x="405130" y="2493010"/>
          <a:ext cx="7877175" cy="568325"/>
        </p:xfrm>
        <a:graphic>
          <a:graphicData uri="http://schemas.openxmlformats.org/presentationml/2006/ole">
            <mc:AlternateContent xmlns:mc="http://schemas.openxmlformats.org/markup-compatibility/2006">
              <mc:Choice xmlns:v="urn:schemas-microsoft-com:vml" Requires="v">
                <p:oleObj spid="_x0000_s37026" r:id="rId3" imgW="4394200" imgH="304800" progId="Equation.DSMT4">
                  <p:embed/>
                </p:oleObj>
              </mc:Choice>
              <mc:Fallback>
                <p:oleObj r:id="rId3" imgW="4394200" imgH="304800" progId="Equation.DSMT4">
                  <p:embed/>
                  <p:pic>
                    <p:nvPicPr>
                      <p:cNvPr id="0" name=""/>
                      <p:cNvPicPr/>
                      <p:nvPr/>
                    </p:nvPicPr>
                    <p:blipFill>
                      <a:blip r:embed="rId4"/>
                      <a:stretch>
                        <a:fillRect/>
                      </a:stretch>
                    </p:blipFill>
                    <p:spPr>
                      <a:xfrm>
                        <a:off x="405130" y="2493010"/>
                        <a:ext cx="7877175" cy="568325"/>
                      </a:xfrm>
                      <a:prstGeom prst="rect">
                        <a:avLst/>
                      </a:prstGeom>
                      <a:noFill/>
                      <a:ln w="38100">
                        <a:noFill/>
                        <a:miter/>
                      </a:ln>
                    </p:spPr>
                  </p:pic>
                </p:oleObj>
              </mc:Fallback>
            </mc:AlternateContent>
          </a:graphicData>
        </a:graphic>
      </p:graphicFrame>
      <p:graphicFrame>
        <p:nvGraphicFramePr>
          <p:cNvPr id="15" name="对象 14"/>
          <p:cNvGraphicFramePr/>
          <p:nvPr/>
        </p:nvGraphicFramePr>
        <p:xfrm>
          <a:off x="1911985" y="1772920"/>
          <a:ext cx="1607820" cy="644525"/>
        </p:xfrm>
        <a:graphic>
          <a:graphicData uri="http://schemas.openxmlformats.org/presentationml/2006/ole">
            <mc:AlternateContent xmlns:mc="http://schemas.openxmlformats.org/markup-compatibility/2006">
              <mc:Choice xmlns:v="urn:schemas-microsoft-com:vml" Requires="v">
                <p:oleObj spid="_x0000_s37027" r:id="rId5" imgW="1627505" imgH="638175" progId="Equation.DSMT4">
                  <p:embed/>
                </p:oleObj>
              </mc:Choice>
              <mc:Fallback>
                <p:oleObj r:id="rId5" imgW="1627505" imgH="638175" progId="Equation.DSMT4">
                  <p:embed/>
                  <p:pic>
                    <p:nvPicPr>
                      <p:cNvPr id="0" name=""/>
                      <p:cNvPicPr/>
                      <p:nvPr/>
                    </p:nvPicPr>
                    <p:blipFill>
                      <a:blip r:embed="rId6"/>
                      <a:stretch>
                        <a:fillRect/>
                      </a:stretch>
                    </p:blipFill>
                    <p:spPr>
                      <a:xfrm>
                        <a:off x="1911985" y="1772920"/>
                        <a:ext cx="1607820" cy="644525"/>
                      </a:xfrm>
                      <a:prstGeom prst="rect">
                        <a:avLst/>
                      </a:prstGeom>
                    </p:spPr>
                  </p:pic>
                </p:oleObj>
              </mc:Fallback>
            </mc:AlternateContent>
          </a:graphicData>
        </a:graphic>
      </p:graphicFrame>
      <p:pic>
        <p:nvPicPr>
          <p:cNvPr id="23" name="图片 22"/>
          <p:cNvPicPr>
            <a:picLocks noChangeAspect="1"/>
          </p:cNvPicPr>
          <p:nvPr/>
        </p:nvPicPr>
        <p:blipFill>
          <a:blip r:embed="rId7"/>
          <a:stretch>
            <a:fillRect/>
          </a:stretch>
        </p:blipFill>
        <p:spPr>
          <a:xfrm>
            <a:off x="474345" y="4259580"/>
            <a:ext cx="650875" cy="335915"/>
          </a:xfrm>
          <a:prstGeom prst="rect">
            <a:avLst/>
          </a:prstGeom>
        </p:spPr>
      </p:pic>
      <p:pic>
        <p:nvPicPr>
          <p:cNvPr id="24" name="图片 23"/>
          <p:cNvPicPr>
            <a:picLocks noChangeAspect="1"/>
          </p:cNvPicPr>
          <p:nvPr/>
        </p:nvPicPr>
        <p:blipFill>
          <a:blip r:embed="rId8"/>
          <a:stretch>
            <a:fillRect/>
          </a:stretch>
        </p:blipFill>
        <p:spPr>
          <a:xfrm>
            <a:off x="10989945" y="3717290"/>
            <a:ext cx="324485" cy="349250"/>
          </a:xfrm>
          <a:prstGeom prst="rect">
            <a:avLst/>
          </a:prstGeom>
        </p:spPr>
      </p:pic>
      <p:pic>
        <p:nvPicPr>
          <p:cNvPr id="25" name="图片 24"/>
          <p:cNvPicPr>
            <a:picLocks noChangeAspect="1"/>
          </p:cNvPicPr>
          <p:nvPr/>
        </p:nvPicPr>
        <p:blipFill>
          <a:blip r:embed="rId9"/>
          <a:stretch>
            <a:fillRect/>
          </a:stretch>
        </p:blipFill>
        <p:spPr>
          <a:xfrm>
            <a:off x="7966075" y="3683635"/>
            <a:ext cx="1215390" cy="331470"/>
          </a:xfrm>
          <a:prstGeom prst="rect">
            <a:avLst/>
          </a:prstGeom>
        </p:spPr>
      </p:pic>
      <p:pic>
        <p:nvPicPr>
          <p:cNvPr id="26" name="图片 25"/>
          <p:cNvPicPr>
            <a:picLocks noChangeAspect="1"/>
          </p:cNvPicPr>
          <p:nvPr/>
        </p:nvPicPr>
        <p:blipFill>
          <a:blip r:embed="rId10"/>
          <a:stretch>
            <a:fillRect/>
          </a:stretch>
        </p:blipFill>
        <p:spPr>
          <a:xfrm>
            <a:off x="2349500" y="1268730"/>
            <a:ext cx="387350" cy="601980"/>
          </a:xfrm>
          <a:prstGeom prst="rect">
            <a:avLst/>
          </a:prstGeom>
        </p:spPr>
      </p:pic>
      <p:pic>
        <p:nvPicPr>
          <p:cNvPr id="27" name="图片 26"/>
          <p:cNvPicPr>
            <a:picLocks noChangeAspect="1"/>
          </p:cNvPicPr>
          <p:nvPr/>
        </p:nvPicPr>
        <p:blipFill>
          <a:blip r:embed="rId11"/>
          <a:stretch>
            <a:fillRect/>
          </a:stretch>
        </p:blipFill>
        <p:spPr>
          <a:xfrm>
            <a:off x="4509770" y="1268730"/>
            <a:ext cx="374015" cy="530225"/>
          </a:xfrm>
          <a:prstGeom prst="rect">
            <a:avLst/>
          </a:prstGeom>
        </p:spPr>
      </p:pic>
      <p:pic>
        <p:nvPicPr>
          <p:cNvPr id="30" name="图片 29"/>
          <p:cNvPicPr>
            <a:picLocks noChangeAspect="1"/>
          </p:cNvPicPr>
          <p:nvPr/>
        </p:nvPicPr>
        <p:blipFill>
          <a:blip r:embed="rId12"/>
          <a:stretch>
            <a:fillRect/>
          </a:stretch>
        </p:blipFill>
        <p:spPr>
          <a:xfrm>
            <a:off x="6957695" y="1263015"/>
            <a:ext cx="426720" cy="607695"/>
          </a:xfrm>
          <a:prstGeom prst="rect">
            <a:avLst/>
          </a:prstGeom>
        </p:spPr>
      </p:pic>
      <p:pic>
        <p:nvPicPr>
          <p:cNvPr id="31" name="图片 30"/>
          <p:cNvPicPr>
            <a:picLocks noChangeAspect="1"/>
          </p:cNvPicPr>
          <p:nvPr/>
        </p:nvPicPr>
        <p:blipFill>
          <a:blip r:embed="rId13"/>
          <a:stretch>
            <a:fillRect/>
          </a:stretch>
        </p:blipFill>
        <p:spPr>
          <a:xfrm>
            <a:off x="1989455" y="4259580"/>
            <a:ext cx="727710" cy="374015"/>
          </a:xfrm>
          <a:prstGeom prst="rect">
            <a:avLst/>
          </a:prstGeom>
        </p:spPr>
      </p:pic>
      <p:graphicFrame>
        <p:nvGraphicFramePr>
          <p:cNvPr id="4" name="对象 -2147482619"/>
          <p:cNvGraphicFramePr>
            <a:graphicFrameLocks noChangeAspect="1"/>
          </p:cNvGraphicFramePr>
          <p:nvPr/>
        </p:nvGraphicFramePr>
        <p:xfrm>
          <a:off x="1125220" y="3091815"/>
          <a:ext cx="700405" cy="424180"/>
        </p:xfrm>
        <a:graphic>
          <a:graphicData uri="http://schemas.openxmlformats.org/presentationml/2006/ole">
            <mc:AlternateContent xmlns:mc="http://schemas.openxmlformats.org/markup-compatibility/2006">
              <mc:Choice xmlns:v="urn:schemas-microsoft-com:vml" Requires="v">
                <p:oleObj spid="_x0000_s37028" r:id="rId14" imgW="393700" imgH="228600" progId="Equation.DSMT4">
                  <p:embed/>
                </p:oleObj>
              </mc:Choice>
              <mc:Fallback>
                <p:oleObj r:id="rId14" imgW="393700" imgH="228600" progId="Equation.DSMT4">
                  <p:embed/>
                  <p:pic>
                    <p:nvPicPr>
                      <p:cNvPr id="0" name=""/>
                      <p:cNvPicPr/>
                      <p:nvPr/>
                    </p:nvPicPr>
                    <p:blipFill>
                      <a:blip r:embed="rId15"/>
                      <a:stretch>
                        <a:fillRect/>
                      </a:stretch>
                    </p:blipFill>
                    <p:spPr>
                      <a:xfrm>
                        <a:off x="1125220" y="3091815"/>
                        <a:ext cx="700405" cy="424180"/>
                      </a:xfrm>
                      <a:prstGeom prst="rect">
                        <a:avLst/>
                      </a:prstGeom>
                      <a:noFill/>
                      <a:ln w="38100">
                        <a:noFill/>
                        <a:miter/>
                      </a:ln>
                    </p:spPr>
                  </p:pic>
                </p:oleObj>
              </mc:Fallback>
            </mc:AlternateContent>
          </a:graphicData>
        </a:graphic>
      </p:graphicFrame>
      <p:graphicFrame>
        <p:nvGraphicFramePr>
          <p:cNvPr id="5" name="对象 -2147482618"/>
          <p:cNvGraphicFramePr>
            <a:graphicFrameLocks noChangeAspect="1"/>
          </p:cNvGraphicFramePr>
          <p:nvPr/>
        </p:nvGraphicFramePr>
        <p:xfrm>
          <a:off x="3573145" y="3109595"/>
          <a:ext cx="1035685" cy="378460"/>
        </p:xfrm>
        <a:graphic>
          <a:graphicData uri="http://schemas.openxmlformats.org/presentationml/2006/ole">
            <mc:AlternateContent xmlns:mc="http://schemas.openxmlformats.org/markup-compatibility/2006">
              <mc:Choice xmlns:v="urn:schemas-microsoft-com:vml" Requires="v">
                <p:oleObj spid="_x0000_s37029" r:id="rId16" imgW="673100" imgH="228600" progId="Equation.DSMT4">
                  <p:embed/>
                </p:oleObj>
              </mc:Choice>
              <mc:Fallback>
                <p:oleObj r:id="rId16" imgW="673100" imgH="228600" progId="Equation.DSMT4">
                  <p:embed/>
                  <p:pic>
                    <p:nvPicPr>
                      <p:cNvPr id="0" name=""/>
                      <p:cNvPicPr/>
                      <p:nvPr/>
                    </p:nvPicPr>
                    <p:blipFill>
                      <a:blip r:embed="rId17"/>
                      <a:stretch>
                        <a:fillRect/>
                      </a:stretch>
                    </p:blipFill>
                    <p:spPr>
                      <a:xfrm>
                        <a:off x="3573145" y="3109595"/>
                        <a:ext cx="1035685" cy="378460"/>
                      </a:xfrm>
                      <a:prstGeom prst="rect">
                        <a:avLst/>
                      </a:prstGeom>
                      <a:noFill/>
                      <a:ln w="38100">
                        <a:noFill/>
                        <a:miter/>
                      </a:ln>
                    </p:spPr>
                  </p:pic>
                </p:oleObj>
              </mc:Fallback>
            </mc:AlternateContent>
          </a:graphicData>
        </a:graphic>
      </p:graphicFrame>
      <p:graphicFrame>
        <p:nvGraphicFramePr>
          <p:cNvPr id="35" name="对象 34"/>
          <p:cNvGraphicFramePr>
            <a:graphicFrameLocks noChangeAspect="1"/>
          </p:cNvGraphicFramePr>
          <p:nvPr/>
        </p:nvGraphicFramePr>
        <p:xfrm>
          <a:off x="6165850" y="3122930"/>
          <a:ext cx="1812925" cy="366395"/>
        </p:xfrm>
        <a:graphic>
          <a:graphicData uri="http://schemas.openxmlformats.org/presentationml/2006/ole">
            <mc:AlternateContent xmlns:mc="http://schemas.openxmlformats.org/markup-compatibility/2006">
              <mc:Choice xmlns:v="urn:schemas-microsoft-com:vml" Requires="v">
                <p:oleObj spid="_x0000_s37030" r:id="rId18" imgW="1040765" imgH="203200" progId="Equation.DSMT4">
                  <p:embed/>
                </p:oleObj>
              </mc:Choice>
              <mc:Fallback>
                <p:oleObj r:id="rId18" imgW="1040765" imgH="203200" progId="Equation.DSMT4">
                  <p:embed/>
                  <p:pic>
                    <p:nvPicPr>
                      <p:cNvPr id="0" name=""/>
                      <p:cNvPicPr/>
                      <p:nvPr/>
                    </p:nvPicPr>
                    <p:blipFill>
                      <a:blip r:embed="rId19"/>
                      <a:stretch>
                        <a:fillRect/>
                      </a:stretch>
                    </p:blipFill>
                    <p:spPr>
                      <a:xfrm>
                        <a:off x="6165850" y="3122930"/>
                        <a:ext cx="1812925" cy="366395"/>
                      </a:xfrm>
                      <a:prstGeom prst="rect">
                        <a:avLst/>
                      </a:prstGeom>
                      <a:noFill/>
                      <a:ln w="38100">
                        <a:noFill/>
                        <a:miter/>
                      </a:ln>
                    </p:spPr>
                  </p:pic>
                </p:oleObj>
              </mc:Fallback>
            </mc:AlternateContent>
          </a:graphicData>
        </a:graphic>
      </p:graphicFrame>
      <p:graphicFrame>
        <p:nvGraphicFramePr>
          <p:cNvPr id="6" name="对象 -2147482616"/>
          <p:cNvGraphicFramePr>
            <a:graphicFrameLocks noChangeAspect="1"/>
          </p:cNvGraphicFramePr>
          <p:nvPr/>
        </p:nvGraphicFramePr>
        <p:xfrm>
          <a:off x="9766300" y="3037205"/>
          <a:ext cx="369570" cy="513080"/>
        </p:xfrm>
        <a:graphic>
          <a:graphicData uri="http://schemas.openxmlformats.org/presentationml/2006/ole">
            <mc:AlternateContent xmlns:mc="http://schemas.openxmlformats.org/markup-compatibility/2006">
              <mc:Choice xmlns:v="urn:schemas-microsoft-com:vml" Requires="v">
                <p:oleObj spid="_x0000_s37031" r:id="rId20" imgW="165100" imgH="228600" progId="Equation.DSMT4">
                  <p:embed/>
                </p:oleObj>
              </mc:Choice>
              <mc:Fallback>
                <p:oleObj r:id="rId20" imgW="165100" imgH="228600" progId="Equation.DSMT4">
                  <p:embed/>
                  <p:pic>
                    <p:nvPicPr>
                      <p:cNvPr id="0" name=""/>
                      <p:cNvPicPr/>
                      <p:nvPr/>
                    </p:nvPicPr>
                    <p:blipFill>
                      <a:blip r:embed="rId21"/>
                      <a:stretch>
                        <a:fillRect/>
                      </a:stretch>
                    </p:blipFill>
                    <p:spPr>
                      <a:xfrm>
                        <a:off x="9766300" y="3037205"/>
                        <a:ext cx="369570" cy="513080"/>
                      </a:xfrm>
                      <a:prstGeom prst="rect">
                        <a:avLst/>
                      </a:prstGeom>
                      <a:noFill/>
                      <a:ln w="38100">
                        <a:noFill/>
                        <a:miter/>
                      </a:ln>
                    </p:spPr>
                  </p:pic>
                </p:oleObj>
              </mc:Fallback>
            </mc:AlternateContent>
          </a:graphicData>
        </a:graphic>
      </p:graphicFrame>
      <p:graphicFrame>
        <p:nvGraphicFramePr>
          <p:cNvPr id="7" name="对象 -2147482615"/>
          <p:cNvGraphicFramePr>
            <a:graphicFrameLocks noChangeAspect="1"/>
          </p:cNvGraphicFramePr>
          <p:nvPr/>
        </p:nvGraphicFramePr>
        <p:xfrm>
          <a:off x="10414000" y="3068955"/>
          <a:ext cx="380365" cy="481330"/>
        </p:xfrm>
        <a:graphic>
          <a:graphicData uri="http://schemas.openxmlformats.org/presentationml/2006/ole">
            <mc:AlternateContent xmlns:mc="http://schemas.openxmlformats.org/markup-compatibility/2006">
              <mc:Choice xmlns:v="urn:schemas-microsoft-com:vml" Requires="v">
                <p:oleObj spid="_x0000_s37032" r:id="rId22" imgW="177800" imgH="228600" progId="Equation.DSMT4">
                  <p:embed/>
                </p:oleObj>
              </mc:Choice>
              <mc:Fallback>
                <p:oleObj r:id="rId22" imgW="177800" imgH="228600" progId="Equation.DSMT4">
                  <p:embed/>
                  <p:pic>
                    <p:nvPicPr>
                      <p:cNvPr id="0" name=""/>
                      <p:cNvPicPr/>
                      <p:nvPr/>
                    </p:nvPicPr>
                    <p:blipFill>
                      <a:blip r:embed="rId23"/>
                      <a:stretch>
                        <a:fillRect/>
                      </a:stretch>
                    </p:blipFill>
                    <p:spPr>
                      <a:xfrm>
                        <a:off x="10414000" y="3068955"/>
                        <a:ext cx="380365" cy="481330"/>
                      </a:xfrm>
                      <a:prstGeom prst="rect">
                        <a:avLst/>
                      </a:prstGeom>
                      <a:noFill/>
                      <a:ln w="38100">
                        <a:noFill/>
                        <a:miter/>
                      </a:ln>
                    </p:spPr>
                  </p:pic>
                </p:oleObj>
              </mc:Fallback>
            </mc:AlternateContent>
          </a:graphicData>
        </a:graphic>
      </p:graphicFrame>
      <p:graphicFrame>
        <p:nvGraphicFramePr>
          <p:cNvPr id="8" name="对象 -2147482610"/>
          <p:cNvGraphicFramePr>
            <a:graphicFrameLocks noChangeAspect="1"/>
          </p:cNvGraphicFramePr>
          <p:nvPr/>
        </p:nvGraphicFramePr>
        <p:xfrm>
          <a:off x="2925445" y="4221480"/>
          <a:ext cx="1286510" cy="469900"/>
        </p:xfrm>
        <a:graphic>
          <a:graphicData uri="http://schemas.openxmlformats.org/presentationml/2006/ole">
            <mc:AlternateContent xmlns:mc="http://schemas.openxmlformats.org/markup-compatibility/2006">
              <mc:Choice xmlns:v="urn:schemas-microsoft-com:vml" Requires="v">
                <p:oleObj spid="_x0000_s37033" r:id="rId24" imgW="673100" imgH="228600" progId="Equation.DSMT4">
                  <p:embed/>
                </p:oleObj>
              </mc:Choice>
              <mc:Fallback>
                <p:oleObj r:id="rId24" imgW="673100" imgH="228600" progId="Equation.DSMT4">
                  <p:embed/>
                  <p:pic>
                    <p:nvPicPr>
                      <p:cNvPr id="0" name=""/>
                      <p:cNvPicPr/>
                      <p:nvPr/>
                    </p:nvPicPr>
                    <p:blipFill>
                      <a:blip r:embed="rId25"/>
                      <a:stretch>
                        <a:fillRect/>
                      </a:stretch>
                    </p:blipFill>
                    <p:spPr>
                      <a:xfrm>
                        <a:off x="2925445" y="4221480"/>
                        <a:ext cx="1286510" cy="4699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73134681"/>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为了估计门槛参数估计值（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），本节采用网格搜索法，在估计过程中，模型方差协方差矩阵的行列式最小所对于的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值即为门槛估计值。由此，我们可知门槛估计值为：</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4-6</a:t>
            </a:r>
            <a:r>
              <a:rPr kumimoji="1" sz="2200" dirty="0" smtClean="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为对于门槛估计值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两区制模型估计的方差协方差矩阵行列式。由于门槛估计值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事先未知，传统的标准统计推断并不适用，因此我们采用sup-Wald统计量来检验门限变量内生选取的统计相关性。令</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为网格中sup-Wald统计量的所有可能估计结果，即</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，同时，由于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未知，</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不服从传统的</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分布，因此本节采取Bootstrap程序生成sup-Wald统计量的实证分布，并由此估计得到统计量对应的渐进P值。基于上述的程序我们进行VAR模型的非线性检验。</a:t>
            </a:r>
          </a:p>
        </p:txBody>
      </p:sp>
      <p:graphicFrame>
        <p:nvGraphicFramePr>
          <p:cNvPr id="3" name="对象 -2147482607"/>
          <p:cNvGraphicFramePr>
            <a:graphicFrameLocks noChangeAspect="1"/>
          </p:cNvGraphicFramePr>
          <p:nvPr/>
        </p:nvGraphicFramePr>
        <p:xfrm>
          <a:off x="549275" y="1988820"/>
          <a:ext cx="2773680" cy="610870"/>
        </p:xfrm>
        <a:graphic>
          <a:graphicData uri="http://schemas.openxmlformats.org/presentationml/2006/ole">
            <mc:AlternateContent xmlns:mc="http://schemas.openxmlformats.org/markup-compatibility/2006">
              <mc:Choice xmlns:v="urn:schemas-microsoft-com:vml" Requires="v">
                <p:oleObj spid="_x0000_s37990" r:id="rId3" imgW="1459865" imgH="330200" progId="Equation.DSMT4">
                  <p:embed/>
                </p:oleObj>
              </mc:Choice>
              <mc:Fallback>
                <p:oleObj r:id="rId3" imgW="1459865" imgH="330200" progId="Equation.DSMT4">
                  <p:embed/>
                  <p:pic>
                    <p:nvPicPr>
                      <p:cNvPr id="0" name=""/>
                      <p:cNvPicPr/>
                      <p:nvPr/>
                    </p:nvPicPr>
                    <p:blipFill>
                      <a:blip r:embed="rId4"/>
                      <a:stretch>
                        <a:fillRect/>
                      </a:stretch>
                    </p:blipFill>
                    <p:spPr>
                      <a:xfrm>
                        <a:off x="549275" y="1988820"/>
                        <a:ext cx="2773680" cy="610870"/>
                      </a:xfrm>
                      <a:prstGeom prst="rect">
                        <a:avLst/>
                      </a:prstGeom>
                      <a:noFill/>
                      <a:ln w="38100">
                        <a:noFill/>
                        <a:miter/>
                      </a:ln>
                    </p:spPr>
                  </p:pic>
                </p:oleObj>
              </mc:Fallback>
            </mc:AlternateContent>
          </a:graphicData>
        </a:graphic>
      </p:graphicFrame>
      <p:pic>
        <p:nvPicPr>
          <p:cNvPr id="24" name="图片 23"/>
          <p:cNvPicPr>
            <a:picLocks noChangeAspect="1"/>
          </p:cNvPicPr>
          <p:nvPr/>
        </p:nvPicPr>
        <p:blipFill>
          <a:blip r:embed="rId5"/>
          <a:stretch>
            <a:fillRect/>
          </a:stretch>
        </p:blipFill>
        <p:spPr>
          <a:xfrm>
            <a:off x="3789680" y="836930"/>
            <a:ext cx="324485" cy="349250"/>
          </a:xfrm>
          <a:prstGeom prst="rect">
            <a:avLst/>
          </a:prstGeom>
        </p:spPr>
      </p:pic>
      <p:pic>
        <p:nvPicPr>
          <p:cNvPr id="5" name="图片 4"/>
          <p:cNvPicPr>
            <a:picLocks noChangeAspect="1"/>
          </p:cNvPicPr>
          <p:nvPr/>
        </p:nvPicPr>
        <p:blipFill>
          <a:blip r:embed="rId5"/>
          <a:stretch>
            <a:fillRect/>
          </a:stretch>
        </p:blipFill>
        <p:spPr>
          <a:xfrm>
            <a:off x="3285490" y="1412875"/>
            <a:ext cx="324485" cy="349250"/>
          </a:xfrm>
          <a:prstGeom prst="rect">
            <a:avLst/>
          </a:prstGeom>
        </p:spPr>
      </p:pic>
      <p:graphicFrame>
        <p:nvGraphicFramePr>
          <p:cNvPr id="6" name="对象 -2147482606"/>
          <p:cNvGraphicFramePr>
            <a:graphicFrameLocks noChangeAspect="1"/>
          </p:cNvGraphicFramePr>
          <p:nvPr/>
        </p:nvGraphicFramePr>
        <p:xfrm>
          <a:off x="1196975" y="2493010"/>
          <a:ext cx="817245" cy="451485"/>
        </p:xfrm>
        <a:graphic>
          <a:graphicData uri="http://schemas.openxmlformats.org/presentationml/2006/ole">
            <mc:AlternateContent xmlns:mc="http://schemas.openxmlformats.org/markup-compatibility/2006">
              <mc:Choice xmlns:v="urn:schemas-microsoft-com:vml" Requires="v">
                <p:oleObj spid="_x0000_s37991" r:id="rId6" imgW="457200" imgH="254000" progId="Equation.DSMT4">
                  <p:embed/>
                </p:oleObj>
              </mc:Choice>
              <mc:Fallback>
                <p:oleObj r:id="rId6" imgW="457200" imgH="254000" progId="Equation.DSMT4">
                  <p:embed/>
                  <p:pic>
                    <p:nvPicPr>
                      <p:cNvPr id="0" name=""/>
                      <p:cNvPicPr/>
                      <p:nvPr/>
                    </p:nvPicPr>
                    <p:blipFill>
                      <a:blip r:embed="rId7"/>
                      <a:stretch>
                        <a:fillRect/>
                      </a:stretch>
                    </p:blipFill>
                    <p:spPr>
                      <a:xfrm>
                        <a:off x="1196975" y="2493010"/>
                        <a:ext cx="817245" cy="451485"/>
                      </a:xfrm>
                      <a:prstGeom prst="rect">
                        <a:avLst/>
                      </a:prstGeom>
                      <a:noFill/>
                      <a:ln w="38100">
                        <a:noFill/>
                        <a:miter/>
                      </a:ln>
                    </p:spPr>
                  </p:pic>
                </p:oleObj>
              </mc:Fallback>
            </mc:AlternateContent>
          </a:graphicData>
        </a:graphic>
      </p:graphicFrame>
      <p:graphicFrame>
        <p:nvGraphicFramePr>
          <p:cNvPr id="7" name="对象 -2147482604"/>
          <p:cNvGraphicFramePr>
            <a:graphicFrameLocks noChangeAspect="1"/>
          </p:cNvGraphicFramePr>
          <p:nvPr/>
        </p:nvGraphicFramePr>
        <p:xfrm>
          <a:off x="4293235" y="2599690"/>
          <a:ext cx="318135" cy="318135"/>
        </p:xfrm>
        <a:graphic>
          <a:graphicData uri="http://schemas.openxmlformats.org/presentationml/2006/ole">
            <mc:AlternateContent xmlns:mc="http://schemas.openxmlformats.org/markup-compatibility/2006">
              <mc:Choice xmlns:v="urn:schemas-microsoft-com:vml" Requires="v">
                <p:oleObj spid="_x0000_s37992" r:id="rId8" imgW="127000" imgH="139700" progId="Equation.DSMT4">
                  <p:embed/>
                </p:oleObj>
              </mc:Choice>
              <mc:Fallback>
                <p:oleObj r:id="rId8" imgW="127000" imgH="139700" progId="Equation.DSMT4">
                  <p:embed/>
                  <p:pic>
                    <p:nvPicPr>
                      <p:cNvPr id="0" name=""/>
                      <p:cNvPicPr/>
                      <p:nvPr/>
                    </p:nvPicPr>
                    <p:blipFill>
                      <a:blip r:embed="rId9"/>
                      <a:stretch>
                        <a:fillRect/>
                      </a:stretch>
                    </p:blipFill>
                    <p:spPr>
                      <a:xfrm>
                        <a:off x="4293235" y="2599690"/>
                        <a:ext cx="318135" cy="318135"/>
                      </a:xfrm>
                      <a:prstGeom prst="rect">
                        <a:avLst/>
                      </a:prstGeom>
                      <a:noFill/>
                      <a:ln w="38100">
                        <a:noFill/>
                        <a:miter/>
                      </a:ln>
                    </p:spPr>
                  </p:pic>
                </p:oleObj>
              </mc:Fallback>
            </mc:AlternateContent>
          </a:graphicData>
        </a:graphic>
      </p:graphicFrame>
      <p:pic>
        <p:nvPicPr>
          <p:cNvPr id="10" name="图片 9"/>
          <p:cNvPicPr>
            <a:picLocks noChangeAspect="1"/>
          </p:cNvPicPr>
          <p:nvPr/>
        </p:nvPicPr>
        <p:blipFill>
          <a:blip r:embed="rId10"/>
          <a:stretch>
            <a:fillRect/>
          </a:stretch>
        </p:blipFill>
        <p:spPr>
          <a:xfrm>
            <a:off x="3540125" y="3619172"/>
            <a:ext cx="499110" cy="438785"/>
          </a:xfrm>
          <a:prstGeom prst="rect">
            <a:avLst/>
          </a:prstGeom>
        </p:spPr>
      </p:pic>
      <p:graphicFrame>
        <p:nvGraphicFramePr>
          <p:cNvPr id="11" name="对象 -2147482602"/>
          <p:cNvGraphicFramePr>
            <a:graphicFrameLocks noChangeAspect="1"/>
          </p:cNvGraphicFramePr>
          <p:nvPr>
            <p:extLst>
              <p:ext uri="{D42A27DB-BD31-4B8C-83A1-F6EECF244321}">
                <p14:modId xmlns:p14="http://schemas.microsoft.com/office/powerpoint/2010/main" val="1820343116"/>
              </p:ext>
            </p:extLst>
          </p:nvPr>
        </p:nvGraphicFramePr>
        <p:xfrm>
          <a:off x="10253826" y="3595682"/>
          <a:ext cx="1685290" cy="581025"/>
        </p:xfrm>
        <a:graphic>
          <a:graphicData uri="http://schemas.openxmlformats.org/presentationml/2006/ole">
            <mc:AlternateContent xmlns:mc="http://schemas.openxmlformats.org/markup-compatibility/2006">
              <mc:Choice xmlns:v="urn:schemas-microsoft-com:vml" Requires="v">
                <p:oleObj spid="_x0000_s37993" r:id="rId11" imgW="951865" imgH="330200" progId="Equation.DSMT4">
                  <p:embed/>
                </p:oleObj>
              </mc:Choice>
              <mc:Fallback>
                <p:oleObj r:id="rId11" imgW="951865" imgH="330200" progId="Equation.DSMT4">
                  <p:embed/>
                  <p:pic>
                    <p:nvPicPr>
                      <p:cNvPr id="0" name=""/>
                      <p:cNvPicPr/>
                      <p:nvPr/>
                    </p:nvPicPr>
                    <p:blipFill>
                      <a:blip r:embed="rId12"/>
                      <a:stretch>
                        <a:fillRect/>
                      </a:stretch>
                    </p:blipFill>
                    <p:spPr>
                      <a:xfrm>
                        <a:off x="10253826" y="3595682"/>
                        <a:ext cx="1685290" cy="581025"/>
                      </a:xfrm>
                      <a:prstGeom prst="rect">
                        <a:avLst/>
                      </a:prstGeom>
                      <a:noFill/>
                      <a:ln w="38100">
                        <a:noFill/>
                        <a:miter/>
                      </a:ln>
                    </p:spPr>
                  </p:pic>
                </p:oleObj>
              </mc:Fallback>
            </mc:AlternateContent>
          </a:graphicData>
        </a:graphic>
      </p:graphicFrame>
      <p:pic>
        <p:nvPicPr>
          <p:cNvPr id="13" name="图片 12"/>
          <p:cNvPicPr>
            <a:picLocks noChangeAspect="1"/>
          </p:cNvPicPr>
          <p:nvPr/>
        </p:nvPicPr>
        <p:blipFill>
          <a:blip r:embed="rId5"/>
          <a:stretch>
            <a:fillRect/>
          </a:stretch>
        </p:blipFill>
        <p:spPr>
          <a:xfrm>
            <a:off x="2169795" y="4242752"/>
            <a:ext cx="324485" cy="349250"/>
          </a:xfrm>
          <a:prstGeom prst="rect">
            <a:avLst/>
          </a:prstGeom>
        </p:spPr>
      </p:pic>
      <p:pic>
        <p:nvPicPr>
          <p:cNvPr id="14" name="图片 13"/>
          <p:cNvPicPr>
            <a:picLocks noChangeAspect="1"/>
          </p:cNvPicPr>
          <p:nvPr/>
        </p:nvPicPr>
        <p:blipFill>
          <a:blip r:embed="rId10"/>
          <a:stretch>
            <a:fillRect/>
          </a:stretch>
        </p:blipFill>
        <p:spPr>
          <a:xfrm>
            <a:off x="3198177" y="4197984"/>
            <a:ext cx="499110" cy="438785"/>
          </a:xfrm>
          <a:prstGeom prst="rect">
            <a:avLst/>
          </a:prstGeom>
        </p:spPr>
      </p:pic>
      <p:graphicFrame>
        <p:nvGraphicFramePr>
          <p:cNvPr id="15" name="对象 -2147482599"/>
          <p:cNvGraphicFramePr>
            <a:graphicFrameLocks noChangeAspect="1"/>
          </p:cNvGraphicFramePr>
          <p:nvPr>
            <p:extLst>
              <p:ext uri="{D42A27DB-BD31-4B8C-83A1-F6EECF244321}">
                <p14:modId xmlns:p14="http://schemas.microsoft.com/office/powerpoint/2010/main" val="1175766987"/>
              </p:ext>
            </p:extLst>
          </p:nvPr>
        </p:nvGraphicFramePr>
        <p:xfrm>
          <a:off x="5301531" y="4139882"/>
          <a:ext cx="389890" cy="452120"/>
        </p:xfrm>
        <a:graphic>
          <a:graphicData uri="http://schemas.openxmlformats.org/presentationml/2006/ole">
            <mc:AlternateContent xmlns:mc="http://schemas.openxmlformats.org/markup-compatibility/2006">
              <mc:Choice xmlns:v="urn:schemas-microsoft-com:vml" Requires="v">
                <p:oleObj spid="_x0000_s37994" r:id="rId13" imgW="203200" imgH="228600" progId="Equation.DSMT4">
                  <p:embed/>
                </p:oleObj>
              </mc:Choice>
              <mc:Fallback>
                <p:oleObj r:id="rId13" imgW="203200" imgH="228600" progId="Equation.DSMT4">
                  <p:embed/>
                  <p:pic>
                    <p:nvPicPr>
                      <p:cNvPr id="0" name=""/>
                      <p:cNvPicPr/>
                      <p:nvPr/>
                    </p:nvPicPr>
                    <p:blipFill>
                      <a:blip r:embed="rId14"/>
                      <a:stretch>
                        <a:fillRect/>
                      </a:stretch>
                    </p:blipFill>
                    <p:spPr>
                      <a:xfrm>
                        <a:off x="5301531" y="4139882"/>
                        <a:ext cx="389890" cy="45212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308914650"/>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2992" y="4068013"/>
            <a:ext cx="6509800"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全局向量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6" name="圆角矩形 15"/>
          <p:cNvSpPr/>
          <p:nvPr>
            <p:custDataLst>
              <p:tags r:id="rId2"/>
            </p:custDataLst>
          </p:nvPr>
        </p:nvSpPr>
        <p:spPr>
          <a:xfrm>
            <a:off x="3907690" y="3454040"/>
            <a:ext cx="6517005" cy="52760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en-US" altLang="zh-CN" sz="2800" dirty="0" smtClean="0">
                <a:solidFill>
                  <a:srgbClr val="FF0000"/>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面</a:t>
            </a:r>
            <a:r>
              <a:rPr lang="zh-CN" altLang="en-US" sz="2600" b="1" dirty="0">
                <a:solidFill>
                  <a:schemeClr val="tx1"/>
                </a:solidFill>
                <a:latin typeface="微软雅黑" panose="020B0503020204020204" pitchFamily="34" charset="-122"/>
                <a:ea typeface="微软雅黑" panose="020B0503020204020204" pitchFamily="34" charset="-122"/>
              </a:rPr>
              <a:t>板向量自回归模型</a:t>
            </a:r>
          </a:p>
        </p:txBody>
      </p:sp>
      <p:sp>
        <p:nvSpPr>
          <p:cNvPr id="29" name="椭圆 28"/>
          <p:cNvSpPr/>
          <p:nvPr>
            <p:custDataLst>
              <p:tags r:id="rId3"/>
            </p:custDataLst>
          </p:nvPr>
        </p:nvSpPr>
        <p:spPr>
          <a:xfrm>
            <a:off x="4090253" y="3551670"/>
            <a:ext cx="638652" cy="410733"/>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16581" y="188640"/>
            <a:ext cx="6430645" cy="5270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长期约束结构向量自回归模型</a:t>
            </a:r>
          </a:p>
        </p:txBody>
      </p:sp>
      <p:sp>
        <p:nvSpPr>
          <p:cNvPr id="25" name="圆角矩形 24"/>
          <p:cNvSpPr/>
          <p:nvPr>
            <p:custDataLst>
              <p:tags r:id="rId5"/>
            </p:custDataLst>
          </p:nvPr>
        </p:nvSpPr>
        <p:spPr>
          <a:xfrm>
            <a:off x="3928011" y="831485"/>
            <a:ext cx="6419850" cy="5504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门限</a:t>
            </a:r>
            <a:r>
              <a:rPr lang="zh-CN" altLang="en-US" sz="2600" b="1" dirty="0">
                <a:solidFill>
                  <a:schemeClr val="tx1"/>
                </a:solidFill>
                <a:latin typeface="微软雅黑" panose="020B0503020204020204" pitchFamily="34" charset="-122"/>
                <a:ea typeface="微软雅黑" panose="020B0503020204020204" pitchFamily="34" charset="-122"/>
              </a:rPr>
              <a:t>向量自回归模型</a:t>
            </a:r>
          </a:p>
        </p:txBody>
      </p:sp>
      <p:sp>
        <p:nvSpPr>
          <p:cNvPr id="26" name="圆角矩形 25"/>
          <p:cNvSpPr/>
          <p:nvPr>
            <p:custDataLst>
              <p:tags r:id="rId6"/>
            </p:custDataLst>
          </p:nvPr>
        </p:nvSpPr>
        <p:spPr>
          <a:xfrm>
            <a:off x="3928011" y="1475725"/>
            <a:ext cx="6476365"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anose="020B0503020204020204" pitchFamily="34" charset="-122"/>
                <a:ea typeface="微软雅黑" panose="020B0503020204020204" pitchFamily="34" charset="-122"/>
              </a:rPr>
              <a:t>         区</a:t>
            </a:r>
            <a:r>
              <a:rPr lang="zh-CN" altLang="en-US" sz="2600" b="1" dirty="0">
                <a:solidFill>
                  <a:schemeClr val="tx1"/>
                </a:solidFill>
                <a:latin typeface="微软雅黑" panose="020B0503020204020204" pitchFamily="34" charset="-122"/>
                <a:ea typeface="微软雅黑" panose="020B0503020204020204" pitchFamily="34" charset="-122"/>
              </a:rPr>
              <a:t>制转移向量自回归模型</a:t>
            </a:r>
          </a:p>
        </p:txBody>
      </p:sp>
      <p:sp>
        <p:nvSpPr>
          <p:cNvPr id="28" name="椭圆 27"/>
          <p:cNvSpPr/>
          <p:nvPr>
            <p:custDataLst>
              <p:tags r:id="rId7"/>
            </p:custDataLst>
          </p:nvPr>
        </p:nvSpPr>
        <p:spPr>
          <a:xfrm>
            <a:off x="4086444" y="1613756"/>
            <a:ext cx="671512"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65806" y="285836"/>
            <a:ext cx="671513" cy="410734"/>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65806" y="948195"/>
            <a:ext cx="671513" cy="410733"/>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090253" y="4198107"/>
            <a:ext cx="638175"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p:cNvSpPr/>
          <p:nvPr>
            <p:custDataLst>
              <p:tags r:id="rId14"/>
            </p:custDataLst>
          </p:nvPr>
        </p:nvSpPr>
        <p:spPr>
          <a:xfrm>
            <a:off x="3935311" y="6021288"/>
            <a:ext cx="6507481"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时变参数因子增广型向量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8" name="圆角矩形 17"/>
          <p:cNvSpPr/>
          <p:nvPr>
            <p:custDataLst>
              <p:tags r:id="rId15"/>
            </p:custDataLst>
          </p:nvPr>
        </p:nvSpPr>
        <p:spPr>
          <a:xfrm>
            <a:off x="3925786" y="5373099"/>
            <a:ext cx="6517005" cy="52760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en-US" altLang="zh-CN" sz="2800" dirty="0" smtClean="0">
                <a:solidFill>
                  <a:srgbClr val="FF0000"/>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时变参数潜在门限向量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9" name="椭圆 18"/>
          <p:cNvSpPr/>
          <p:nvPr>
            <p:custDataLst>
              <p:tags r:id="rId16"/>
            </p:custDataLst>
          </p:nvPr>
        </p:nvSpPr>
        <p:spPr>
          <a:xfrm>
            <a:off x="4108349" y="5470729"/>
            <a:ext cx="638652" cy="410733"/>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9</a:t>
            </a:r>
            <a:endParaRPr lang="zh-CN" altLang="en-US" sz="2800" b="1" kern="0" dirty="0">
              <a:solidFill>
                <a:srgbClr val="FFFFFF"/>
              </a:solidFill>
              <a:cs typeface="Times New Roman" panose="02020603050405020304" pitchFamily="18" charset="0"/>
            </a:endParaRPr>
          </a:p>
        </p:txBody>
      </p:sp>
      <p:sp>
        <p:nvSpPr>
          <p:cNvPr id="20" name="圆角矩形 19"/>
          <p:cNvSpPr/>
          <p:nvPr>
            <p:custDataLst>
              <p:tags r:id="rId17"/>
            </p:custDataLst>
          </p:nvPr>
        </p:nvSpPr>
        <p:spPr>
          <a:xfrm>
            <a:off x="3946107" y="4716085"/>
            <a:ext cx="6476365"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800" dirty="0" smtClean="0">
                <a:solidFill>
                  <a:schemeClr val="tx1"/>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21" name="椭圆 20"/>
          <p:cNvSpPr/>
          <p:nvPr>
            <p:custDataLst>
              <p:tags r:id="rId18"/>
            </p:custDataLst>
          </p:nvPr>
        </p:nvSpPr>
        <p:spPr>
          <a:xfrm>
            <a:off x="4104540" y="4854116"/>
            <a:ext cx="671512"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8</a:t>
            </a:r>
            <a:endParaRPr lang="zh-CN" altLang="en-US" sz="2800" b="1" kern="0" dirty="0">
              <a:solidFill>
                <a:srgbClr val="FFFFFF"/>
              </a:solidFill>
              <a:cs typeface="Times New Roman" panose="02020603050405020304" pitchFamily="18" charset="0"/>
            </a:endParaRPr>
          </a:p>
        </p:txBody>
      </p:sp>
      <p:sp>
        <p:nvSpPr>
          <p:cNvPr id="22" name="椭圆 21"/>
          <p:cNvSpPr/>
          <p:nvPr>
            <p:custDataLst>
              <p:tags r:id="rId19"/>
            </p:custDataLst>
          </p:nvPr>
        </p:nvSpPr>
        <p:spPr>
          <a:xfrm>
            <a:off x="4108349" y="6143126"/>
            <a:ext cx="638175"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10</a:t>
            </a:r>
            <a:endParaRPr lang="zh-CN" altLang="en-US" sz="2800" b="1" kern="0" dirty="0">
              <a:solidFill>
                <a:srgbClr val="FFFFFF"/>
              </a:solidFill>
              <a:cs typeface="Times New Roman" panose="02020603050405020304" pitchFamily="18" charset="0"/>
            </a:endParaRPr>
          </a:p>
        </p:txBody>
      </p:sp>
      <p:sp>
        <p:nvSpPr>
          <p:cNvPr id="23" name="圆角矩形 22"/>
          <p:cNvSpPr/>
          <p:nvPr>
            <p:custDataLst>
              <p:tags r:id="rId20"/>
            </p:custDataLst>
          </p:nvPr>
        </p:nvSpPr>
        <p:spPr>
          <a:xfrm>
            <a:off x="3933379" y="2115512"/>
            <a:ext cx="6476365"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anose="020B0503020204020204" pitchFamily="34" charset="-122"/>
                <a:ea typeface="微软雅黑" panose="020B0503020204020204" pitchFamily="34" charset="-122"/>
              </a:rPr>
              <a:t>         逻辑</a:t>
            </a:r>
            <a:r>
              <a:rPr lang="zh-CN" altLang="en-US" sz="2600" b="1" dirty="0">
                <a:solidFill>
                  <a:schemeClr val="tx1"/>
                </a:solidFill>
                <a:latin typeface="微软雅黑" panose="020B0503020204020204" pitchFamily="34" charset="-122"/>
                <a:ea typeface="微软雅黑" panose="020B0503020204020204" pitchFamily="34" charset="-122"/>
              </a:rPr>
              <a:t>平滑转移向量自回归模型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2" name="椭圆 31"/>
          <p:cNvSpPr/>
          <p:nvPr>
            <p:custDataLst>
              <p:tags r:id="rId21"/>
            </p:custDataLst>
          </p:nvPr>
        </p:nvSpPr>
        <p:spPr>
          <a:xfrm>
            <a:off x="4091812" y="2253543"/>
            <a:ext cx="671512"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3" name="圆角矩形 32"/>
          <p:cNvSpPr/>
          <p:nvPr>
            <p:custDataLst>
              <p:tags r:id="rId22"/>
            </p:custDataLst>
          </p:nvPr>
        </p:nvSpPr>
        <p:spPr>
          <a:xfrm>
            <a:off x="3933379" y="2763584"/>
            <a:ext cx="6476365" cy="5675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指数</a:t>
            </a:r>
            <a:r>
              <a:rPr lang="zh-CN" altLang="en-US" sz="2600" b="1" dirty="0" smtClean="0">
                <a:solidFill>
                  <a:schemeClr val="tx1"/>
                </a:solidFill>
                <a:latin typeface="微软雅黑" panose="020B0503020204020204" pitchFamily="34" charset="-122"/>
                <a:ea typeface="微软雅黑" panose="020B0503020204020204" pitchFamily="34" charset="-122"/>
              </a:rPr>
              <a:t>平滑</a:t>
            </a:r>
            <a:r>
              <a:rPr lang="zh-CN" altLang="en-US" sz="2600" b="1" dirty="0">
                <a:solidFill>
                  <a:schemeClr val="tx1"/>
                </a:solidFill>
                <a:latin typeface="微软雅黑" panose="020B0503020204020204" pitchFamily="34" charset="-122"/>
                <a:ea typeface="微软雅黑" panose="020B0503020204020204" pitchFamily="34" charset="-122"/>
              </a:rPr>
              <a:t>转移向量自回归模型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6" name="椭圆 35"/>
          <p:cNvSpPr/>
          <p:nvPr>
            <p:custDataLst>
              <p:tags r:id="rId23"/>
            </p:custDataLst>
          </p:nvPr>
        </p:nvSpPr>
        <p:spPr>
          <a:xfrm>
            <a:off x="4091812" y="2901615"/>
            <a:ext cx="671512" cy="412030"/>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smtClean="0">
                <a:latin typeface="Times New Roman" panose="02020603050405020304" pitchFamily="18" charset="0"/>
                <a:ea typeface="+mn-ea"/>
                <a:cs typeface="Times New Roman" panose="02020603050405020304" pitchFamily="18" charset="0"/>
              </a:rPr>
              <a:t>例</a:t>
            </a:r>
            <a:r>
              <a:rPr kumimoji="1" lang="en-US" sz="2200" dirty="0" smtClean="0">
                <a:latin typeface="Times New Roman" panose="02020603050405020304" pitchFamily="18" charset="0"/>
                <a:ea typeface="+mn-ea"/>
                <a:cs typeface="Times New Roman" panose="02020603050405020304" pitchFamily="18" charset="0"/>
              </a:rPr>
              <a:t>4-2</a:t>
            </a:r>
            <a:r>
              <a:rPr kumimoji="1" sz="2200" dirty="0" smtClean="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采用TVAR模型估计货币政策的门限规则。本节选取变量为1996年第一季度至2023年第一季度利率（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sz="2200" dirty="0" err="1">
                <a:latin typeface="Times New Roman" panose="02020603050405020304" pitchFamily="18" charset="0"/>
                <a:ea typeface="+mn-ea"/>
                <a:cs typeface="Times New Roman" panose="02020603050405020304" pitchFamily="18" charset="0"/>
              </a:rPr>
              <a:t>季度数据。</a:t>
            </a:r>
            <a:r>
              <a:rPr kumimoji="1" sz="2200" dirty="0" err="1" smtClean="0">
                <a:latin typeface="Times New Roman" panose="02020603050405020304" pitchFamily="18" charset="0"/>
                <a:ea typeface="+mn-ea"/>
                <a:cs typeface="Times New Roman" panose="02020603050405020304" pitchFamily="18" charset="0"/>
              </a:rPr>
              <a:t>各指标选取说明</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利率。央行的利率高低影响资金借贷成本，以及风险承担能力。与债券回购利率或银行贷款利率等其他利率相比，同业拆借利率更好地刻画出银行之间的资金短缺，也可以更有效地反映出放松或紧缩货币政策的程度。因此，本节选取7天上海银行间同业拆借市场利率</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SHIBOR</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作为价格型货币政策的替代变量。数据来源于《中国人民银行统计季报》。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6" name="图片 25"/>
          <p:cNvPicPr>
            <a:picLocks noChangeAspect="1"/>
          </p:cNvPicPr>
          <p:nvPr/>
        </p:nvPicPr>
        <p:blipFill>
          <a:blip r:embed="rId2"/>
          <a:stretch>
            <a:fillRect/>
          </a:stretch>
        </p:blipFill>
        <p:spPr>
          <a:xfrm>
            <a:off x="2654935" y="1268730"/>
            <a:ext cx="387350" cy="601980"/>
          </a:xfrm>
          <a:prstGeom prst="rect">
            <a:avLst/>
          </a:prstGeom>
        </p:spPr>
      </p:pic>
      <p:pic>
        <p:nvPicPr>
          <p:cNvPr id="27" name="图片 26"/>
          <p:cNvPicPr>
            <a:picLocks noChangeAspect="1"/>
          </p:cNvPicPr>
          <p:nvPr/>
        </p:nvPicPr>
        <p:blipFill>
          <a:blip r:embed="rId3"/>
          <a:stretch>
            <a:fillRect/>
          </a:stretch>
        </p:blipFill>
        <p:spPr>
          <a:xfrm>
            <a:off x="4869815" y="1268730"/>
            <a:ext cx="374015" cy="530225"/>
          </a:xfrm>
          <a:prstGeom prst="rect">
            <a:avLst/>
          </a:prstGeom>
        </p:spPr>
      </p:pic>
      <p:pic>
        <p:nvPicPr>
          <p:cNvPr id="30" name="图片 29"/>
          <p:cNvPicPr>
            <a:picLocks noChangeAspect="1"/>
          </p:cNvPicPr>
          <p:nvPr/>
        </p:nvPicPr>
        <p:blipFill>
          <a:blip r:embed="rId4"/>
          <a:stretch>
            <a:fillRect/>
          </a:stretch>
        </p:blipFill>
        <p:spPr>
          <a:xfrm>
            <a:off x="7384415" y="1268730"/>
            <a:ext cx="426720" cy="607695"/>
          </a:xfrm>
          <a:prstGeom prst="rect">
            <a:avLst/>
          </a:prstGeom>
        </p:spPr>
      </p:pic>
    </p:spTree>
    <p:extLst>
      <p:ext uri="{BB962C8B-B14F-4D97-AF65-F5344CB8AC3E}">
        <p14:creationId xmlns:p14="http://schemas.microsoft.com/office/powerpoint/2010/main" val="289114446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产出缺口。借鉴现有研究，为消除实际产出趋势成分以获取与生产法估计较为一致的结果，本节采用HP滤波测算出潜在产出水平。首先，计算得出季度GDP名义值，并采用Tramo-Seats方法对名义GDP进行季节性调整，再通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计算实际GDP数值，最后采用HP滤波估算产出缺口（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）。数据来源于《中国人民银行统计季报》各期。  </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通胀。本节通过对消费者价格的月度同比数据计算出通胀率，由于只能获得CPI的官方月度数据，所以采用三项移动平均以近似中国季度CPI数据，最后通胀率（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）为季度CPI扣除基准100的计算结果。数据来源于《中国统计月报》和《中国经济景气月报》。</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5" name="图片 374"/>
          <p:cNvPicPr>
            <a:picLocks noChangeAspect="1"/>
          </p:cNvPicPr>
          <p:nvPr/>
        </p:nvPicPr>
        <p:blipFill>
          <a:blip r:embed="rId2"/>
          <a:stretch>
            <a:fillRect/>
          </a:stretch>
        </p:blipFill>
        <p:spPr>
          <a:xfrm>
            <a:off x="5517515" y="1988820"/>
            <a:ext cx="2079625" cy="402590"/>
          </a:xfrm>
          <a:prstGeom prst="rect">
            <a:avLst/>
          </a:prstGeom>
          <a:noFill/>
          <a:ln>
            <a:noFill/>
          </a:ln>
        </p:spPr>
      </p:pic>
      <p:pic>
        <p:nvPicPr>
          <p:cNvPr id="27" name="图片 26"/>
          <p:cNvPicPr>
            <a:picLocks noChangeAspect="1"/>
          </p:cNvPicPr>
          <p:nvPr/>
        </p:nvPicPr>
        <p:blipFill>
          <a:blip r:embed="rId3"/>
          <a:stretch>
            <a:fillRect/>
          </a:stretch>
        </p:blipFill>
        <p:spPr>
          <a:xfrm>
            <a:off x="2997200" y="2421255"/>
            <a:ext cx="374015" cy="530225"/>
          </a:xfrm>
          <a:prstGeom prst="rect">
            <a:avLst/>
          </a:prstGeom>
        </p:spPr>
      </p:pic>
      <p:pic>
        <p:nvPicPr>
          <p:cNvPr id="30" name="图片 29"/>
          <p:cNvPicPr>
            <a:picLocks noChangeAspect="1"/>
          </p:cNvPicPr>
          <p:nvPr/>
        </p:nvPicPr>
        <p:blipFill>
          <a:blip r:embed="rId4"/>
          <a:stretch>
            <a:fillRect/>
          </a:stretch>
        </p:blipFill>
        <p:spPr>
          <a:xfrm>
            <a:off x="8686165" y="3573145"/>
            <a:ext cx="426720" cy="607695"/>
          </a:xfrm>
          <a:prstGeom prst="rect">
            <a:avLst/>
          </a:prstGeom>
        </p:spPr>
      </p:pic>
    </p:spTree>
    <p:extLst>
      <p:ext uri="{BB962C8B-B14F-4D97-AF65-F5344CB8AC3E}">
        <p14:creationId xmlns:p14="http://schemas.microsoft.com/office/powerpoint/2010/main" val="2290613759"/>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首先，单位根检验。</a:t>
            </a:r>
            <a:r>
              <a:rPr kumimoji="1" lang="en-US" sz="2200" dirty="0" smtClean="0">
                <a:latin typeface="Times New Roman" panose="02020603050405020304" pitchFamily="18" charset="0"/>
                <a:ea typeface="+mn-ea"/>
                <a:cs typeface="Times New Roman" panose="02020603050405020304" pitchFamily="18" charset="0"/>
              </a:rPr>
              <a:t>表4-1</a:t>
            </a:r>
            <a:r>
              <a:rPr kumimoji="1" lang="en-US" sz="2200" dirty="0">
                <a:latin typeface="Times New Roman" panose="02020603050405020304" pitchFamily="18" charset="0"/>
                <a:ea typeface="+mn-ea"/>
                <a:cs typeface="Times New Roman" panose="02020603050405020304" pitchFamily="18" charset="0"/>
              </a:rPr>
              <a:t>报告了传统ADF单位根检验结果，由其统计量和临界值可知，模型中的所有变量均显著拒绝存在单位根的原假设，表明所有变量是平稳序列，为此，在后文中我们采取非线性门限向量自回归模型对利率、产出缺口和通胀之间的动态关系展开实证检验是可行的。     </a:t>
            </a:r>
          </a:p>
          <a:p>
            <a:pPr marL="0" indent="0" algn="ctr">
              <a:lnSpc>
                <a:spcPct val="170000"/>
              </a:lnSpc>
              <a:buFont typeface="Arial" panose="020B0604020202020204" pitchFamily="34" charset="0"/>
              <a:buNone/>
            </a:pPr>
            <a:r>
              <a:rPr kumimoji="1" lang="en-US" sz="2200" dirty="0" smtClean="0">
                <a:latin typeface="Times New Roman" panose="02020603050405020304" pitchFamily="18" charset="0"/>
                <a:ea typeface="+mn-ea"/>
                <a:cs typeface="Times New Roman" panose="02020603050405020304" pitchFamily="18" charset="0"/>
              </a:rPr>
              <a:t>表4-1  </a:t>
            </a:r>
            <a:r>
              <a:rPr kumimoji="1" lang="en-US" sz="2200" dirty="0">
                <a:latin typeface="Times New Roman" panose="02020603050405020304" pitchFamily="18" charset="0"/>
                <a:ea typeface="+mn-ea"/>
                <a:cs typeface="Times New Roman" panose="02020603050405020304" pitchFamily="18" charset="0"/>
              </a:rPr>
              <a:t>单位根检验</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8" name="表格 7"/>
          <p:cNvGraphicFramePr/>
          <p:nvPr>
            <p:custDataLst>
              <p:tags r:id="rId1"/>
            </p:custDataLst>
            <p:extLst>
              <p:ext uri="{D42A27DB-BD31-4B8C-83A1-F6EECF244321}">
                <p14:modId xmlns:p14="http://schemas.microsoft.com/office/powerpoint/2010/main" val="2899239066"/>
              </p:ext>
            </p:extLst>
          </p:nvPr>
        </p:nvGraphicFramePr>
        <p:xfrm>
          <a:off x="323215" y="3501390"/>
          <a:ext cx="10738957" cy="2476500"/>
        </p:xfrm>
        <a:graphic>
          <a:graphicData uri="http://schemas.openxmlformats.org/drawingml/2006/table">
            <a:tbl>
              <a:tblPr/>
              <a:tblGrid>
                <a:gridCol w="2716402"/>
                <a:gridCol w="2109450"/>
                <a:gridCol w="2169661"/>
                <a:gridCol w="2231948"/>
                <a:gridCol w="1511496"/>
              </a:tblGrid>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变量</a:t>
                      </a:r>
                    </a:p>
                  </a:txBody>
                  <a:tcPr marL="68580" marR="68580" marT="0" marB="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ADF统计量</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临界值（1%）</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临界值（5%）</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临界值（10%）</a:t>
                      </a: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利率</a:t>
                      </a:r>
                    </a:p>
                  </a:txBody>
                  <a:tcPr marL="68580" marR="68580" marT="0" marB="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-4.5191***</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-3.4919</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-2.8884</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-2.5812</a:t>
                      </a: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产出缺口</a:t>
                      </a: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-5.4716***</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-3.4919</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-2.8884</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-2.5812</a:t>
                      </a:r>
                    </a:p>
                  </a:txBody>
                  <a:tcPr marL="68580" marR="68580" marT="0" marB="0" anchor="ctr">
                    <a:lnL>
                      <a:noFill/>
                    </a:lnL>
                    <a:lnR cap="flat">
                      <a:noFill/>
                    </a:lnR>
                    <a:lnT cap="flat">
                      <a:noFill/>
                    </a:lnT>
                    <a:lnB cap="flat">
                      <a:noFill/>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通胀率</a:t>
                      </a:r>
                    </a:p>
                  </a:txBody>
                  <a:tcPr marL="68580" marR="68580" marT="0" marB="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-3.8438***</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-3.4950</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-2.8897</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-2.5819</a:t>
                      </a:r>
                    </a:p>
                  </a:txBody>
                  <a:tcPr marL="68580" marR="68580" marT="0" marB="0" anchor="ctr">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674366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236601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门限估计。为了进一步刻画利率对产出缺口和通货膨胀的影响，本节以产出缺口作为门限变量，利用网格搜索法估计门槛阀值，结果显示产出缺口门槛值为-0.4937。其次，我们采用sup-Wald统计量检验结果表明了VAR模型系统存在非线性效应，再将门限变量的实际数值低于时定义为区制1，否则定义为区制2。</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9" name="图片 29" descr="59435c282ed400ed81ba9a6a6ddfead"/>
          <p:cNvPicPr>
            <a:picLocks noChangeAspect="1"/>
          </p:cNvPicPr>
          <p:nvPr/>
        </p:nvPicPr>
        <p:blipFill>
          <a:blip r:embed="rId2"/>
          <a:srcRect l="592" r="845"/>
          <a:stretch>
            <a:fillRect/>
          </a:stretch>
        </p:blipFill>
        <p:spPr>
          <a:xfrm>
            <a:off x="7238365" y="3304540"/>
            <a:ext cx="4904105" cy="2861310"/>
          </a:xfrm>
          <a:prstGeom prst="rect">
            <a:avLst/>
          </a:prstGeom>
        </p:spPr>
      </p:pic>
      <p:sp>
        <p:nvSpPr>
          <p:cNvPr id="3" name="文本框 2"/>
          <p:cNvSpPr txBox="1"/>
          <p:nvPr/>
        </p:nvSpPr>
        <p:spPr>
          <a:xfrm>
            <a:off x="405130" y="2925445"/>
            <a:ext cx="6899275" cy="3542030"/>
          </a:xfrm>
          <a:prstGeom prst="rect">
            <a:avLst/>
          </a:prstGeom>
          <a:noFill/>
        </p:spPr>
        <p:txBody>
          <a:bodyPr wrap="square" rtlCol="0">
            <a:spAutoFit/>
          </a:bodyPr>
          <a:lstStyle/>
          <a:p>
            <a:pPr marL="0" indent="-342265" latinLnBrk="0">
              <a:lnSpc>
                <a:spcPct val="170000"/>
              </a:lnSpc>
            </a:pPr>
            <a:r>
              <a:rPr kumimoji="1" lang="en-US" sz="2200" dirty="0" smtClean="0">
                <a:latin typeface="Times New Roman" panose="02020603050405020304" pitchFamily="18" charset="0"/>
                <a:ea typeface="+mn-ea"/>
                <a:cs typeface="Times New Roman" panose="02020603050405020304" pitchFamily="18" charset="0"/>
                <a:sym typeface="+mn-ea"/>
              </a:rPr>
              <a:t>图4-2是基于门限</a:t>
            </a:r>
            <a:r>
              <a:rPr kumimoji="1" lang="en-US" sz="2200" dirty="0">
                <a:latin typeface="Times New Roman" panose="02020603050405020304" pitchFamily="18" charset="0"/>
                <a:ea typeface="+mn-ea"/>
                <a:cs typeface="Times New Roman" panose="02020603050405020304" pitchFamily="18" charset="0"/>
                <a:sym typeface="+mn-ea"/>
              </a:rPr>
              <a:t>VAR的区制1概率和门限变量走势，低产出缺口区制集中主要集中在亚洲金融危机后的</a:t>
            </a:r>
            <a:r>
              <a:rPr kumimoji="1" lang="en-US" sz="2200" dirty="0" smtClean="0">
                <a:latin typeface="Times New Roman" panose="02020603050405020304" pitchFamily="18" charset="0"/>
                <a:ea typeface="+mn-ea"/>
                <a:cs typeface="Times New Roman" panose="02020603050405020304" pitchFamily="18" charset="0"/>
                <a:sym typeface="+mn-ea"/>
              </a:rPr>
              <a:t>1994-1999</a:t>
            </a:r>
            <a:r>
              <a:rPr kumimoji="1" lang="en-US" sz="2200" dirty="0">
                <a:latin typeface="Times New Roman" panose="02020603050405020304" pitchFamily="18" charset="0"/>
                <a:ea typeface="+mn-ea"/>
                <a:cs typeface="Times New Roman" panose="02020603050405020304" pitchFamily="18" charset="0"/>
                <a:sym typeface="+mn-ea"/>
              </a:rPr>
              <a:t>年阶段、2001-2004年阶段、2009年美国次贷危机后阶段、2014-2016年阶段和2020年新冠肺炎疫情冲击阶段。由此可见，重大金融危机和公共卫生事件冲击后容易造成我国经济相对下行，产出水平较低。    </a:t>
            </a:r>
            <a:endParaRPr kumimoji="1" lang="en-US" sz="2200"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6670040" y="6165850"/>
            <a:ext cx="5662295" cy="368300"/>
          </a:xfrm>
          <a:prstGeom prst="rect">
            <a:avLst/>
          </a:prstGeom>
          <a:noFill/>
        </p:spPr>
        <p:txBody>
          <a:bodyPr wrap="square" rtlCol="0">
            <a:spAutoFit/>
          </a:bodyPr>
          <a:lstStyle/>
          <a:p>
            <a:r>
              <a:rPr lang="zh-CN" altLang="en-US" dirty="0" smtClean="0"/>
              <a:t>图</a:t>
            </a:r>
            <a:r>
              <a:rPr lang="en-US" altLang="zh-CN" dirty="0" smtClean="0"/>
              <a:t>4-2</a:t>
            </a:r>
            <a:r>
              <a:rPr lang="zh-CN" altLang="en-US" dirty="0" smtClean="0"/>
              <a:t> </a:t>
            </a:r>
            <a:r>
              <a:rPr lang="zh-CN" altLang="en-US" dirty="0"/>
              <a:t>基于门限VAR模型的区制1概率和门限变量走势</a:t>
            </a:r>
          </a:p>
        </p:txBody>
      </p:sp>
    </p:spTree>
    <p:extLst>
      <p:ext uri="{BB962C8B-B14F-4D97-AF65-F5344CB8AC3E}">
        <p14:creationId xmlns:p14="http://schemas.microsoft.com/office/powerpoint/2010/main" val="80557197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7025640"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再次，脉冲响应分析。</a:t>
            </a: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产出缺口的宏观经济效应。由图可知，产出缺口对一单位利率正向冲击的时变脉冲响应函数基本为负，意味着上调利率减小产出缺口，紧缩的货币政策不利于我国产出增长。对比不同产出缺口区制，利率在提前16期前低产出缺口区制下对产出缺口的脉冲响应值更低，而此后对产出缺口的脉冲响应值略微为正，表明在经济下行时，上调利率短中期内具有更强的抑制产出的经济效果，但在长期失效。     </a:t>
            </a: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9" name="图片 39" descr="d865e30d956d0ccc6df556ad24111cb"/>
          <p:cNvPicPr>
            <a:picLocks noChangeAspect="1"/>
          </p:cNvPicPr>
          <p:nvPr/>
        </p:nvPicPr>
        <p:blipFill>
          <a:blip r:embed="rId2"/>
          <a:srcRect r="50000" b="-1061"/>
          <a:stretch>
            <a:fillRect/>
          </a:stretch>
        </p:blipFill>
        <p:spPr>
          <a:xfrm>
            <a:off x="6957695" y="836930"/>
            <a:ext cx="5145405" cy="4720590"/>
          </a:xfrm>
          <a:prstGeom prst="rect">
            <a:avLst/>
          </a:prstGeom>
        </p:spPr>
      </p:pic>
    </p:spTree>
    <p:extLst>
      <p:ext uri="{BB962C8B-B14F-4D97-AF65-F5344CB8AC3E}">
        <p14:creationId xmlns:p14="http://schemas.microsoft.com/office/powerpoint/2010/main" val="4237675337"/>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6754495"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通胀的宏观经济效应。由图可知，不同产出缺口区制下通胀对一单位利率正向冲击的时变脉冲响应函数存在显著性差异，具体而言，在低产出缺口区制时短期内为负，中长期内由负转正，而在高产出缺口区制时始终显著为正，该结论意味着上调利率在经济下行时期短期内有利于抑制通胀，但中长期内失效，且在经济上行时期不利于抑制通胀。</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39" descr="d865e30d956d0ccc6df556ad24111cb"/>
          <p:cNvPicPr>
            <a:picLocks noChangeAspect="1"/>
          </p:cNvPicPr>
          <p:nvPr/>
        </p:nvPicPr>
        <p:blipFill>
          <a:blip r:embed="rId2"/>
          <a:srcRect l="51663" b="-1061"/>
          <a:stretch>
            <a:fillRect/>
          </a:stretch>
        </p:blipFill>
        <p:spPr>
          <a:xfrm>
            <a:off x="6670040" y="836930"/>
            <a:ext cx="5006340" cy="4749165"/>
          </a:xfrm>
          <a:prstGeom prst="rect">
            <a:avLst/>
          </a:prstGeom>
        </p:spPr>
      </p:pic>
    </p:spTree>
    <p:extLst>
      <p:ext uri="{BB962C8B-B14F-4D97-AF65-F5344CB8AC3E}">
        <p14:creationId xmlns:p14="http://schemas.microsoft.com/office/powerpoint/2010/main" val="2558069929"/>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 </a:t>
            </a:r>
            <a:r>
              <a:rPr lang="zh-CN" altLang="en-US" sz="2800" b="1" cap="small" dirty="0">
                <a:latin typeface="微软雅黑" panose="020B0503020204020204" pitchFamily="34" charset="-122"/>
                <a:ea typeface="微软雅黑" panose="020B0503020204020204" pitchFamily="34" charset="-122"/>
                <a:cs typeface="+mn-cs"/>
              </a:rPr>
              <a:t>门限向量自回归模型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上述结论可以总结为，在经济相对繁荣阶段，央行应谨慎采取利率上调的货币政策，因为会同时导致产出下降和通胀上升，而在经济相对衰退阶段，央行采取利率上调的货币政策虽然短期内能有效稳定物价，但也会给产出带来较强烈打击。还需要说明的是，这些效果从长期上来看，并不具有持久性。</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综上可知，利用TVAR模型能有效识别出产出缺口这一门限变量的门槛值，并进一步考察出不同区制下利率冲击的宏观经济效应非对称性。</a:t>
            </a:r>
          </a:p>
        </p:txBody>
      </p:sp>
    </p:spTree>
    <p:extLst>
      <p:ext uri="{BB962C8B-B14F-4D97-AF65-F5344CB8AC3E}">
        <p14:creationId xmlns:p14="http://schemas.microsoft.com/office/powerpoint/2010/main" val="1073090978"/>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三、</a:t>
            </a:r>
            <a:r>
              <a:rPr kumimoji="0" lang="zh-CN" altLang="en-US" sz="5400" b="1" dirty="0">
                <a:solidFill>
                  <a:schemeClr val="bg1"/>
                </a:solidFill>
                <a:latin typeface="微软雅黑" panose="020B0503020204020204" pitchFamily="34" charset="-122"/>
                <a:ea typeface="微软雅黑" panose="020B0503020204020204" pitchFamily="34" charset="-122"/>
              </a:rPr>
              <a:t>区制转移向量自回归模型</a:t>
            </a:r>
          </a:p>
        </p:txBody>
      </p:sp>
    </p:spTree>
    <p:extLst>
      <p:ext uri="{BB962C8B-B14F-4D97-AF65-F5344CB8AC3E}">
        <p14:creationId xmlns:p14="http://schemas.microsoft.com/office/powerpoint/2010/main" val="171374955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第三节</a:t>
            </a:r>
            <a:r>
              <a:rPr lang="en-US" altLang="zh-CN" sz="2800" b="1" cap="small" dirty="0" smtClean="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在时变参数的时间序列分析中，区制转移模型对处理由于政治事件、政策变动及技术冲击等造成的宏观经济时序数据结构性变动及过程参数的时变现象具有则重要的指导意义。</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较为经典的区制转移模型是在马氏链模型的思想之上建立的，通过引入一个离散时间且离散状态的马尔可夫随机过程，将经济的运行状态分为数量为M的区制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，同时定义了状态的转移概率：</a:t>
            </a: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sz="2400" dirty="0" smtClean="0">
                <a:latin typeface="Times New Roman" panose="02020603050405020304" pitchFamily="18" charset="0"/>
                <a:ea typeface="+mn-ea"/>
                <a:cs typeface="Times New Roman" panose="02020603050405020304" pitchFamily="18" charset="0"/>
              </a:rPr>
              <a:t>4-7</a:t>
            </a:r>
            <a:r>
              <a:rPr kumimoji="1" sz="2400" dirty="0" smtClean="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8"/>
          <p:cNvGraphicFramePr>
            <a:graphicFrameLocks noChangeAspect="1"/>
          </p:cNvGraphicFramePr>
          <p:nvPr/>
        </p:nvGraphicFramePr>
        <p:xfrm>
          <a:off x="1917065" y="4869180"/>
          <a:ext cx="6082030" cy="880745"/>
        </p:xfrm>
        <a:graphic>
          <a:graphicData uri="http://schemas.openxmlformats.org/presentationml/2006/ole">
            <mc:AlternateContent xmlns:mc="http://schemas.openxmlformats.org/markup-compatibility/2006">
              <mc:Choice xmlns:v="urn:schemas-microsoft-com:vml" Requires="v">
                <p:oleObj spid="_x0000_s38954" r:id="rId3" imgW="3060700" imgH="444500" progId="Equation.DSMT4">
                  <p:embed/>
                </p:oleObj>
              </mc:Choice>
              <mc:Fallback>
                <p:oleObj r:id="rId3" imgW="3060700" imgH="444500" progId="Equation.DSMT4">
                  <p:embed/>
                  <p:pic>
                    <p:nvPicPr>
                      <p:cNvPr id="0" name=""/>
                      <p:cNvPicPr/>
                      <p:nvPr/>
                    </p:nvPicPr>
                    <p:blipFill>
                      <a:blip r:embed="rId4"/>
                      <a:stretch>
                        <a:fillRect/>
                      </a:stretch>
                    </p:blipFill>
                    <p:spPr>
                      <a:xfrm>
                        <a:off x="1917065" y="4869180"/>
                        <a:ext cx="6082030" cy="880745"/>
                      </a:xfrm>
                      <a:prstGeom prst="rect">
                        <a:avLst/>
                      </a:prstGeom>
                      <a:noFill/>
                      <a:ln w="38100">
                        <a:noFill/>
                        <a:miter/>
                      </a:ln>
                    </p:spPr>
                  </p:pic>
                </p:oleObj>
              </mc:Fallback>
            </mc:AlternateContent>
          </a:graphicData>
        </a:graphic>
      </p:graphicFrame>
      <p:graphicFrame>
        <p:nvGraphicFramePr>
          <p:cNvPr id="4" name="对象 -2147482499"/>
          <p:cNvGraphicFramePr>
            <a:graphicFrameLocks noChangeAspect="1"/>
          </p:cNvGraphicFramePr>
          <p:nvPr/>
        </p:nvGraphicFramePr>
        <p:xfrm>
          <a:off x="10269855" y="3789045"/>
          <a:ext cx="1530985" cy="483235"/>
        </p:xfrm>
        <a:graphic>
          <a:graphicData uri="http://schemas.openxmlformats.org/presentationml/2006/ole">
            <mc:AlternateContent xmlns:mc="http://schemas.openxmlformats.org/markup-compatibility/2006">
              <mc:Choice xmlns:v="urn:schemas-microsoft-com:vml" Requires="v">
                <p:oleObj spid="_x0000_s38955" r:id="rId5" imgW="1002665" imgH="254000" progId="Equation.DSMT4">
                  <p:embed/>
                </p:oleObj>
              </mc:Choice>
              <mc:Fallback>
                <p:oleObj r:id="rId5" imgW="1002665" imgH="254000" progId="Equation.DSMT4">
                  <p:embed/>
                  <p:pic>
                    <p:nvPicPr>
                      <p:cNvPr id="0" name=""/>
                      <p:cNvPicPr/>
                      <p:nvPr/>
                    </p:nvPicPr>
                    <p:blipFill>
                      <a:blip r:embed="rId6"/>
                      <a:stretch>
                        <a:fillRect/>
                      </a:stretch>
                    </p:blipFill>
                    <p:spPr>
                      <a:xfrm>
                        <a:off x="10269855" y="3789045"/>
                        <a:ext cx="1530985" cy="4832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17789967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第三节</a:t>
            </a:r>
            <a:r>
              <a:rPr lang="en-US" altLang="zh-CN" sz="2800" b="1" cap="small" dirty="0" smtClean="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用以表示经济在时刻属于状态的前提下时刻转变为状态的概率，同时，假设该状态转移矩阵是不可约且可遍历，由此可进一步定义一个状态转移矩阵：</a:t>
            </a: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sz="2400" dirty="0" smtClean="0">
                <a:latin typeface="Times New Roman" panose="02020603050405020304" pitchFamily="18" charset="0"/>
                <a:ea typeface="+mn-ea"/>
                <a:cs typeface="Times New Roman" panose="02020603050405020304" pitchFamily="18" charset="0"/>
              </a:rPr>
              <a:t>4-8</a:t>
            </a:r>
            <a:r>
              <a:rPr kumimoji="1" sz="2400" dirty="0" smtClean="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3"/>
          <p:cNvGraphicFramePr>
            <a:graphicFrameLocks noChangeAspect="1"/>
          </p:cNvGraphicFramePr>
          <p:nvPr/>
        </p:nvGraphicFramePr>
        <p:xfrm>
          <a:off x="3429635" y="2853055"/>
          <a:ext cx="3723005" cy="1867535"/>
        </p:xfrm>
        <a:graphic>
          <a:graphicData uri="http://schemas.openxmlformats.org/presentationml/2006/ole">
            <mc:AlternateContent xmlns:mc="http://schemas.openxmlformats.org/markup-compatibility/2006">
              <mc:Choice xmlns:v="urn:schemas-microsoft-com:vml" Requires="v">
                <p:oleObj spid="_x0000_s39958" r:id="rId3" imgW="1879600" imgH="939800" progId="Equation.DSMT4">
                  <p:embed/>
                </p:oleObj>
              </mc:Choice>
              <mc:Fallback>
                <p:oleObj r:id="rId3" imgW="1879600" imgH="939800" progId="Equation.DSMT4">
                  <p:embed/>
                  <p:pic>
                    <p:nvPicPr>
                      <p:cNvPr id="0" name=""/>
                      <p:cNvPicPr/>
                      <p:nvPr/>
                    </p:nvPicPr>
                    <p:blipFill>
                      <a:blip r:embed="rId4"/>
                      <a:stretch>
                        <a:fillRect/>
                      </a:stretch>
                    </p:blipFill>
                    <p:spPr>
                      <a:xfrm>
                        <a:off x="3429635" y="2853055"/>
                        <a:ext cx="3723005" cy="18675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67164263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长期约束结构向量自回归模型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VAR模型作为宏观经济实证中的主要模型，对于解析宏观经济时序数据有着不可忽视的作用，但由于经济运行过程中其他冲击的存在，即经济总是发生着区制的转移，使得VAR过程的参数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、均值</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及方差</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等出现了时变的特征，这显然违背了经典时序分析中平稳性的假设。但若在给定经济的所属区制</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，时序数据的产生过程将是稳定的，即在控制了经济所属区制后，VAR过程可满足平稳性的设定。这为解决时序分析中的参数突变问题提供了解决思路，对应每个区制下时序数据的概率密度函数可表示为：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4-9</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为VAR过程在不同区制下的参数向量，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为序列观测值，这正是在考虑了区制转移后VAR模型的构建思想。</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88"/>
          <p:cNvGraphicFramePr>
            <a:graphicFrameLocks noChangeAspect="1"/>
          </p:cNvGraphicFramePr>
          <p:nvPr/>
        </p:nvGraphicFramePr>
        <p:xfrm>
          <a:off x="3357245" y="4077335"/>
          <a:ext cx="4528820" cy="1353185"/>
        </p:xfrm>
        <a:graphic>
          <a:graphicData uri="http://schemas.openxmlformats.org/presentationml/2006/ole">
            <mc:AlternateContent xmlns:mc="http://schemas.openxmlformats.org/markup-compatibility/2006">
              <mc:Choice xmlns:v="urn:schemas-microsoft-com:vml" Requires="v">
                <p:oleObj spid="_x0000_s41102" r:id="rId3" imgW="2387600" imgH="711200" progId="Equation.DSMT4">
                  <p:embed/>
                </p:oleObj>
              </mc:Choice>
              <mc:Fallback>
                <p:oleObj r:id="rId3" imgW="2387600" imgH="711200" progId="Equation.DSMT4">
                  <p:embed/>
                  <p:pic>
                    <p:nvPicPr>
                      <p:cNvPr id="0" name=""/>
                      <p:cNvPicPr/>
                      <p:nvPr/>
                    </p:nvPicPr>
                    <p:blipFill>
                      <a:blip r:embed="rId4"/>
                      <a:stretch>
                        <a:fillRect/>
                      </a:stretch>
                    </p:blipFill>
                    <p:spPr>
                      <a:xfrm>
                        <a:off x="3357245" y="4077335"/>
                        <a:ext cx="4528820" cy="1353185"/>
                      </a:xfrm>
                      <a:prstGeom prst="rect">
                        <a:avLst/>
                      </a:prstGeom>
                      <a:noFill/>
                      <a:ln w="38100">
                        <a:noFill/>
                        <a:miter/>
                      </a:ln>
                    </p:spPr>
                  </p:pic>
                </p:oleObj>
              </mc:Fallback>
            </mc:AlternateContent>
          </a:graphicData>
        </a:graphic>
      </p:graphicFrame>
      <p:graphicFrame>
        <p:nvGraphicFramePr>
          <p:cNvPr id="4" name="对象 -2147482492"/>
          <p:cNvGraphicFramePr>
            <a:graphicFrameLocks noChangeAspect="1"/>
          </p:cNvGraphicFramePr>
          <p:nvPr/>
        </p:nvGraphicFramePr>
        <p:xfrm>
          <a:off x="1052830" y="1988820"/>
          <a:ext cx="238125" cy="337185"/>
        </p:xfrm>
        <a:graphic>
          <a:graphicData uri="http://schemas.openxmlformats.org/presentationml/2006/ole">
            <mc:AlternateContent xmlns:mc="http://schemas.openxmlformats.org/markup-compatibility/2006">
              <mc:Choice xmlns:v="urn:schemas-microsoft-com:vml" Requires="v">
                <p:oleObj spid="_x0000_s41103" r:id="rId5" imgW="127000" imgH="177165" progId="Equation.DSMT4">
                  <p:embed/>
                </p:oleObj>
              </mc:Choice>
              <mc:Fallback>
                <p:oleObj r:id="rId5" imgW="127000" imgH="177165" progId="Equation.DSMT4">
                  <p:embed/>
                  <p:pic>
                    <p:nvPicPr>
                      <p:cNvPr id="0" name=""/>
                      <p:cNvPicPr/>
                      <p:nvPr/>
                    </p:nvPicPr>
                    <p:blipFill>
                      <a:blip r:embed="rId6"/>
                      <a:stretch>
                        <a:fillRect/>
                      </a:stretch>
                    </p:blipFill>
                    <p:spPr>
                      <a:xfrm>
                        <a:off x="1052830" y="1988820"/>
                        <a:ext cx="238125" cy="337185"/>
                      </a:xfrm>
                      <a:prstGeom prst="rect">
                        <a:avLst/>
                      </a:prstGeom>
                      <a:noFill/>
                      <a:ln w="38100">
                        <a:noFill/>
                        <a:miter/>
                      </a:ln>
                    </p:spPr>
                  </p:pic>
                </p:oleObj>
              </mc:Fallback>
            </mc:AlternateContent>
          </a:graphicData>
        </a:graphic>
      </p:graphicFrame>
      <p:graphicFrame>
        <p:nvGraphicFramePr>
          <p:cNvPr id="6" name="对象 -2147482491"/>
          <p:cNvGraphicFramePr>
            <a:graphicFrameLocks noChangeAspect="1"/>
          </p:cNvGraphicFramePr>
          <p:nvPr/>
        </p:nvGraphicFramePr>
        <p:xfrm>
          <a:off x="2205355" y="1988820"/>
          <a:ext cx="347980" cy="373380"/>
        </p:xfrm>
        <a:graphic>
          <a:graphicData uri="http://schemas.openxmlformats.org/presentationml/2006/ole">
            <mc:AlternateContent xmlns:mc="http://schemas.openxmlformats.org/markup-compatibility/2006">
              <mc:Choice xmlns:v="urn:schemas-microsoft-com:vml" Requires="v">
                <p:oleObj spid="_x0000_s41104" r:id="rId7" imgW="152400" imgH="165100" progId="Equation.DSMT4">
                  <p:embed/>
                </p:oleObj>
              </mc:Choice>
              <mc:Fallback>
                <p:oleObj r:id="rId7" imgW="152400" imgH="165100" progId="Equation.DSMT4">
                  <p:embed/>
                  <p:pic>
                    <p:nvPicPr>
                      <p:cNvPr id="0" name=""/>
                      <p:cNvPicPr/>
                      <p:nvPr/>
                    </p:nvPicPr>
                    <p:blipFill>
                      <a:blip r:embed="rId8"/>
                      <a:stretch>
                        <a:fillRect/>
                      </a:stretch>
                    </p:blipFill>
                    <p:spPr>
                      <a:xfrm>
                        <a:off x="2205355" y="1988820"/>
                        <a:ext cx="347980" cy="373380"/>
                      </a:xfrm>
                      <a:prstGeom prst="rect">
                        <a:avLst/>
                      </a:prstGeom>
                      <a:noFill/>
                      <a:ln w="38100">
                        <a:noFill/>
                        <a:miter/>
                      </a:ln>
                    </p:spPr>
                  </p:pic>
                </p:oleObj>
              </mc:Fallback>
            </mc:AlternateContent>
          </a:graphicData>
        </a:graphic>
      </p:graphicFrame>
      <p:graphicFrame>
        <p:nvGraphicFramePr>
          <p:cNvPr id="8" name="对象 -2147482490"/>
          <p:cNvGraphicFramePr>
            <a:graphicFrameLocks noChangeAspect="1"/>
          </p:cNvGraphicFramePr>
          <p:nvPr/>
        </p:nvGraphicFramePr>
        <p:xfrm>
          <a:off x="3429635" y="1962150"/>
          <a:ext cx="342900" cy="400050"/>
        </p:xfrm>
        <a:graphic>
          <a:graphicData uri="http://schemas.openxmlformats.org/presentationml/2006/ole">
            <mc:AlternateContent xmlns:mc="http://schemas.openxmlformats.org/markup-compatibility/2006">
              <mc:Choice xmlns:v="urn:schemas-microsoft-com:vml" Requires="v">
                <p:oleObj spid="_x0000_s41105" r:id="rId9" imgW="165100" imgH="190500" progId="Equation.DSMT4">
                  <p:embed/>
                </p:oleObj>
              </mc:Choice>
              <mc:Fallback>
                <p:oleObj r:id="rId9" imgW="165100" imgH="190500" progId="Equation.DSMT4">
                  <p:embed/>
                  <p:pic>
                    <p:nvPicPr>
                      <p:cNvPr id="0" name=""/>
                      <p:cNvPicPr/>
                      <p:nvPr/>
                    </p:nvPicPr>
                    <p:blipFill>
                      <a:blip r:embed="rId10"/>
                      <a:stretch>
                        <a:fillRect/>
                      </a:stretch>
                    </p:blipFill>
                    <p:spPr>
                      <a:xfrm>
                        <a:off x="3429635" y="1962150"/>
                        <a:ext cx="342900" cy="400050"/>
                      </a:xfrm>
                      <a:prstGeom prst="rect">
                        <a:avLst/>
                      </a:prstGeom>
                      <a:noFill/>
                      <a:ln w="38100">
                        <a:noFill/>
                        <a:miter/>
                      </a:ln>
                    </p:spPr>
                  </p:pic>
                </p:oleObj>
              </mc:Fallback>
            </mc:AlternateContent>
          </a:graphicData>
        </a:graphic>
      </p:graphicFrame>
      <p:graphicFrame>
        <p:nvGraphicFramePr>
          <p:cNvPr id="11" name="对象 -2147482489"/>
          <p:cNvGraphicFramePr>
            <a:graphicFrameLocks noChangeAspect="1"/>
          </p:cNvGraphicFramePr>
          <p:nvPr/>
        </p:nvGraphicFramePr>
        <p:xfrm>
          <a:off x="4365625" y="2421255"/>
          <a:ext cx="362585" cy="556895"/>
        </p:xfrm>
        <a:graphic>
          <a:graphicData uri="http://schemas.openxmlformats.org/presentationml/2006/ole">
            <mc:AlternateContent xmlns:mc="http://schemas.openxmlformats.org/markup-compatibility/2006">
              <mc:Choice xmlns:v="urn:schemas-microsoft-com:vml" Requires="v">
                <p:oleObj spid="_x0000_s41106" r:id="rId11" imgW="139700" imgH="228600" progId="Equation.DSMT4">
                  <p:embed/>
                </p:oleObj>
              </mc:Choice>
              <mc:Fallback>
                <p:oleObj r:id="rId11" imgW="139700" imgH="228600" progId="Equation.DSMT4">
                  <p:embed/>
                  <p:pic>
                    <p:nvPicPr>
                      <p:cNvPr id="0" name=""/>
                      <p:cNvPicPr/>
                      <p:nvPr/>
                    </p:nvPicPr>
                    <p:blipFill>
                      <a:blip r:embed="rId12"/>
                      <a:stretch>
                        <a:fillRect/>
                      </a:stretch>
                    </p:blipFill>
                    <p:spPr>
                      <a:xfrm>
                        <a:off x="4365625" y="2421255"/>
                        <a:ext cx="362585" cy="556895"/>
                      </a:xfrm>
                      <a:prstGeom prst="rect">
                        <a:avLst/>
                      </a:prstGeom>
                      <a:noFill/>
                      <a:ln w="38100">
                        <a:noFill/>
                        <a:miter/>
                      </a:ln>
                    </p:spPr>
                  </p:pic>
                </p:oleObj>
              </mc:Fallback>
            </mc:AlternateContent>
          </a:graphicData>
        </a:graphic>
      </p:graphicFrame>
      <p:graphicFrame>
        <p:nvGraphicFramePr>
          <p:cNvPr id="13" name="对象 -2147482487"/>
          <p:cNvGraphicFramePr>
            <a:graphicFrameLocks noChangeAspect="1"/>
          </p:cNvGraphicFramePr>
          <p:nvPr/>
        </p:nvGraphicFramePr>
        <p:xfrm>
          <a:off x="1269365" y="5373370"/>
          <a:ext cx="310515" cy="461645"/>
        </p:xfrm>
        <a:graphic>
          <a:graphicData uri="http://schemas.openxmlformats.org/presentationml/2006/ole">
            <mc:AlternateContent xmlns:mc="http://schemas.openxmlformats.org/markup-compatibility/2006">
              <mc:Choice xmlns:v="urn:schemas-microsoft-com:vml" Requires="v">
                <p:oleObj spid="_x0000_s41107"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1269365" y="5373370"/>
                        <a:ext cx="310515" cy="461645"/>
                      </a:xfrm>
                      <a:prstGeom prst="rect">
                        <a:avLst/>
                      </a:prstGeom>
                      <a:noFill/>
                      <a:ln w="38100">
                        <a:noFill/>
                        <a:miter/>
                      </a:ln>
                    </p:spPr>
                  </p:pic>
                </p:oleObj>
              </mc:Fallback>
            </mc:AlternateContent>
          </a:graphicData>
        </a:graphic>
      </p:graphicFrame>
      <p:graphicFrame>
        <p:nvGraphicFramePr>
          <p:cNvPr id="15" name="对象 -2147482486"/>
          <p:cNvGraphicFramePr>
            <a:graphicFrameLocks noChangeAspect="1"/>
          </p:cNvGraphicFramePr>
          <p:nvPr/>
        </p:nvGraphicFramePr>
        <p:xfrm>
          <a:off x="6222365" y="5373370"/>
          <a:ext cx="418465" cy="418465"/>
        </p:xfrm>
        <a:graphic>
          <a:graphicData uri="http://schemas.openxmlformats.org/presentationml/2006/ole">
            <mc:AlternateContent xmlns:mc="http://schemas.openxmlformats.org/markup-compatibility/2006">
              <mc:Choice xmlns:v="urn:schemas-microsoft-com:vml" Requires="v">
                <p:oleObj spid="_x0000_s41108" r:id="rId15" imgW="228600" imgH="228600" progId="Equation.DSMT4">
                  <p:embed/>
                </p:oleObj>
              </mc:Choice>
              <mc:Fallback>
                <p:oleObj r:id="rId15" imgW="228600" imgH="228600" progId="Equation.DSMT4">
                  <p:embed/>
                  <p:pic>
                    <p:nvPicPr>
                      <p:cNvPr id="0" name=""/>
                      <p:cNvPicPr/>
                      <p:nvPr/>
                    </p:nvPicPr>
                    <p:blipFill>
                      <a:blip r:embed="rId16"/>
                      <a:stretch>
                        <a:fillRect/>
                      </a:stretch>
                    </p:blipFill>
                    <p:spPr>
                      <a:xfrm>
                        <a:off x="6222365" y="5373370"/>
                        <a:ext cx="418465" cy="41846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10573261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下面对马尔可夫转移的向量自回归模型(Markov-switching vector autoregressive processes, MS-VAR)进行说明</a:t>
            </a:r>
            <a:r>
              <a:rPr kumimoji="1" sz="2200" dirty="0" smtClean="0">
                <a:latin typeface="Times New Roman" panose="02020603050405020304" pitchFamily="18" charset="0"/>
                <a:ea typeface="+mn-ea"/>
                <a:cs typeface="Times New Roman" panose="02020603050405020304" pitchFamily="18" charset="0"/>
                <a:sym typeface="+mn-ea"/>
              </a:rPr>
              <a:t>，Hamilton</a:t>
            </a:r>
            <a:r>
              <a:rPr kumimoji="1" sz="2200" dirty="0">
                <a:latin typeface="Times New Roman" panose="02020603050405020304" pitchFamily="18" charset="0"/>
                <a:ea typeface="+mn-ea"/>
                <a:cs typeface="Times New Roman" panose="02020603050405020304" pitchFamily="18" charset="0"/>
                <a:sym typeface="+mn-ea"/>
              </a:rPr>
              <a:t>于1989</a:t>
            </a:r>
            <a:r>
              <a:rPr kumimoji="1" sz="2200" dirty="0" smtClean="0">
                <a:latin typeface="Times New Roman" panose="02020603050405020304" pitchFamily="18" charset="0"/>
                <a:ea typeface="+mn-ea"/>
                <a:cs typeface="Times New Roman" panose="02020603050405020304" pitchFamily="18" charset="0"/>
                <a:sym typeface="+mn-ea"/>
              </a:rPr>
              <a:t>年提出</a:t>
            </a:r>
            <a:r>
              <a:rPr kumimoji="1" lang="zh-CN" altLang="en-US" sz="2200" dirty="0" smtClean="0">
                <a:latin typeface="Times New Roman" panose="02020603050405020304" pitchFamily="18" charset="0"/>
                <a:ea typeface="+mn-ea"/>
                <a:cs typeface="Times New Roman" panose="02020603050405020304" pitchFamily="18" charset="0"/>
                <a:sym typeface="+mn-ea"/>
              </a:rPr>
              <a:t>自回归区制转换模型，</a:t>
            </a:r>
            <a:r>
              <a:rPr kumimoji="1" lang="en-US" altLang="zh-CN" sz="2200" dirty="0" err="1" smtClean="0">
                <a:latin typeface="Times New Roman" panose="02020603050405020304" pitchFamily="18" charset="0"/>
                <a:ea typeface="+mn-ea"/>
                <a:cs typeface="Times New Roman" panose="02020603050405020304" pitchFamily="18" charset="0"/>
                <a:sym typeface="+mn-ea"/>
              </a:rPr>
              <a:t>Krolzig</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1997</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zh-CN" altLang="en-US" sz="2200" dirty="0" smtClean="0">
                <a:latin typeface="Times New Roman" panose="02020603050405020304" pitchFamily="18" charset="0"/>
                <a:ea typeface="+mn-ea"/>
                <a:cs typeface="Times New Roman" panose="02020603050405020304" pitchFamily="18" charset="0"/>
                <a:sym typeface="+mn-ea"/>
              </a:rPr>
              <a:t>提出</a:t>
            </a:r>
            <a:r>
              <a:rPr kumimoji="1" lang="en-US" altLang="zh-CN" sz="2200" dirty="0" smtClean="0">
                <a:latin typeface="Times New Roman" panose="02020603050405020304" pitchFamily="18" charset="0"/>
                <a:ea typeface="+mn-ea"/>
                <a:cs typeface="Times New Roman" panose="02020603050405020304" pitchFamily="18" charset="0"/>
                <a:sym typeface="+mn-ea"/>
              </a:rPr>
              <a:t>MS-VAR</a:t>
            </a:r>
            <a:r>
              <a:rPr kumimoji="1" lang="zh-CN" altLang="en-US" sz="2200" dirty="0" smtClean="0">
                <a:latin typeface="Times New Roman" panose="02020603050405020304" pitchFamily="18" charset="0"/>
                <a:ea typeface="+mn-ea"/>
                <a:cs typeface="Times New Roman" panose="02020603050405020304" pitchFamily="18" charset="0"/>
                <a:sym typeface="+mn-ea"/>
              </a:rPr>
              <a:t>模型</a:t>
            </a:r>
            <a:r>
              <a:rPr kumimoji="1" sz="2200" dirty="0" smtClean="0">
                <a:latin typeface="Times New Roman" panose="02020603050405020304" pitchFamily="18" charset="0"/>
                <a:ea typeface="+mn-ea"/>
                <a:cs typeface="Times New Roman" panose="02020603050405020304" pitchFamily="18" charset="0"/>
                <a:sym typeface="+mn-ea"/>
              </a:rPr>
              <a:t>，</a:t>
            </a:r>
            <a:r>
              <a:rPr kumimoji="1" lang="zh-CN" altLang="en-US" sz="2200" dirty="0" smtClean="0">
                <a:latin typeface="Times New Roman" panose="02020603050405020304" pitchFamily="18" charset="0"/>
                <a:ea typeface="+mn-ea"/>
                <a:cs typeface="Times New Roman" panose="02020603050405020304" pitchFamily="18" charset="0"/>
                <a:sym typeface="+mn-ea"/>
              </a:rPr>
              <a:t>该</a:t>
            </a:r>
            <a:r>
              <a:rPr kumimoji="1" sz="2200" dirty="0" err="1" smtClean="0">
                <a:latin typeface="Times New Roman" panose="02020603050405020304" pitchFamily="18" charset="0"/>
                <a:ea typeface="+mn-ea"/>
                <a:cs typeface="Times New Roman" panose="02020603050405020304" pitchFamily="18" charset="0"/>
                <a:sym typeface="+mn-ea"/>
              </a:rPr>
              <a:t>模型可以视为阶向量自回归模型的推广</a:t>
            </a:r>
            <a:r>
              <a:rPr kumimoji="1" sz="2200" dirty="0" err="1">
                <a:latin typeface="Times New Roman" panose="02020603050405020304" pitchFamily="18" charset="0"/>
                <a:ea typeface="+mn-ea"/>
                <a:cs typeface="Times New Roman" panose="02020603050405020304" pitchFamily="18" charset="0"/>
                <a:sym typeface="+mn-ea"/>
              </a:rPr>
              <a:t>。设有高斯VAR过程</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4-10</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。引入滞后算子B，则一个</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维的滞后多项式可以表示为：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，且该多项式的特征根在单位圆外，同时</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的均值。</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13"/>
          <p:cNvGraphicFramePr>
            <a:graphicFrameLocks noChangeAspect="1"/>
          </p:cNvGraphicFramePr>
          <p:nvPr/>
        </p:nvGraphicFramePr>
        <p:xfrm>
          <a:off x="3166110" y="2408555"/>
          <a:ext cx="4531360" cy="592455"/>
        </p:xfrm>
        <a:graphic>
          <a:graphicData uri="http://schemas.openxmlformats.org/presentationml/2006/ole">
            <mc:AlternateContent xmlns:mc="http://schemas.openxmlformats.org/markup-compatibility/2006">
              <mc:Choice xmlns:v="urn:schemas-microsoft-com:vml" Requires="v">
                <p:oleObj spid="_x0000_s42106" r:id="rId3" imgW="1854200" imgH="241300" progId="Equation.DSMT4">
                  <p:embed/>
                </p:oleObj>
              </mc:Choice>
              <mc:Fallback>
                <p:oleObj r:id="rId3" imgW="1854200" imgH="241300" progId="Equation.DSMT4">
                  <p:embed/>
                  <p:pic>
                    <p:nvPicPr>
                      <p:cNvPr id="0" name=""/>
                      <p:cNvPicPr/>
                      <p:nvPr/>
                    </p:nvPicPr>
                    <p:blipFill>
                      <a:blip r:embed="rId4"/>
                      <a:stretch>
                        <a:fillRect/>
                      </a:stretch>
                    </p:blipFill>
                    <p:spPr>
                      <a:xfrm>
                        <a:off x="3166110" y="2408555"/>
                        <a:ext cx="4531360" cy="592455"/>
                      </a:xfrm>
                      <a:prstGeom prst="rect">
                        <a:avLst/>
                      </a:prstGeom>
                      <a:noFill/>
                      <a:ln w="38100">
                        <a:noFill/>
                        <a:miter/>
                      </a:ln>
                    </p:spPr>
                  </p:pic>
                </p:oleObj>
              </mc:Fallback>
            </mc:AlternateContent>
          </a:graphicData>
        </a:graphic>
      </p:graphicFrame>
      <p:graphicFrame>
        <p:nvGraphicFramePr>
          <p:cNvPr id="5" name="对象 -2147482483"/>
          <p:cNvGraphicFramePr>
            <a:graphicFrameLocks noChangeAspect="1"/>
          </p:cNvGraphicFramePr>
          <p:nvPr/>
        </p:nvGraphicFramePr>
        <p:xfrm>
          <a:off x="1314450" y="3068955"/>
          <a:ext cx="5344795" cy="477520"/>
        </p:xfrm>
        <a:graphic>
          <a:graphicData uri="http://schemas.openxmlformats.org/presentationml/2006/ole">
            <mc:AlternateContent xmlns:mc="http://schemas.openxmlformats.org/markup-compatibility/2006">
              <mc:Choice xmlns:v="urn:schemas-microsoft-com:vml" Requires="v">
                <p:oleObj spid="_x0000_s42107" r:id="rId5" imgW="2717800" imgH="241300" progId="Equation.DSMT4">
                  <p:embed/>
                </p:oleObj>
              </mc:Choice>
              <mc:Fallback>
                <p:oleObj r:id="rId5" imgW="2717800" imgH="241300" progId="Equation.DSMT4">
                  <p:embed/>
                  <p:pic>
                    <p:nvPicPr>
                      <p:cNvPr id="0" name=""/>
                      <p:cNvPicPr/>
                      <p:nvPr/>
                    </p:nvPicPr>
                    <p:blipFill>
                      <a:blip r:embed="rId6"/>
                      <a:stretch>
                        <a:fillRect/>
                      </a:stretch>
                    </p:blipFill>
                    <p:spPr>
                      <a:xfrm>
                        <a:off x="1314450" y="3068955"/>
                        <a:ext cx="5344795" cy="477520"/>
                      </a:xfrm>
                      <a:prstGeom prst="rect">
                        <a:avLst/>
                      </a:prstGeom>
                      <a:noFill/>
                      <a:ln w="38100">
                        <a:noFill/>
                        <a:miter/>
                      </a:ln>
                    </p:spPr>
                  </p:pic>
                </p:oleObj>
              </mc:Fallback>
            </mc:AlternateContent>
          </a:graphicData>
        </a:graphic>
      </p:graphicFrame>
      <p:graphicFrame>
        <p:nvGraphicFramePr>
          <p:cNvPr id="6" name="对象 -2147482482"/>
          <p:cNvGraphicFramePr>
            <a:graphicFrameLocks noChangeAspect="1"/>
          </p:cNvGraphicFramePr>
          <p:nvPr/>
        </p:nvGraphicFramePr>
        <p:xfrm>
          <a:off x="9982200" y="3141345"/>
          <a:ext cx="989965" cy="387985"/>
        </p:xfrm>
        <a:graphic>
          <a:graphicData uri="http://schemas.openxmlformats.org/presentationml/2006/ole">
            <mc:AlternateContent xmlns:mc="http://schemas.openxmlformats.org/markup-compatibility/2006">
              <mc:Choice xmlns:v="urn:schemas-microsoft-com:vml" Requires="v">
                <p:oleObj spid="_x0000_s42108" r:id="rId7" imgW="482600" imgH="190500" progId="Equation.DSMT4">
                  <p:embed/>
                </p:oleObj>
              </mc:Choice>
              <mc:Fallback>
                <p:oleObj r:id="rId7" imgW="482600" imgH="190500" progId="Equation.DSMT4">
                  <p:embed/>
                  <p:pic>
                    <p:nvPicPr>
                      <p:cNvPr id="0" name=""/>
                      <p:cNvPicPr/>
                      <p:nvPr/>
                    </p:nvPicPr>
                    <p:blipFill>
                      <a:blip r:embed="rId8"/>
                      <a:stretch>
                        <a:fillRect/>
                      </a:stretch>
                    </p:blipFill>
                    <p:spPr>
                      <a:xfrm>
                        <a:off x="9982200" y="3141345"/>
                        <a:ext cx="989965" cy="387985"/>
                      </a:xfrm>
                      <a:prstGeom prst="rect">
                        <a:avLst/>
                      </a:prstGeom>
                      <a:noFill/>
                      <a:ln w="38100">
                        <a:noFill/>
                        <a:miter/>
                      </a:ln>
                    </p:spPr>
                  </p:pic>
                </p:oleObj>
              </mc:Fallback>
            </mc:AlternateContent>
          </a:graphicData>
        </a:graphic>
      </p:graphicFrame>
      <p:graphicFrame>
        <p:nvGraphicFramePr>
          <p:cNvPr id="8" name="对象 -2147482481"/>
          <p:cNvGraphicFramePr>
            <a:graphicFrameLocks noChangeAspect="1"/>
          </p:cNvGraphicFramePr>
          <p:nvPr/>
        </p:nvGraphicFramePr>
        <p:xfrm>
          <a:off x="3213100" y="3645535"/>
          <a:ext cx="3232150" cy="487045"/>
        </p:xfrm>
        <a:graphic>
          <a:graphicData uri="http://schemas.openxmlformats.org/presentationml/2006/ole">
            <mc:AlternateContent xmlns:mc="http://schemas.openxmlformats.org/markup-compatibility/2006">
              <mc:Choice xmlns:v="urn:schemas-microsoft-com:vml" Requires="v">
                <p:oleObj spid="_x0000_s42109" r:id="rId9" imgW="1688465" imgH="254000" progId="Equation.DSMT4">
                  <p:embed/>
                </p:oleObj>
              </mc:Choice>
              <mc:Fallback>
                <p:oleObj r:id="rId9" imgW="1688465" imgH="254000" progId="Equation.DSMT4">
                  <p:embed/>
                  <p:pic>
                    <p:nvPicPr>
                      <p:cNvPr id="0" name=""/>
                      <p:cNvPicPr/>
                      <p:nvPr/>
                    </p:nvPicPr>
                    <p:blipFill>
                      <a:blip r:embed="rId10"/>
                      <a:stretch>
                        <a:fillRect/>
                      </a:stretch>
                    </p:blipFill>
                    <p:spPr>
                      <a:xfrm>
                        <a:off x="3213100" y="3645535"/>
                        <a:ext cx="3232150" cy="487045"/>
                      </a:xfrm>
                      <a:prstGeom prst="rect">
                        <a:avLst/>
                      </a:prstGeom>
                      <a:noFill/>
                      <a:ln w="38100">
                        <a:noFill/>
                        <a:miter/>
                      </a:ln>
                    </p:spPr>
                  </p:pic>
                </p:oleObj>
              </mc:Fallback>
            </mc:AlternateContent>
          </a:graphicData>
        </a:graphic>
      </p:graphicFrame>
      <p:graphicFrame>
        <p:nvGraphicFramePr>
          <p:cNvPr id="11" name="对象 -2147482480"/>
          <p:cNvGraphicFramePr>
            <a:graphicFrameLocks noChangeAspect="1"/>
          </p:cNvGraphicFramePr>
          <p:nvPr/>
        </p:nvGraphicFramePr>
        <p:xfrm>
          <a:off x="476885" y="4149090"/>
          <a:ext cx="2308225" cy="538480"/>
        </p:xfrm>
        <a:graphic>
          <a:graphicData uri="http://schemas.openxmlformats.org/presentationml/2006/ole">
            <mc:AlternateContent xmlns:mc="http://schemas.openxmlformats.org/markup-compatibility/2006">
              <mc:Choice xmlns:v="urn:schemas-microsoft-com:vml" Requires="v">
                <p:oleObj spid="_x0000_s42110" r:id="rId11" imgW="1269365" imgH="292100" progId="Equation.DSMT4">
                  <p:embed/>
                </p:oleObj>
              </mc:Choice>
              <mc:Fallback>
                <p:oleObj r:id="rId11" imgW="1269365" imgH="292100" progId="Equation.DSMT4">
                  <p:embed/>
                  <p:pic>
                    <p:nvPicPr>
                      <p:cNvPr id="0" name=""/>
                      <p:cNvPicPr/>
                      <p:nvPr/>
                    </p:nvPicPr>
                    <p:blipFill>
                      <a:blip r:embed="rId12"/>
                      <a:stretch>
                        <a:fillRect/>
                      </a:stretch>
                    </p:blipFill>
                    <p:spPr>
                      <a:xfrm>
                        <a:off x="476885" y="4149090"/>
                        <a:ext cx="2308225" cy="538480"/>
                      </a:xfrm>
                      <a:prstGeom prst="rect">
                        <a:avLst/>
                      </a:prstGeom>
                      <a:noFill/>
                      <a:ln w="38100">
                        <a:noFill/>
                        <a:miter/>
                      </a:ln>
                    </p:spPr>
                  </p:pic>
                </p:oleObj>
              </mc:Fallback>
            </mc:AlternateContent>
          </a:graphicData>
        </a:graphic>
      </p:graphicFrame>
      <p:graphicFrame>
        <p:nvGraphicFramePr>
          <p:cNvPr id="13" name="对象 -2147482479"/>
          <p:cNvGraphicFramePr>
            <a:graphicFrameLocks noChangeAspect="1"/>
          </p:cNvGraphicFramePr>
          <p:nvPr/>
        </p:nvGraphicFramePr>
        <p:xfrm>
          <a:off x="3166110" y="4131945"/>
          <a:ext cx="390525" cy="581660"/>
        </p:xfrm>
        <a:graphic>
          <a:graphicData uri="http://schemas.openxmlformats.org/presentationml/2006/ole">
            <mc:AlternateContent xmlns:mc="http://schemas.openxmlformats.org/markup-compatibility/2006">
              <mc:Choice xmlns:v="urn:schemas-microsoft-com:vml" Requires="v">
                <p:oleObj spid="_x0000_s42111"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3166110" y="4131945"/>
                        <a:ext cx="390525" cy="5816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67568941"/>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在经典的VAR模型中，假如参数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为时变的，则VAR模型将失去建模基础，而MS-VAR模型的思想则是基于观测值生产的参数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取决于无法被观察到的状态区制s，其代表了经济处于不同运行状态的概率。将前面提到的马尔可夫随机过程与VAR模型结合可得MS-VAR模型的一般形式</a:t>
            </a: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4-11</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约定一个MS-VAR模型的简写形式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，M为经济可行状态的区制数，p为VAR模型的滞后阶数。在通用的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模型中，所有自回归的参数都是以服从马尔科夫链过程的状态s为条件，即</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4-12</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76"/>
          <p:cNvGraphicFramePr>
            <a:graphicFrameLocks noChangeAspect="1"/>
          </p:cNvGraphicFramePr>
          <p:nvPr/>
        </p:nvGraphicFramePr>
        <p:xfrm>
          <a:off x="3069590" y="2781300"/>
          <a:ext cx="5009515" cy="829945"/>
        </p:xfrm>
        <a:graphic>
          <a:graphicData uri="http://schemas.openxmlformats.org/presentationml/2006/ole">
            <mc:AlternateContent xmlns:mc="http://schemas.openxmlformats.org/markup-compatibility/2006">
              <mc:Choice xmlns:v="urn:schemas-microsoft-com:vml" Requires="v">
                <p:oleObj spid="_x0000_s43130" r:id="rId3" imgW="2667000" imgH="444500" progId="Equation.DSMT4">
                  <p:embed/>
                </p:oleObj>
              </mc:Choice>
              <mc:Fallback>
                <p:oleObj r:id="rId3" imgW="2667000" imgH="444500" progId="Equation.DSMT4">
                  <p:embed/>
                  <p:pic>
                    <p:nvPicPr>
                      <p:cNvPr id="0" name=""/>
                      <p:cNvPicPr/>
                      <p:nvPr/>
                    </p:nvPicPr>
                    <p:blipFill>
                      <a:blip r:embed="rId4"/>
                      <a:stretch>
                        <a:fillRect/>
                      </a:stretch>
                    </p:blipFill>
                    <p:spPr>
                      <a:xfrm>
                        <a:off x="3069590" y="2781300"/>
                        <a:ext cx="5009515" cy="829945"/>
                      </a:xfrm>
                      <a:prstGeom prst="rect">
                        <a:avLst/>
                      </a:prstGeom>
                      <a:noFill/>
                      <a:ln w="38100">
                        <a:noFill/>
                        <a:miter/>
                      </a:ln>
                    </p:spPr>
                  </p:pic>
                </p:oleObj>
              </mc:Fallback>
            </mc:AlternateContent>
          </a:graphicData>
        </a:graphic>
      </p:graphicFrame>
      <p:graphicFrame>
        <p:nvGraphicFramePr>
          <p:cNvPr id="4" name="对象 -2147482473"/>
          <p:cNvGraphicFramePr>
            <a:graphicFrameLocks noChangeAspect="1"/>
          </p:cNvGraphicFramePr>
          <p:nvPr/>
        </p:nvGraphicFramePr>
        <p:xfrm>
          <a:off x="2419350" y="5106035"/>
          <a:ext cx="7113270" cy="1456055"/>
        </p:xfrm>
        <a:graphic>
          <a:graphicData uri="http://schemas.openxmlformats.org/presentationml/2006/ole">
            <mc:AlternateContent xmlns:mc="http://schemas.openxmlformats.org/markup-compatibility/2006">
              <mc:Choice xmlns:v="urn:schemas-microsoft-com:vml" Requires="v">
                <p:oleObj spid="_x0000_s43131" r:id="rId5" imgW="4127500" imgH="838200" progId="Equation.DSMT4">
                  <p:embed/>
                </p:oleObj>
              </mc:Choice>
              <mc:Fallback>
                <p:oleObj r:id="rId5" imgW="4127500" imgH="838200" progId="Equation.DSMT4">
                  <p:embed/>
                  <p:pic>
                    <p:nvPicPr>
                      <p:cNvPr id="0" name=""/>
                      <p:cNvPicPr/>
                      <p:nvPr/>
                    </p:nvPicPr>
                    <p:blipFill>
                      <a:blip r:embed="rId6"/>
                      <a:stretch>
                        <a:fillRect/>
                      </a:stretch>
                    </p:blipFill>
                    <p:spPr>
                      <a:xfrm>
                        <a:off x="2419350" y="5106035"/>
                        <a:ext cx="7113270" cy="1456055"/>
                      </a:xfrm>
                      <a:prstGeom prst="rect">
                        <a:avLst/>
                      </a:prstGeom>
                      <a:noFill/>
                      <a:ln w="38100">
                        <a:noFill/>
                        <a:miter/>
                      </a:ln>
                    </p:spPr>
                  </p:pic>
                </p:oleObj>
              </mc:Fallback>
            </mc:AlternateContent>
          </a:graphicData>
        </a:graphic>
      </p:graphicFrame>
      <p:graphicFrame>
        <p:nvGraphicFramePr>
          <p:cNvPr id="6" name="对象 -2147482478"/>
          <p:cNvGraphicFramePr>
            <a:graphicFrameLocks noChangeAspect="1"/>
          </p:cNvGraphicFramePr>
          <p:nvPr/>
        </p:nvGraphicFramePr>
        <p:xfrm>
          <a:off x="4437380" y="836930"/>
          <a:ext cx="1861820" cy="430530"/>
        </p:xfrm>
        <a:graphic>
          <a:graphicData uri="http://schemas.openxmlformats.org/presentationml/2006/ole">
            <mc:AlternateContent xmlns:mc="http://schemas.openxmlformats.org/markup-compatibility/2006">
              <mc:Choice xmlns:v="urn:schemas-microsoft-com:vml" Requires="v">
                <p:oleObj spid="_x0000_s43132" r:id="rId7" imgW="990600" imgH="228600" progId="Equation.DSMT4">
                  <p:embed/>
                </p:oleObj>
              </mc:Choice>
              <mc:Fallback>
                <p:oleObj r:id="rId7" imgW="990600" imgH="228600" progId="Equation.DSMT4">
                  <p:embed/>
                  <p:pic>
                    <p:nvPicPr>
                      <p:cNvPr id="0" name=""/>
                      <p:cNvPicPr/>
                      <p:nvPr/>
                    </p:nvPicPr>
                    <p:blipFill>
                      <a:blip r:embed="rId8"/>
                      <a:stretch>
                        <a:fillRect/>
                      </a:stretch>
                    </p:blipFill>
                    <p:spPr>
                      <a:xfrm>
                        <a:off x="4437380" y="836930"/>
                        <a:ext cx="1861820" cy="430530"/>
                      </a:xfrm>
                      <a:prstGeom prst="rect">
                        <a:avLst/>
                      </a:prstGeom>
                      <a:noFill/>
                      <a:ln w="38100">
                        <a:noFill/>
                        <a:miter/>
                      </a:ln>
                    </p:spPr>
                  </p:pic>
                </p:oleObj>
              </mc:Fallback>
            </mc:AlternateContent>
          </a:graphicData>
        </a:graphic>
      </p:graphicFrame>
      <p:graphicFrame>
        <p:nvGraphicFramePr>
          <p:cNvPr id="8" name="对象 -2147482477"/>
          <p:cNvGraphicFramePr>
            <a:graphicFrameLocks noChangeAspect="1"/>
          </p:cNvGraphicFramePr>
          <p:nvPr/>
        </p:nvGraphicFramePr>
        <p:xfrm>
          <a:off x="6237605" y="1353820"/>
          <a:ext cx="586105" cy="450850"/>
        </p:xfrm>
        <a:graphic>
          <a:graphicData uri="http://schemas.openxmlformats.org/presentationml/2006/ole">
            <mc:AlternateContent xmlns:mc="http://schemas.openxmlformats.org/markup-compatibility/2006">
              <mc:Choice xmlns:v="urn:schemas-microsoft-com:vml" Requires="v">
                <p:oleObj spid="_x0000_s43133" r:id="rId9" imgW="292100" imgH="228600" progId="Equation.DSMT4">
                  <p:embed/>
                </p:oleObj>
              </mc:Choice>
              <mc:Fallback>
                <p:oleObj r:id="rId9" imgW="292100" imgH="228600" progId="Equation.DSMT4">
                  <p:embed/>
                  <p:pic>
                    <p:nvPicPr>
                      <p:cNvPr id="0" name=""/>
                      <p:cNvPicPr/>
                      <p:nvPr/>
                    </p:nvPicPr>
                    <p:blipFill>
                      <a:blip r:embed="rId10"/>
                      <a:stretch>
                        <a:fillRect/>
                      </a:stretch>
                    </p:blipFill>
                    <p:spPr>
                      <a:xfrm>
                        <a:off x="6237605" y="1353820"/>
                        <a:ext cx="586105" cy="450850"/>
                      </a:xfrm>
                      <a:prstGeom prst="rect">
                        <a:avLst/>
                      </a:prstGeom>
                      <a:noFill/>
                      <a:ln w="38100">
                        <a:noFill/>
                        <a:miter/>
                      </a:ln>
                    </p:spPr>
                  </p:pic>
                </p:oleObj>
              </mc:Fallback>
            </mc:AlternateContent>
          </a:graphicData>
        </a:graphic>
      </p:graphicFrame>
      <p:graphicFrame>
        <p:nvGraphicFramePr>
          <p:cNvPr id="11" name="对象 -2147482475"/>
          <p:cNvGraphicFramePr>
            <a:graphicFrameLocks noChangeAspect="1"/>
          </p:cNvGraphicFramePr>
          <p:nvPr/>
        </p:nvGraphicFramePr>
        <p:xfrm>
          <a:off x="4653280" y="3717290"/>
          <a:ext cx="2153285" cy="378460"/>
        </p:xfrm>
        <a:graphic>
          <a:graphicData uri="http://schemas.openxmlformats.org/presentationml/2006/ole">
            <mc:AlternateContent xmlns:mc="http://schemas.openxmlformats.org/markup-compatibility/2006">
              <mc:Choice xmlns:v="urn:schemas-microsoft-com:vml" Requires="v">
                <p:oleObj spid="_x0000_s43134" r:id="rId11" imgW="1143000" imgH="203200" progId="Equation.DSMT4">
                  <p:embed/>
                </p:oleObj>
              </mc:Choice>
              <mc:Fallback>
                <p:oleObj r:id="rId11" imgW="1143000" imgH="203200" progId="Equation.DSMT4">
                  <p:embed/>
                  <p:pic>
                    <p:nvPicPr>
                      <p:cNvPr id="0" name=""/>
                      <p:cNvPicPr/>
                      <p:nvPr/>
                    </p:nvPicPr>
                    <p:blipFill>
                      <a:blip r:embed="rId12"/>
                      <a:stretch>
                        <a:fillRect/>
                      </a:stretch>
                    </p:blipFill>
                    <p:spPr>
                      <a:xfrm>
                        <a:off x="4653280" y="3717290"/>
                        <a:ext cx="2153285" cy="378460"/>
                      </a:xfrm>
                      <a:prstGeom prst="rect">
                        <a:avLst/>
                      </a:prstGeom>
                      <a:noFill/>
                      <a:ln w="38100">
                        <a:noFill/>
                        <a:miter/>
                      </a:ln>
                    </p:spPr>
                  </p:pic>
                </p:oleObj>
              </mc:Fallback>
            </mc:AlternateContent>
          </a:graphicData>
        </a:graphic>
      </p:graphicFrame>
      <p:graphicFrame>
        <p:nvGraphicFramePr>
          <p:cNvPr id="13" name="对象 -2147482475"/>
          <p:cNvGraphicFramePr>
            <a:graphicFrameLocks noChangeAspect="1"/>
          </p:cNvGraphicFramePr>
          <p:nvPr/>
        </p:nvGraphicFramePr>
        <p:xfrm>
          <a:off x="3861435" y="4252595"/>
          <a:ext cx="2153285" cy="378460"/>
        </p:xfrm>
        <a:graphic>
          <a:graphicData uri="http://schemas.openxmlformats.org/presentationml/2006/ole">
            <mc:AlternateContent xmlns:mc="http://schemas.openxmlformats.org/markup-compatibility/2006">
              <mc:Choice xmlns:v="urn:schemas-microsoft-com:vml" Requires="v">
                <p:oleObj spid="_x0000_s43135" r:id="rId13" imgW="1143000" imgH="203200" progId="Equation.DSMT4">
                  <p:embed/>
                </p:oleObj>
              </mc:Choice>
              <mc:Fallback>
                <p:oleObj r:id="rId13" imgW="1143000" imgH="203200" progId="Equation.DSMT4">
                  <p:embed/>
                  <p:pic>
                    <p:nvPicPr>
                      <p:cNvPr id="0" name=""/>
                      <p:cNvPicPr/>
                      <p:nvPr/>
                    </p:nvPicPr>
                    <p:blipFill>
                      <a:blip r:embed="rId12"/>
                      <a:stretch>
                        <a:fillRect/>
                      </a:stretch>
                    </p:blipFill>
                    <p:spPr>
                      <a:xfrm>
                        <a:off x="3861435" y="4252595"/>
                        <a:ext cx="2153285" cy="3784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72071359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由该式可知，当经济所处的区制发生变动时，模型的参数将发生跳跃式的变换，这为使用VAR模型分析宏观经济序列提供了一个完善的基本范式，可以根据模型中的均值、截距、参数及方差是否与状态区制关联构建不同模型，</a:t>
            </a:r>
            <a:r>
              <a:rPr kumimoji="1" sz="2200" dirty="0" smtClean="0">
                <a:latin typeface="Times New Roman" panose="02020603050405020304" pitchFamily="18" charset="0"/>
                <a:ea typeface="+mn-ea"/>
                <a:cs typeface="Times New Roman" panose="02020603050405020304" pitchFamily="18" charset="0"/>
                <a:sym typeface="+mn-ea"/>
              </a:rPr>
              <a:t>如表</a:t>
            </a:r>
            <a:r>
              <a:rPr kumimoji="1" lang="en-US" sz="2200" dirty="0" smtClean="0">
                <a:latin typeface="Times New Roman" panose="02020603050405020304" pitchFamily="18" charset="0"/>
                <a:ea typeface="+mn-ea"/>
                <a:cs typeface="Times New Roman" panose="02020603050405020304" pitchFamily="18" charset="0"/>
                <a:sym typeface="+mn-ea"/>
              </a:rPr>
              <a:t>4-2</a:t>
            </a:r>
            <a:r>
              <a:rPr kumimoji="1" sz="2200" dirty="0" smtClean="0">
                <a:latin typeface="Times New Roman" panose="02020603050405020304" pitchFamily="18" charset="0"/>
                <a:ea typeface="+mn-ea"/>
                <a:cs typeface="Times New Roman" panose="02020603050405020304" pitchFamily="18" charset="0"/>
                <a:sym typeface="+mn-ea"/>
              </a:rPr>
              <a:t>所示</a:t>
            </a:r>
            <a:r>
              <a:rPr kumimoji="1" sz="2200" dirty="0">
                <a:latin typeface="Times New Roman" panose="02020603050405020304" pitchFamily="18" charset="0"/>
                <a:ea typeface="+mn-ea"/>
                <a:cs typeface="Times New Roman" panose="02020603050405020304" pitchFamily="18" charset="0"/>
                <a:sym typeface="+mn-ea"/>
              </a:rPr>
              <a:t>。</a:t>
            </a:r>
          </a:p>
          <a:p>
            <a:pPr marL="342900" indent="-342900" algn="ct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rPr>
              <a:t>表</a:t>
            </a:r>
            <a:r>
              <a:rPr kumimoji="1" lang="en-US" sz="2200" dirty="0" smtClean="0">
                <a:latin typeface="Times New Roman" panose="02020603050405020304" pitchFamily="18" charset="0"/>
                <a:ea typeface="+mn-ea"/>
                <a:cs typeface="Times New Roman" panose="02020603050405020304" pitchFamily="18" charset="0"/>
              </a:rPr>
              <a:t>4-2 </a:t>
            </a:r>
            <a:r>
              <a:rPr kumimoji="1" sz="2200" dirty="0" smtClean="0">
                <a:latin typeface="Times New Roman" panose="02020603050405020304" pitchFamily="18" charset="0"/>
                <a:ea typeface="+mn-ea"/>
                <a:cs typeface="Times New Roman" panose="02020603050405020304" pitchFamily="18" charset="0"/>
              </a:rPr>
              <a:t>MS-</a:t>
            </a:r>
            <a:r>
              <a:rPr kumimoji="1" sz="2200" dirty="0" err="1" smtClean="0">
                <a:latin typeface="Times New Roman" panose="02020603050405020304" pitchFamily="18" charset="0"/>
                <a:ea typeface="+mn-ea"/>
                <a:cs typeface="Times New Roman" panose="02020603050405020304" pitchFamily="18" charset="0"/>
              </a:rPr>
              <a:t>VAR</a:t>
            </a:r>
            <a:r>
              <a:rPr kumimoji="1" sz="2200" dirty="0" err="1">
                <a:latin typeface="Times New Roman" panose="02020603050405020304" pitchFamily="18" charset="0"/>
                <a:ea typeface="+mn-ea"/>
                <a:cs typeface="Times New Roman" panose="02020603050405020304" pitchFamily="18" charset="0"/>
              </a:rPr>
              <a:t>模型的各种设定形式</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405130" y="2914015"/>
            <a:ext cx="10841990" cy="3463925"/>
          </a:xfrm>
          <a:prstGeom prst="rect">
            <a:avLst/>
          </a:prstGeom>
        </p:spPr>
      </p:pic>
    </p:spTree>
    <p:extLst>
      <p:ext uri="{BB962C8B-B14F-4D97-AF65-F5344CB8AC3E}">
        <p14:creationId xmlns:p14="http://schemas.microsoft.com/office/powerpoint/2010/main" val="399836338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接下来以两状态下的马尔科夫区制转移模型为例讲解MS-VAR的实际估计过程。设有一个两区制的利率规则过程：</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4-13</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。模型中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都具有区制转移特征，且随状态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变化估计系数数值也发生变化。在理论上，利率（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）政策又会对通胀（</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）产生影响，同时，通胀与产出缺口为代表的经济周期又存在相互影响和相互作用的互动关系，由此可见，利率、产出缺口、通胀存在互动影响的内生关系，故此，可以这三个变量为基础构建一个MS-VAR模型。</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62"/>
          <p:cNvGraphicFramePr>
            <a:graphicFrameLocks noChangeAspect="1"/>
          </p:cNvGraphicFramePr>
          <p:nvPr/>
        </p:nvGraphicFramePr>
        <p:xfrm>
          <a:off x="2709545" y="1917065"/>
          <a:ext cx="4993005" cy="1109345"/>
        </p:xfrm>
        <a:graphic>
          <a:graphicData uri="http://schemas.openxmlformats.org/presentationml/2006/ole">
            <mc:AlternateContent xmlns:mc="http://schemas.openxmlformats.org/markup-compatibility/2006">
              <mc:Choice xmlns:v="urn:schemas-microsoft-com:vml" Requires="v">
                <p:oleObj spid="_x0000_s44274" r:id="rId3" imgW="2514600" imgH="558800" progId="Equation.DSMT4">
                  <p:embed/>
                </p:oleObj>
              </mc:Choice>
              <mc:Fallback>
                <p:oleObj r:id="rId3" imgW="2514600" imgH="558800" progId="Equation.DSMT4">
                  <p:embed/>
                  <p:pic>
                    <p:nvPicPr>
                      <p:cNvPr id="0" name=""/>
                      <p:cNvPicPr/>
                      <p:nvPr/>
                    </p:nvPicPr>
                    <p:blipFill>
                      <a:blip r:embed="rId4"/>
                      <a:stretch>
                        <a:fillRect/>
                      </a:stretch>
                    </p:blipFill>
                    <p:spPr>
                      <a:xfrm>
                        <a:off x="2709545" y="1917065"/>
                        <a:ext cx="4993005" cy="1109345"/>
                      </a:xfrm>
                      <a:prstGeom prst="rect">
                        <a:avLst/>
                      </a:prstGeom>
                      <a:noFill/>
                      <a:ln w="38100">
                        <a:noFill/>
                        <a:miter/>
                      </a:ln>
                    </p:spPr>
                  </p:pic>
                </p:oleObj>
              </mc:Fallback>
            </mc:AlternateContent>
          </a:graphicData>
        </a:graphic>
      </p:graphicFrame>
      <p:graphicFrame>
        <p:nvGraphicFramePr>
          <p:cNvPr id="4" name="对象 -2147482461"/>
          <p:cNvGraphicFramePr>
            <a:graphicFrameLocks noChangeAspect="1"/>
          </p:cNvGraphicFramePr>
          <p:nvPr/>
        </p:nvGraphicFramePr>
        <p:xfrm>
          <a:off x="1196975" y="3637915"/>
          <a:ext cx="3135630" cy="455295"/>
        </p:xfrm>
        <a:graphic>
          <a:graphicData uri="http://schemas.openxmlformats.org/presentationml/2006/ole">
            <mc:AlternateContent xmlns:mc="http://schemas.openxmlformats.org/markup-compatibility/2006">
              <mc:Choice xmlns:v="urn:schemas-microsoft-com:vml" Requires="v">
                <p:oleObj spid="_x0000_s44275" r:id="rId5" imgW="1930400" imgH="279400" progId="Equation.DSMT4">
                  <p:embed/>
                </p:oleObj>
              </mc:Choice>
              <mc:Fallback>
                <p:oleObj r:id="rId5" imgW="1930400" imgH="279400" progId="Equation.DSMT4">
                  <p:embed/>
                  <p:pic>
                    <p:nvPicPr>
                      <p:cNvPr id="0" name=""/>
                      <p:cNvPicPr/>
                      <p:nvPr/>
                    </p:nvPicPr>
                    <p:blipFill>
                      <a:blip r:embed="rId6"/>
                      <a:stretch>
                        <a:fillRect/>
                      </a:stretch>
                    </p:blipFill>
                    <p:spPr>
                      <a:xfrm>
                        <a:off x="1196975" y="3637915"/>
                        <a:ext cx="3135630" cy="455295"/>
                      </a:xfrm>
                      <a:prstGeom prst="rect">
                        <a:avLst/>
                      </a:prstGeom>
                      <a:noFill/>
                      <a:ln w="38100">
                        <a:noFill/>
                        <a:miter/>
                      </a:ln>
                    </p:spPr>
                  </p:pic>
                </p:oleObj>
              </mc:Fallback>
            </mc:AlternateContent>
          </a:graphicData>
        </a:graphic>
      </p:graphicFrame>
      <p:graphicFrame>
        <p:nvGraphicFramePr>
          <p:cNvPr id="5" name="对象 -2147482460"/>
          <p:cNvGraphicFramePr>
            <a:graphicFrameLocks noChangeAspect="1"/>
          </p:cNvGraphicFramePr>
          <p:nvPr/>
        </p:nvGraphicFramePr>
        <p:xfrm>
          <a:off x="4941570" y="3669665"/>
          <a:ext cx="679450" cy="415925"/>
        </p:xfrm>
        <a:graphic>
          <a:graphicData uri="http://schemas.openxmlformats.org/presentationml/2006/ole">
            <mc:AlternateContent xmlns:mc="http://schemas.openxmlformats.org/markup-compatibility/2006">
              <mc:Choice xmlns:v="urn:schemas-microsoft-com:vml" Requires="v">
                <p:oleObj spid="_x0000_s44276" r:id="rId7" imgW="381000" imgH="228600" progId="Equation.DSMT4">
                  <p:embed/>
                </p:oleObj>
              </mc:Choice>
              <mc:Fallback>
                <p:oleObj r:id="rId7" imgW="381000" imgH="228600" progId="Equation.DSMT4">
                  <p:embed/>
                  <p:pic>
                    <p:nvPicPr>
                      <p:cNvPr id="0" name=""/>
                      <p:cNvPicPr/>
                      <p:nvPr/>
                    </p:nvPicPr>
                    <p:blipFill>
                      <a:blip r:embed="rId8"/>
                      <a:stretch>
                        <a:fillRect/>
                      </a:stretch>
                    </p:blipFill>
                    <p:spPr>
                      <a:xfrm>
                        <a:off x="4941570" y="3669665"/>
                        <a:ext cx="679450" cy="415925"/>
                      </a:xfrm>
                      <a:prstGeom prst="rect">
                        <a:avLst/>
                      </a:prstGeom>
                      <a:noFill/>
                      <a:ln w="38100">
                        <a:noFill/>
                        <a:miter/>
                      </a:ln>
                    </p:spPr>
                  </p:pic>
                </p:oleObj>
              </mc:Fallback>
            </mc:AlternateContent>
          </a:graphicData>
        </a:graphic>
      </p:graphicFrame>
      <p:graphicFrame>
        <p:nvGraphicFramePr>
          <p:cNvPr id="8" name="对象 -2147482459"/>
          <p:cNvGraphicFramePr>
            <a:graphicFrameLocks noChangeAspect="1"/>
          </p:cNvGraphicFramePr>
          <p:nvPr/>
        </p:nvGraphicFramePr>
        <p:xfrm>
          <a:off x="7317740" y="3709670"/>
          <a:ext cx="340360" cy="377190"/>
        </p:xfrm>
        <a:graphic>
          <a:graphicData uri="http://schemas.openxmlformats.org/presentationml/2006/ole">
            <mc:AlternateContent xmlns:mc="http://schemas.openxmlformats.org/markup-compatibility/2006">
              <mc:Choice xmlns:v="urn:schemas-microsoft-com:vml" Requires="v">
                <p:oleObj spid="_x0000_s44277" r:id="rId9" imgW="152400" imgH="165100" progId="Equation.DSMT4">
                  <p:embed/>
                </p:oleObj>
              </mc:Choice>
              <mc:Fallback>
                <p:oleObj r:id="rId9" imgW="152400" imgH="165100" progId="Equation.DSMT4">
                  <p:embed/>
                  <p:pic>
                    <p:nvPicPr>
                      <p:cNvPr id="0" name=""/>
                      <p:cNvPicPr/>
                      <p:nvPr/>
                    </p:nvPicPr>
                    <p:blipFill>
                      <a:blip r:embed="rId10"/>
                      <a:stretch>
                        <a:fillRect/>
                      </a:stretch>
                    </p:blipFill>
                    <p:spPr>
                      <a:xfrm>
                        <a:off x="7317740" y="3709670"/>
                        <a:ext cx="340360" cy="377190"/>
                      </a:xfrm>
                      <a:prstGeom prst="rect">
                        <a:avLst/>
                      </a:prstGeom>
                      <a:noFill/>
                      <a:ln w="38100">
                        <a:noFill/>
                        <a:miter/>
                      </a:ln>
                    </p:spPr>
                  </p:pic>
                </p:oleObj>
              </mc:Fallback>
            </mc:AlternateContent>
          </a:graphicData>
        </a:graphic>
      </p:graphicFrame>
      <p:graphicFrame>
        <p:nvGraphicFramePr>
          <p:cNvPr id="11" name="对象 10"/>
          <p:cNvGraphicFramePr/>
          <p:nvPr/>
        </p:nvGraphicFramePr>
        <p:xfrm>
          <a:off x="8469630" y="3680460"/>
          <a:ext cx="745490" cy="412750"/>
        </p:xfrm>
        <a:graphic>
          <a:graphicData uri="http://schemas.openxmlformats.org/presentationml/2006/ole">
            <mc:AlternateContent xmlns:mc="http://schemas.openxmlformats.org/markup-compatibility/2006">
              <mc:Choice xmlns:v="urn:schemas-microsoft-com:vml" Requires="v">
                <p:oleObj spid="_x0000_s44278" r:id="rId11" imgW="887730" imgH="439420" progId="Equation.DSMT4">
                  <p:embed/>
                </p:oleObj>
              </mc:Choice>
              <mc:Fallback>
                <p:oleObj r:id="rId11" imgW="887730" imgH="439420" progId="Equation.DSMT4">
                  <p:embed/>
                  <p:pic>
                    <p:nvPicPr>
                      <p:cNvPr id="0" name=""/>
                      <p:cNvPicPr/>
                      <p:nvPr/>
                    </p:nvPicPr>
                    <p:blipFill>
                      <a:blip r:embed="rId12"/>
                      <a:stretch>
                        <a:fillRect/>
                      </a:stretch>
                    </p:blipFill>
                    <p:spPr>
                      <a:xfrm>
                        <a:off x="8469630" y="3680460"/>
                        <a:ext cx="745490" cy="412750"/>
                      </a:xfrm>
                      <a:prstGeom prst="rect">
                        <a:avLst/>
                      </a:prstGeom>
                    </p:spPr>
                  </p:pic>
                </p:oleObj>
              </mc:Fallback>
            </mc:AlternateContent>
          </a:graphicData>
        </a:graphic>
      </p:graphicFrame>
      <p:graphicFrame>
        <p:nvGraphicFramePr>
          <p:cNvPr id="13" name="对象 -2147482457"/>
          <p:cNvGraphicFramePr>
            <a:graphicFrameLocks noChangeAspect="1"/>
          </p:cNvGraphicFramePr>
          <p:nvPr/>
        </p:nvGraphicFramePr>
        <p:xfrm>
          <a:off x="10846435" y="3679825"/>
          <a:ext cx="701675" cy="405765"/>
        </p:xfrm>
        <a:graphic>
          <a:graphicData uri="http://schemas.openxmlformats.org/presentationml/2006/ole">
            <mc:AlternateContent xmlns:mc="http://schemas.openxmlformats.org/markup-compatibility/2006">
              <mc:Choice xmlns:v="urn:schemas-microsoft-com:vml" Requires="v">
                <p:oleObj spid="_x0000_s44279" r:id="rId13" imgW="330200" imgH="203200" progId="Equation.DSMT4">
                  <p:embed/>
                </p:oleObj>
              </mc:Choice>
              <mc:Fallback>
                <p:oleObj r:id="rId13" imgW="330200" imgH="203200" progId="Equation.DSMT4">
                  <p:embed/>
                  <p:pic>
                    <p:nvPicPr>
                      <p:cNvPr id="0" name=""/>
                      <p:cNvPicPr/>
                      <p:nvPr/>
                    </p:nvPicPr>
                    <p:blipFill>
                      <a:blip r:embed="rId14"/>
                      <a:stretch>
                        <a:fillRect/>
                      </a:stretch>
                    </p:blipFill>
                    <p:spPr>
                      <a:xfrm>
                        <a:off x="10846435" y="3679825"/>
                        <a:ext cx="701675" cy="405765"/>
                      </a:xfrm>
                      <a:prstGeom prst="rect">
                        <a:avLst/>
                      </a:prstGeom>
                      <a:noFill/>
                      <a:ln w="38100">
                        <a:noFill/>
                        <a:miter/>
                      </a:ln>
                    </p:spPr>
                  </p:pic>
                </p:oleObj>
              </mc:Fallback>
            </mc:AlternateContent>
          </a:graphicData>
        </a:graphic>
      </p:graphicFrame>
      <p:graphicFrame>
        <p:nvGraphicFramePr>
          <p:cNvPr id="15" name="对象 -2147482456"/>
          <p:cNvGraphicFramePr>
            <a:graphicFrameLocks noChangeAspect="1"/>
          </p:cNvGraphicFramePr>
          <p:nvPr/>
        </p:nvGraphicFramePr>
        <p:xfrm>
          <a:off x="1341120" y="4221480"/>
          <a:ext cx="678180" cy="414655"/>
        </p:xfrm>
        <a:graphic>
          <a:graphicData uri="http://schemas.openxmlformats.org/presentationml/2006/ole">
            <mc:AlternateContent xmlns:mc="http://schemas.openxmlformats.org/markup-compatibility/2006">
              <mc:Choice xmlns:v="urn:schemas-microsoft-com:vml" Requires="v">
                <p:oleObj spid="_x0000_s44280" r:id="rId15" imgW="381000" imgH="228600" progId="Equation.DSMT4">
                  <p:embed/>
                </p:oleObj>
              </mc:Choice>
              <mc:Fallback>
                <p:oleObj r:id="rId15" imgW="381000" imgH="228600" progId="Equation.DSMT4">
                  <p:embed/>
                  <p:pic>
                    <p:nvPicPr>
                      <p:cNvPr id="0" name=""/>
                      <p:cNvPicPr/>
                      <p:nvPr/>
                    </p:nvPicPr>
                    <p:blipFill>
                      <a:blip r:embed="rId16"/>
                      <a:stretch>
                        <a:fillRect/>
                      </a:stretch>
                    </p:blipFill>
                    <p:spPr>
                      <a:xfrm>
                        <a:off x="1341120" y="4221480"/>
                        <a:ext cx="678180" cy="414655"/>
                      </a:xfrm>
                      <a:prstGeom prst="rect">
                        <a:avLst/>
                      </a:prstGeom>
                      <a:noFill/>
                      <a:ln w="38100">
                        <a:noFill/>
                        <a:miter/>
                      </a:ln>
                    </p:spPr>
                  </p:pic>
                </p:oleObj>
              </mc:Fallback>
            </mc:AlternateContent>
          </a:graphicData>
        </a:graphic>
      </p:graphicFrame>
      <p:graphicFrame>
        <p:nvGraphicFramePr>
          <p:cNvPr id="17" name="对象 -2147482455"/>
          <p:cNvGraphicFramePr>
            <a:graphicFrameLocks noChangeAspect="1"/>
          </p:cNvGraphicFramePr>
          <p:nvPr/>
        </p:nvGraphicFramePr>
        <p:xfrm>
          <a:off x="2277110" y="4221480"/>
          <a:ext cx="673735" cy="412115"/>
        </p:xfrm>
        <a:graphic>
          <a:graphicData uri="http://schemas.openxmlformats.org/presentationml/2006/ole">
            <mc:AlternateContent xmlns:mc="http://schemas.openxmlformats.org/markup-compatibility/2006">
              <mc:Choice xmlns:v="urn:schemas-microsoft-com:vml" Requires="v">
                <p:oleObj spid="_x0000_s44281" r:id="rId17" imgW="381000" imgH="228600" progId="Equation.DSMT4">
                  <p:embed/>
                </p:oleObj>
              </mc:Choice>
              <mc:Fallback>
                <p:oleObj r:id="rId17" imgW="381000" imgH="228600" progId="Equation.DSMT4">
                  <p:embed/>
                  <p:pic>
                    <p:nvPicPr>
                      <p:cNvPr id="0" name=""/>
                      <p:cNvPicPr/>
                      <p:nvPr/>
                    </p:nvPicPr>
                    <p:blipFill>
                      <a:blip r:embed="rId18"/>
                      <a:stretch>
                        <a:fillRect/>
                      </a:stretch>
                    </p:blipFill>
                    <p:spPr>
                      <a:xfrm>
                        <a:off x="2277110" y="4221480"/>
                        <a:ext cx="673735" cy="412115"/>
                      </a:xfrm>
                      <a:prstGeom prst="rect">
                        <a:avLst/>
                      </a:prstGeom>
                      <a:noFill/>
                      <a:ln w="38100">
                        <a:noFill/>
                        <a:miter/>
                      </a:ln>
                    </p:spPr>
                  </p:pic>
                </p:oleObj>
              </mc:Fallback>
            </mc:AlternateContent>
          </a:graphicData>
        </a:graphic>
      </p:graphicFrame>
      <p:graphicFrame>
        <p:nvGraphicFramePr>
          <p:cNvPr id="19" name="对象 -2147482454"/>
          <p:cNvGraphicFramePr>
            <a:graphicFrameLocks noChangeAspect="1"/>
          </p:cNvGraphicFramePr>
          <p:nvPr/>
        </p:nvGraphicFramePr>
        <p:xfrm>
          <a:off x="6813550" y="4093210"/>
          <a:ext cx="361315" cy="612775"/>
        </p:xfrm>
        <a:graphic>
          <a:graphicData uri="http://schemas.openxmlformats.org/presentationml/2006/ole">
            <mc:AlternateContent xmlns:mc="http://schemas.openxmlformats.org/markup-compatibility/2006">
              <mc:Choice xmlns:v="urn:schemas-microsoft-com:vml" Requires="v">
                <p:oleObj spid="_x0000_s44282" r:id="rId19" imgW="139700" imgH="228600" progId="Equation.DSMT4">
                  <p:embed/>
                </p:oleObj>
              </mc:Choice>
              <mc:Fallback>
                <p:oleObj r:id="rId19" imgW="139700" imgH="228600" progId="Equation.DSMT4">
                  <p:embed/>
                  <p:pic>
                    <p:nvPicPr>
                      <p:cNvPr id="0" name=""/>
                      <p:cNvPicPr/>
                      <p:nvPr/>
                    </p:nvPicPr>
                    <p:blipFill>
                      <a:blip r:embed="rId20"/>
                      <a:stretch>
                        <a:fillRect/>
                      </a:stretch>
                    </p:blipFill>
                    <p:spPr>
                      <a:xfrm>
                        <a:off x="6813550" y="4093210"/>
                        <a:ext cx="361315" cy="612775"/>
                      </a:xfrm>
                      <a:prstGeom prst="rect">
                        <a:avLst/>
                      </a:prstGeom>
                      <a:noFill/>
                      <a:ln w="38100">
                        <a:noFill/>
                        <a:miter/>
                      </a:ln>
                    </p:spPr>
                  </p:pic>
                </p:oleObj>
              </mc:Fallback>
            </mc:AlternateContent>
          </a:graphicData>
        </a:graphic>
      </p:graphicFrame>
      <p:graphicFrame>
        <p:nvGraphicFramePr>
          <p:cNvPr id="21" name="对象 -2147482453"/>
          <p:cNvGraphicFramePr>
            <a:graphicFrameLocks noChangeAspect="1"/>
          </p:cNvGraphicFramePr>
          <p:nvPr/>
        </p:nvGraphicFramePr>
        <p:xfrm>
          <a:off x="2205355" y="4722495"/>
          <a:ext cx="292735" cy="574675"/>
        </p:xfrm>
        <a:graphic>
          <a:graphicData uri="http://schemas.openxmlformats.org/presentationml/2006/ole">
            <mc:AlternateContent xmlns:mc="http://schemas.openxmlformats.org/markup-compatibility/2006">
              <mc:Choice xmlns:v="urn:schemas-microsoft-com:vml" Requires="v">
                <p:oleObj spid="_x0000_s44283" r:id="rId21" imgW="114300" imgH="228600" progId="Equation.DSMT4">
                  <p:embed/>
                </p:oleObj>
              </mc:Choice>
              <mc:Fallback>
                <p:oleObj r:id="rId21" imgW="114300" imgH="228600" progId="Equation.DSMT4">
                  <p:embed/>
                  <p:pic>
                    <p:nvPicPr>
                      <p:cNvPr id="0" name=""/>
                      <p:cNvPicPr/>
                      <p:nvPr/>
                    </p:nvPicPr>
                    <p:blipFill>
                      <a:blip r:embed="rId22"/>
                      <a:stretch>
                        <a:fillRect/>
                      </a:stretch>
                    </p:blipFill>
                    <p:spPr>
                      <a:xfrm>
                        <a:off x="2205355" y="4722495"/>
                        <a:ext cx="292735" cy="574675"/>
                      </a:xfrm>
                      <a:prstGeom prst="rect">
                        <a:avLst/>
                      </a:prstGeom>
                      <a:noFill/>
                      <a:ln w="38100">
                        <a:noFill/>
                        <a:miter/>
                      </a:ln>
                    </p:spPr>
                  </p:pic>
                </p:oleObj>
              </mc:Fallback>
            </mc:AlternateContent>
          </a:graphicData>
        </a:graphic>
      </p:graphicFrame>
      <p:graphicFrame>
        <p:nvGraphicFramePr>
          <p:cNvPr id="23" name="对象 -2147482452"/>
          <p:cNvGraphicFramePr>
            <a:graphicFrameLocks noChangeAspect="1"/>
          </p:cNvGraphicFramePr>
          <p:nvPr/>
        </p:nvGraphicFramePr>
        <p:xfrm>
          <a:off x="5013325" y="4692015"/>
          <a:ext cx="431165" cy="550545"/>
        </p:xfrm>
        <a:graphic>
          <a:graphicData uri="http://schemas.openxmlformats.org/presentationml/2006/ole">
            <mc:AlternateContent xmlns:mc="http://schemas.openxmlformats.org/markup-compatibility/2006">
              <mc:Choice xmlns:v="urn:schemas-microsoft-com:vml" Requires="v">
                <p:oleObj spid="_x0000_s44284" r:id="rId23" imgW="190500" imgH="241300" progId="Equation.DSMT4">
                  <p:embed/>
                </p:oleObj>
              </mc:Choice>
              <mc:Fallback>
                <p:oleObj r:id="rId23" imgW="190500" imgH="241300" progId="Equation.DSMT4">
                  <p:embed/>
                  <p:pic>
                    <p:nvPicPr>
                      <p:cNvPr id="0" name=""/>
                      <p:cNvPicPr/>
                      <p:nvPr/>
                    </p:nvPicPr>
                    <p:blipFill>
                      <a:blip r:embed="rId24"/>
                      <a:stretch>
                        <a:fillRect/>
                      </a:stretch>
                    </p:blipFill>
                    <p:spPr>
                      <a:xfrm>
                        <a:off x="5013325" y="4692015"/>
                        <a:ext cx="431165" cy="550545"/>
                      </a:xfrm>
                      <a:prstGeom prst="rect">
                        <a:avLst/>
                      </a:prstGeom>
                      <a:noFill/>
                      <a:ln w="38100">
                        <a:noFill/>
                        <a:miter/>
                      </a:ln>
                    </p:spPr>
                  </p:pic>
                </p:oleObj>
              </mc:Fallback>
            </mc:AlternateContent>
          </a:graphicData>
        </a:graphic>
      </p:graphicFrame>
      <p:graphicFrame>
        <p:nvGraphicFramePr>
          <p:cNvPr id="25" name="对象 -2147482451"/>
          <p:cNvGraphicFramePr>
            <a:graphicFrameLocks noChangeAspect="1"/>
          </p:cNvGraphicFramePr>
          <p:nvPr/>
        </p:nvGraphicFramePr>
        <p:xfrm>
          <a:off x="7389495" y="4722495"/>
          <a:ext cx="374650" cy="508635"/>
        </p:xfrm>
        <a:graphic>
          <a:graphicData uri="http://schemas.openxmlformats.org/presentationml/2006/ole">
            <mc:AlternateContent xmlns:mc="http://schemas.openxmlformats.org/markup-compatibility/2006">
              <mc:Choice xmlns:v="urn:schemas-microsoft-com:vml" Requires="v">
                <p:oleObj spid="_x0000_s44285" r:id="rId25" imgW="177165" imgH="241300" progId="Equation.DSMT4">
                  <p:embed/>
                </p:oleObj>
              </mc:Choice>
              <mc:Fallback>
                <p:oleObj r:id="rId25" imgW="177165" imgH="241300" progId="Equation.DSMT4">
                  <p:embed/>
                  <p:pic>
                    <p:nvPicPr>
                      <p:cNvPr id="0" name=""/>
                      <p:cNvPicPr/>
                      <p:nvPr/>
                    </p:nvPicPr>
                    <p:blipFill>
                      <a:blip r:embed="rId26"/>
                      <a:stretch>
                        <a:fillRect/>
                      </a:stretch>
                    </p:blipFill>
                    <p:spPr>
                      <a:xfrm>
                        <a:off x="7389495" y="4722495"/>
                        <a:ext cx="374650" cy="5086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46585963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此外，假定</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为不可观测的状态变量，并且采用经验数据对内生状态的转变过程进行估计，首先考虑</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的联合分布：</a:t>
            </a: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4-14</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。在正态分布的条件函数中，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表示直到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期的信息集（Kim和Nelson, 1999），具体算法由Hamilton滤波实现。因此模型参数可由以下极大似然估计（即最大化下面的对数似然函数）得到：</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4-15</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781300" y="1847215"/>
          <a:ext cx="4822825" cy="544830"/>
        </p:xfrm>
        <a:graphic>
          <a:graphicData uri="http://schemas.openxmlformats.org/presentationml/2006/ole">
            <mc:AlternateContent xmlns:mc="http://schemas.openxmlformats.org/markup-compatibility/2006">
              <mc:Choice xmlns:v="urn:schemas-microsoft-com:vml" Requires="v">
                <p:oleObj spid="_x0000_s45218" r:id="rId3" imgW="2298700" imgH="254000" progId="Equation.DSMT4">
                  <p:embed/>
                </p:oleObj>
              </mc:Choice>
              <mc:Fallback>
                <p:oleObj r:id="rId3" imgW="2298700" imgH="254000" progId="Equation.DSMT4">
                  <p:embed/>
                  <p:pic>
                    <p:nvPicPr>
                      <p:cNvPr id="0" name=""/>
                      <p:cNvPicPr/>
                      <p:nvPr/>
                    </p:nvPicPr>
                    <p:blipFill>
                      <a:blip r:embed="rId4"/>
                      <a:stretch>
                        <a:fillRect/>
                      </a:stretch>
                    </p:blipFill>
                    <p:spPr>
                      <a:xfrm>
                        <a:off x="2781300" y="1847215"/>
                        <a:ext cx="4822825" cy="544830"/>
                      </a:xfrm>
                      <a:prstGeom prst="rect">
                        <a:avLst/>
                      </a:prstGeom>
                      <a:noFill/>
                      <a:ln w="38100">
                        <a:noFill/>
                        <a:miter/>
                      </a:ln>
                    </p:spPr>
                  </p:pic>
                </p:oleObj>
              </mc:Fallback>
            </mc:AlternateContent>
          </a:graphicData>
        </a:graphic>
      </p:graphicFrame>
      <p:graphicFrame>
        <p:nvGraphicFramePr>
          <p:cNvPr id="4" name="对象 -2147482443"/>
          <p:cNvGraphicFramePr>
            <a:graphicFrameLocks noChangeAspect="1"/>
          </p:cNvGraphicFramePr>
          <p:nvPr/>
        </p:nvGraphicFramePr>
        <p:xfrm>
          <a:off x="2493010" y="4797425"/>
          <a:ext cx="5614670" cy="970915"/>
        </p:xfrm>
        <a:graphic>
          <a:graphicData uri="http://schemas.openxmlformats.org/presentationml/2006/ole">
            <mc:AlternateContent xmlns:mc="http://schemas.openxmlformats.org/markup-compatibility/2006">
              <mc:Choice xmlns:v="urn:schemas-microsoft-com:vml" Requires="v">
                <p:oleObj spid="_x0000_s45219" r:id="rId5" imgW="2667000" imgH="457200" progId="Equation.DSMT4">
                  <p:embed/>
                </p:oleObj>
              </mc:Choice>
              <mc:Fallback>
                <p:oleObj r:id="rId5" imgW="2667000" imgH="457200" progId="Equation.DSMT4">
                  <p:embed/>
                  <p:pic>
                    <p:nvPicPr>
                      <p:cNvPr id="0" name=""/>
                      <p:cNvPicPr/>
                      <p:nvPr/>
                    </p:nvPicPr>
                    <p:blipFill>
                      <a:blip r:embed="rId6"/>
                      <a:stretch>
                        <a:fillRect/>
                      </a:stretch>
                    </p:blipFill>
                    <p:spPr>
                      <a:xfrm>
                        <a:off x="2493010" y="4797425"/>
                        <a:ext cx="5614670" cy="970915"/>
                      </a:xfrm>
                      <a:prstGeom prst="rect">
                        <a:avLst/>
                      </a:prstGeom>
                      <a:noFill/>
                      <a:ln w="38100">
                        <a:noFill/>
                        <a:miter/>
                      </a:ln>
                    </p:spPr>
                  </p:pic>
                </p:oleObj>
              </mc:Fallback>
            </mc:AlternateContent>
          </a:graphicData>
        </a:graphic>
      </p:graphicFrame>
      <p:graphicFrame>
        <p:nvGraphicFramePr>
          <p:cNvPr id="6" name="对象 -2147482450"/>
          <p:cNvGraphicFramePr>
            <a:graphicFrameLocks noChangeAspect="1"/>
          </p:cNvGraphicFramePr>
          <p:nvPr/>
        </p:nvGraphicFramePr>
        <p:xfrm>
          <a:off x="1845310" y="692785"/>
          <a:ext cx="368300" cy="624205"/>
        </p:xfrm>
        <a:graphic>
          <a:graphicData uri="http://schemas.openxmlformats.org/presentationml/2006/ole">
            <mc:AlternateContent xmlns:mc="http://schemas.openxmlformats.org/markup-compatibility/2006">
              <mc:Choice xmlns:v="urn:schemas-microsoft-com:vml" Requires="v">
                <p:oleObj spid="_x0000_s45220" r:id="rId7" imgW="139700" imgH="228600" progId="Equation.DSMT4">
                  <p:embed/>
                </p:oleObj>
              </mc:Choice>
              <mc:Fallback>
                <p:oleObj r:id="rId7" imgW="139700" imgH="228600" progId="Equation.DSMT4">
                  <p:embed/>
                  <p:pic>
                    <p:nvPicPr>
                      <p:cNvPr id="0" name=""/>
                      <p:cNvPicPr/>
                      <p:nvPr/>
                    </p:nvPicPr>
                    <p:blipFill>
                      <a:blip r:embed="rId8"/>
                      <a:stretch>
                        <a:fillRect/>
                      </a:stretch>
                    </p:blipFill>
                    <p:spPr>
                      <a:xfrm>
                        <a:off x="1845310" y="692785"/>
                        <a:ext cx="368300" cy="624205"/>
                      </a:xfrm>
                      <a:prstGeom prst="rect">
                        <a:avLst/>
                      </a:prstGeom>
                      <a:noFill/>
                      <a:ln w="38100">
                        <a:noFill/>
                        <a:miter/>
                      </a:ln>
                    </p:spPr>
                  </p:pic>
                </p:oleObj>
              </mc:Fallback>
            </mc:AlternateContent>
          </a:graphicData>
        </a:graphic>
      </p:graphicFrame>
      <p:graphicFrame>
        <p:nvGraphicFramePr>
          <p:cNvPr id="8" name="对象 -2147482449"/>
          <p:cNvGraphicFramePr>
            <a:graphicFrameLocks noChangeAspect="1"/>
          </p:cNvGraphicFramePr>
          <p:nvPr/>
        </p:nvGraphicFramePr>
        <p:xfrm>
          <a:off x="1629410" y="1268730"/>
          <a:ext cx="380365" cy="540385"/>
        </p:xfrm>
        <a:graphic>
          <a:graphicData uri="http://schemas.openxmlformats.org/presentationml/2006/ole">
            <mc:AlternateContent xmlns:mc="http://schemas.openxmlformats.org/markup-compatibility/2006">
              <mc:Choice xmlns:v="urn:schemas-microsoft-com:vml" Requires="v">
                <p:oleObj spid="_x0000_s45221" r:id="rId9" imgW="165100" imgH="228600" progId="Equation.DSMT4">
                  <p:embed/>
                </p:oleObj>
              </mc:Choice>
              <mc:Fallback>
                <p:oleObj r:id="rId9" imgW="165100" imgH="228600" progId="Equation.DSMT4">
                  <p:embed/>
                  <p:pic>
                    <p:nvPicPr>
                      <p:cNvPr id="0" name=""/>
                      <p:cNvPicPr/>
                      <p:nvPr/>
                    </p:nvPicPr>
                    <p:blipFill>
                      <a:blip r:embed="rId10"/>
                      <a:stretch>
                        <a:fillRect/>
                      </a:stretch>
                    </p:blipFill>
                    <p:spPr>
                      <a:xfrm>
                        <a:off x="1629410" y="1268730"/>
                        <a:ext cx="380365" cy="540385"/>
                      </a:xfrm>
                      <a:prstGeom prst="rect">
                        <a:avLst/>
                      </a:prstGeom>
                      <a:noFill/>
                      <a:ln w="38100">
                        <a:noFill/>
                        <a:miter/>
                      </a:ln>
                    </p:spPr>
                  </p:pic>
                </p:oleObj>
              </mc:Fallback>
            </mc:AlternateContent>
          </a:graphicData>
        </a:graphic>
      </p:graphicFrame>
      <p:graphicFrame>
        <p:nvGraphicFramePr>
          <p:cNvPr id="11" name="对象 -2147482450"/>
          <p:cNvGraphicFramePr>
            <a:graphicFrameLocks noChangeAspect="1"/>
          </p:cNvGraphicFramePr>
          <p:nvPr/>
        </p:nvGraphicFramePr>
        <p:xfrm>
          <a:off x="2277110" y="1223010"/>
          <a:ext cx="368300" cy="624205"/>
        </p:xfrm>
        <a:graphic>
          <a:graphicData uri="http://schemas.openxmlformats.org/presentationml/2006/ole">
            <mc:AlternateContent xmlns:mc="http://schemas.openxmlformats.org/markup-compatibility/2006">
              <mc:Choice xmlns:v="urn:schemas-microsoft-com:vml" Requires="v">
                <p:oleObj spid="_x0000_s45222" r:id="rId11" imgW="139700" imgH="228600" progId="Equation.DSMT4">
                  <p:embed/>
                </p:oleObj>
              </mc:Choice>
              <mc:Fallback>
                <p:oleObj r:id="rId11" imgW="139700" imgH="228600" progId="Equation.DSMT4">
                  <p:embed/>
                  <p:pic>
                    <p:nvPicPr>
                      <p:cNvPr id="0" name=""/>
                      <p:cNvPicPr/>
                      <p:nvPr/>
                    </p:nvPicPr>
                    <p:blipFill>
                      <a:blip r:embed="rId8"/>
                      <a:stretch>
                        <a:fillRect/>
                      </a:stretch>
                    </p:blipFill>
                    <p:spPr>
                      <a:xfrm>
                        <a:off x="2277110" y="1223010"/>
                        <a:ext cx="368300" cy="624205"/>
                      </a:xfrm>
                      <a:prstGeom prst="rect">
                        <a:avLst/>
                      </a:prstGeom>
                      <a:noFill/>
                      <a:ln w="38100">
                        <a:noFill/>
                        <a:miter/>
                      </a:ln>
                    </p:spPr>
                  </p:pic>
                </p:oleObj>
              </mc:Fallback>
            </mc:AlternateContent>
          </a:graphicData>
        </a:graphic>
      </p:graphicFrame>
      <p:graphicFrame>
        <p:nvGraphicFramePr>
          <p:cNvPr id="13" name="对象 -2147482446"/>
          <p:cNvGraphicFramePr>
            <a:graphicFrameLocks noChangeAspect="1"/>
          </p:cNvGraphicFramePr>
          <p:nvPr/>
        </p:nvGraphicFramePr>
        <p:xfrm>
          <a:off x="1196975" y="2853055"/>
          <a:ext cx="3814445" cy="857250"/>
        </p:xfrm>
        <a:graphic>
          <a:graphicData uri="http://schemas.openxmlformats.org/presentationml/2006/ole">
            <mc:AlternateContent xmlns:mc="http://schemas.openxmlformats.org/markup-compatibility/2006">
              <mc:Choice xmlns:v="urn:schemas-microsoft-com:vml" Requires="v">
                <p:oleObj spid="_x0000_s45223" r:id="rId12" imgW="2044700" imgH="457200" progId="Equation.DSMT4">
                  <p:embed/>
                </p:oleObj>
              </mc:Choice>
              <mc:Fallback>
                <p:oleObj r:id="rId12" imgW="2044700" imgH="457200" progId="Equation.DSMT4">
                  <p:embed/>
                  <p:pic>
                    <p:nvPicPr>
                      <p:cNvPr id="0" name=""/>
                      <p:cNvPicPr/>
                      <p:nvPr/>
                    </p:nvPicPr>
                    <p:blipFill>
                      <a:blip r:embed="rId13"/>
                      <a:stretch>
                        <a:fillRect/>
                      </a:stretch>
                    </p:blipFill>
                    <p:spPr>
                      <a:xfrm>
                        <a:off x="1196975" y="2853055"/>
                        <a:ext cx="3814445" cy="857250"/>
                      </a:xfrm>
                      <a:prstGeom prst="rect">
                        <a:avLst/>
                      </a:prstGeom>
                      <a:noFill/>
                      <a:ln w="38100">
                        <a:noFill/>
                        <a:miter/>
                      </a:ln>
                    </p:spPr>
                  </p:pic>
                </p:oleObj>
              </mc:Fallback>
            </mc:AlternateContent>
          </a:graphicData>
        </a:graphic>
      </p:graphicFrame>
      <p:graphicFrame>
        <p:nvGraphicFramePr>
          <p:cNvPr id="15" name="对象 -2147482445"/>
          <p:cNvGraphicFramePr>
            <a:graphicFrameLocks noChangeAspect="1"/>
          </p:cNvGraphicFramePr>
          <p:nvPr/>
        </p:nvGraphicFramePr>
        <p:xfrm>
          <a:off x="8469630" y="2925445"/>
          <a:ext cx="410210" cy="568960"/>
        </p:xfrm>
        <a:graphic>
          <a:graphicData uri="http://schemas.openxmlformats.org/presentationml/2006/ole">
            <mc:AlternateContent xmlns:mc="http://schemas.openxmlformats.org/markup-compatibility/2006">
              <mc:Choice xmlns:v="urn:schemas-microsoft-com:vml" Requires="v">
                <p:oleObj spid="_x0000_s45224" r:id="rId14" imgW="165100" imgH="228600" progId="Equation.DSMT4">
                  <p:embed/>
                </p:oleObj>
              </mc:Choice>
              <mc:Fallback>
                <p:oleObj r:id="rId14" imgW="165100" imgH="228600" progId="Equation.DSMT4">
                  <p:embed/>
                  <p:pic>
                    <p:nvPicPr>
                      <p:cNvPr id="0" name=""/>
                      <p:cNvPicPr/>
                      <p:nvPr/>
                    </p:nvPicPr>
                    <p:blipFill>
                      <a:blip r:embed="rId15"/>
                      <a:stretch>
                        <a:fillRect/>
                      </a:stretch>
                    </p:blipFill>
                    <p:spPr>
                      <a:xfrm>
                        <a:off x="8469630" y="2925445"/>
                        <a:ext cx="410210" cy="568960"/>
                      </a:xfrm>
                      <a:prstGeom prst="rect">
                        <a:avLst/>
                      </a:prstGeom>
                      <a:noFill/>
                      <a:ln w="38100">
                        <a:noFill/>
                        <a:miter/>
                      </a:ln>
                    </p:spPr>
                  </p:pic>
                </p:oleObj>
              </mc:Fallback>
            </mc:AlternateContent>
          </a:graphicData>
        </a:graphic>
      </p:graphicFrame>
      <p:graphicFrame>
        <p:nvGraphicFramePr>
          <p:cNvPr id="17" name="对象 -2147482444"/>
          <p:cNvGraphicFramePr>
            <a:graphicFrameLocks noChangeAspect="1"/>
          </p:cNvGraphicFramePr>
          <p:nvPr/>
        </p:nvGraphicFramePr>
        <p:xfrm>
          <a:off x="9982200" y="3091180"/>
          <a:ext cx="340995" cy="403225"/>
        </p:xfrm>
        <a:graphic>
          <a:graphicData uri="http://schemas.openxmlformats.org/presentationml/2006/ole">
            <mc:AlternateContent xmlns:mc="http://schemas.openxmlformats.org/markup-compatibility/2006">
              <mc:Choice xmlns:v="urn:schemas-microsoft-com:vml" Requires="v">
                <p:oleObj spid="_x0000_s45225" r:id="rId16" imgW="88900" imgH="152400" progId="Equation.DSMT4">
                  <p:embed/>
                </p:oleObj>
              </mc:Choice>
              <mc:Fallback>
                <p:oleObj r:id="rId16" imgW="88900" imgH="152400" progId="Equation.DSMT4">
                  <p:embed/>
                  <p:pic>
                    <p:nvPicPr>
                      <p:cNvPr id="0" name=""/>
                      <p:cNvPicPr/>
                      <p:nvPr/>
                    </p:nvPicPr>
                    <p:blipFill>
                      <a:blip r:embed="rId17"/>
                      <a:stretch>
                        <a:fillRect/>
                      </a:stretch>
                    </p:blipFill>
                    <p:spPr>
                      <a:xfrm>
                        <a:off x="9982200" y="3091180"/>
                        <a:ext cx="340995" cy="4032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420593016"/>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本节采用迭代极大似然函数的方法对模型进行估计。</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表示在</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时时刻状态为1或2的概率。假定不可观测的状态变量</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服从遍历不可约的一阶马尔科夫过程，其转移概率为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，且对于所有的时间</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，满足</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。在本节中：</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4-16</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5"/>
          <p:cNvGraphicFramePr>
            <a:graphicFrameLocks noChangeAspect="1"/>
          </p:cNvGraphicFramePr>
          <p:nvPr/>
        </p:nvGraphicFramePr>
        <p:xfrm>
          <a:off x="3383915" y="2637155"/>
          <a:ext cx="2921000" cy="1812290"/>
        </p:xfrm>
        <a:graphic>
          <a:graphicData uri="http://schemas.openxmlformats.org/presentationml/2006/ole">
            <mc:AlternateContent xmlns:mc="http://schemas.openxmlformats.org/markup-compatibility/2006">
              <mc:Choice xmlns:v="urn:schemas-microsoft-com:vml" Requires="v">
                <p:oleObj spid="_x0000_s46242" r:id="rId3" imgW="1562100" imgH="965200" progId="Equation.DSMT4">
                  <p:embed/>
                </p:oleObj>
              </mc:Choice>
              <mc:Fallback>
                <p:oleObj r:id="rId3" imgW="1562100" imgH="965200" progId="Equation.DSMT4">
                  <p:embed/>
                  <p:pic>
                    <p:nvPicPr>
                      <p:cNvPr id="0" name=""/>
                      <p:cNvPicPr/>
                      <p:nvPr/>
                    </p:nvPicPr>
                    <p:blipFill>
                      <a:blip r:embed="rId4"/>
                      <a:stretch>
                        <a:fillRect/>
                      </a:stretch>
                    </p:blipFill>
                    <p:spPr>
                      <a:xfrm>
                        <a:off x="3383915" y="2637155"/>
                        <a:ext cx="2921000" cy="1812290"/>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6813550" y="750570"/>
          <a:ext cx="1929765" cy="595630"/>
        </p:xfrm>
        <a:graphic>
          <a:graphicData uri="http://schemas.openxmlformats.org/presentationml/2006/ole">
            <mc:AlternateContent xmlns:mc="http://schemas.openxmlformats.org/markup-compatibility/2006">
              <mc:Choice xmlns:v="urn:schemas-microsoft-com:vml" Requires="v">
                <p:oleObj spid="_x0000_s46243" r:id="rId5" imgW="837565" imgH="254000" progId="Equation.DSMT4">
                  <p:embed/>
                </p:oleObj>
              </mc:Choice>
              <mc:Fallback>
                <p:oleObj r:id="rId5" imgW="837565" imgH="254000" progId="Equation.DSMT4">
                  <p:embed/>
                  <p:pic>
                    <p:nvPicPr>
                      <p:cNvPr id="0" name=""/>
                      <p:cNvPicPr/>
                      <p:nvPr/>
                    </p:nvPicPr>
                    <p:blipFill>
                      <a:blip r:embed="rId6"/>
                      <a:stretch>
                        <a:fillRect/>
                      </a:stretch>
                    </p:blipFill>
                    <p:spPr>
                      <a:xfrm>
                        <a:off x="6813550" y="750570"/>
                        <a:ext cx="1929765" cy="595630"/>
                      </a:xfrm>
                      <a:prstGeom prst="rect">
                        <a:avLst/>
                      </a:prstGeom>
                      <a:noFill/>
                      <a:ln w="38100">
                        <a:noFill/>
                        <a:miter/>
                      </a:ln>
                    </p:spPr>
                  </p:pic>
                </p:oleObj>
              </mc:Fallback>
            </mc:AlternateContent>
          </a:graphicData>
        </a:graphic>
      </p:graphicFrame>
      <p:graphicFrame>
        <p:nvGraphicFramePr>
          <p:cNvPr id="5" name="对象 -2147482441"/>
          <p:cNvGraphicFramePr>
            <a:graphicFrameLocks noChangeAspect="1"/>
          </p:cNvGraphicFramePr>
          <p:nvPr/>
        </p:nvGraphicFramePr>
        <p:xfrm>
          <a:off x="9693910" y="836930"/>
          <a:ext cx="229235" cy="389255"/>
        </p:xfrm>
        <a:graphic>
          <a:graphicData uri="http://schemas.openxmlformats.org/presentationml/2006/ole">
            <mc:AlternateContent xmlns:mc="http://schemas.openxmlformats.org/markup-compatibility/2006">
              <mc:Choice xmlns:v="urn:schemas-microsoft-com:vml" Requires="v">
                <p:oleObj spid="_x0000_s46244" r:id="rId7" imgW="88900" imgH="152400" progId="Equation.DSMT4">
                  <p:embed/>
                </p:oleObj>
              </mc:Choice>
              <mc:Fallback>
                <p:oleObj r:id="rId7" imgW="88900" imgH="152400" progId="Equation.DSMT4">
                  <p:embed/>
                  <p:pic>
                    <p:nvPicPr>
                      <p:cNvPr id="0" name=""/>
                      <p:cNvPicPr/>
                      <p:nvPr/>
                    </p:nvPicPr>
                    <p:blipFill>
                      <a:blip r:embed="rId8"/>
                      <a:stretch>
                        <a:fillRect/>
                      </a:stretch>
                    </p:blipFill>
                    <p:spPr>
                      <a:xfrm>
                        <a:off x="9693910" y="836930"/>
                        <a:ext cx="229235" cy="389255"/>
                      </a:xfrm>
                      <a:prstGeom prst="rect">
                        <a:avLst/>
                      </a:prstGeom>
                      <a:noFill/>
                      <a:ln w="38100">
                        <a:noFill/>
                        <a:miter/>
                      </a:ln>
                    </p:spPr>
                  </p:pic>
                </p:oleObj>
              </mc:Fallback>
            </mc:AlternateContent>
          </a:graphicData>
        </a:graphic>
      </p:graphicFrame>
      <p:graphicFrame>
        <p:nvGraphicFramePr>
          <p:cNvPr id="8" name="对象 -2147482440"/>
          <p:cNvGraphicFramePr>
            <a:graphicFrameLocks noChangeAspect="1"/>
          </p:cNvGraphicFramePr>
          <p:nvPr/>
        </p:nvGraphicFramePr>
        <p:xfrm>
          <a:off x="5085715" y="1216660"/>
          <a:ext cx="412115" cy="683260"/>
        </p:xfrm>
        <a:graphic>
          <a:graphicData uri="http://schemas.openxmlformats.org/presentationml/2006/ole">
            <mc:AlternateContent xmlns:mc="http://schemas.openxmlformats.org/markup-compatibility/2006">
              <mc:Choice xmlns:v="urn:schemas-microsoft-com:vml" Requires="v">
                <p:oleObj spid="_x0000_s46245" r:id="rId9" imgW="139700" imgH="228600" progId="Equation.DSMT4">
                  <p:embed/>
                </p:oleObj>
              </mc:Choice>
              <mc:Fallback>
                <p:oleObj r:id="rId9" imgW="139700" imgH="228600" progId="Equation.DSMT4">
                  <p:embed/>
                  <p:pic>
                    <p:nvPicPr>
                      <p:cNvPr id="0" name=""/>
                      <p:cNvPicPr/>
                      <p:nvPr/>
                    </p:nvPicPr>
                    <p:blipFill>
                      <a:blip r:embed="rId10"/>
                      <a:stretch>
                        <a:fillRect/>
                      </a:stretch>
                    </p:blipFill>
                    <p:spPr>
                      <a:xfrm>
                        <a:off x="5085715" y="1216660"/>
                        <a:ext cx="412115" cy="683260"/>
                      </a:xfrm>
                      <a:prstGeom prst="rect">
                        <a:avLst/>
                      </a:prstGeom>
                      <a:noFill/>
                      <a:ln w="38100">
                        <a:noFill/>
                        <a:miter/>
                      </a:ln>
                    </p:spPr>
                  </p:pic>
                </p:oleObj>
              </mc:Fallback>
            </mc:AlternateContent>
          </a:graphicData>
        </a:graphic>
      </p:graphicFrame>
      <p:graphicFrame>
        <p:nvGraphicFramePr>
          <p:cNvPr id="11" name="对象 -2147482439"/>
          <p:cNvGraphicFramePr>
            <a:graphicFrameLocks noChangeAspect="1"/>
          </p:cNvGraphicFramePr>
          <p:nvPr/>
        </p:nvGraphicFramePr>
        <p:xfrm>
          <a:off x="765175" y="1917065"/>
          <a:ext cx="2703830" cy="509905"/>
        </p:xfrm>
        <a:graphic>
          <a:graphicData uri="http://schemas.openxmlformats.org/presentationml/2006/ole">
            <mc:AlternateContent xmlns:mc="http://schemas.openxmlformats.org/markup-compatibility/2006">
              <mc:Choice xmlns:v="urn:schemas-microsoft-com:vml" Requires="v">
                <p:oleObj spid="_x0000_s46246" r:id="rId11" imgW="1371600" imgH="254000" progId="Equation.DSMT4">
                  <p:embed/>
                </p:oleObj>
              </mc:Choice>
              <mc:Fallback>
                <p:oleObj r:id="rId11" imgW="1371600" imgH="254000" progId="Equation.DSMT4">
                  <p:embed/>
                  <p:pic>
                    <p:nvPicPr>
                      <p:cNvPr id="0" name=""/>
                      <p:cNvPicPr/>
                      <p:nvPr/>
                    </p:nvPicPr>
                    <p:blipFill>
                      <a:blip r:embed="rId12"/>
                      <a:stretch>
                        <a:fillRect/>
                      </a:stretch>
                    </p:blipFill>
                    <p:spPr>
                      <a:xfrm>
                        <a:off x="765175" y="1917065"/>
                        <a:ext cx="2703830" cy="509905"/>
                      </a:xfrm>
                      <a:prstGeom prst="rect">
                        <a:avLst/>
                      </a:prstGeom>
                      <a:noFill/>
                      <a:ln w="38100">
                        <a:noFill/>
                        <a:miter/>
                      </a:ln>
                    </p:spPr>
                  </p:pic>
                </p:oleObj>
              </mc:Fallback>
            </mc:AlternateContent>
          </a:graphicData>
        </a:graphic>
      </p:graphicFrame>
      <p:graphicFrame>
        <p:nvGraphicFramePr>
          <p:cNvPr id="13" name="对象 -2147482438"/>
          <p:cNvGraphicFramePr>
            <a:graphicFrameLocks noChangeAspect="1"/>
          </p:cNvGraphicFramePr>
          <p:nvPr/>
        </p:nvGraphicFramePr>
        <p:xfrm>
          <a:off x="5996940" y="1997710"/>
          <a:ext cx="307975" cy="358140"/>
        </p:xfrm>
        <a:graphic>
          <a:graphicData uri="http://schemas.openxmlformats.org/presentationml/2006/ole">
            <mc:AlternateContent xmlns:mc="http://schemas.openxmlformats.org/markup-compatibility/2006">
              <mc:Choice xmlns:v="urn:schemas-microsoft-com:vml" Requires="v">
                <p:oleObj spid="_x0000_s46247" r:id="rId13" imgW="88900" imgH="152400" progId="Equation.DSMT4">
                  <p:embed/>
                </p:oleObj>
              </mc:Choice>
              <mc:Fallback>
                <p:oleObj r:id="rId13" imgW="88900" imgH="152400" progId="Equation.DSMT4">
                  <p:embed/>
                  <p:pic>
                    <p:nvPicPr>
                      <p:cNvPr id="0" name=""/>
                      <p:cNvPicPr/>
                      <p:nvPr/>
                    </p:nvPicPr>
                    <p:blipFill>
                      <a:blip r:embed="rId8"/>
                      <a:stretch>
                        <a:fillRect/>
                      </a:stretch>
                    </p:blipFill>
                    <p:spPr>
                      <a:xfrm>
                        <a:off x="5996940" y="1997710"/>
                        <a:ext cx="307975" cy="358140"/>
                      </a:xfrm>
                      <a:prstGeom prst="rect">
                        <a:avLst/>
                      </a:prstGeom>
                      <a:noFill/>
                      <a:ln w="38100">
                        <a:noFill/>
                        <a:miter/>
                      </a:ln>
                    </p:spPr>
                  </p:pic>
                </p:oleObj>
              </mc:Fallback>
            </mc:AlternateContent>
          </a:graphicData>
        </a:graphic>
      </p:graphicFrame>
      <p:graphicFrame>
        <p:nvGraphicFramePr>
          <p:cNvPr id="15" name="对象 -2147482437"/>
          <p:cNvGraphicFramePr>
            <a:graphicFrameLocks noChangeAspect="1"/>
          </p:cNvGraphicFramePr>
          <p:nvPr/>
        </p:nvGraphicFramePr>
        <p:xfrm>
          <a:off x="6453505" y="1997710"/>
          <a:ext cx="1061085" cy="380365"/>
        </p:xfrm>
        <a:graphic>
          <a:graphicData uri="http://schemas.openxmlformats.org/presentationml/2006/ole">
            <mc:AlternateContent xmlns:mc="http://schemas.openxmlformats.org/markup-compatibility/2006">
              <mc:Choice xmlns:v="urn:schemas-microsoft-com:vml" Requires="v">
                <p:oleObj spid="_x0000_s46248" r:id="rId14" imgW="558800" imgH="203200" progId="Equation.DSMT4">
                  <p:embed/>
                </p:oleObj>
              </mc:Choice>
              <mc:Fallback>
                <p:oleObj r:id="rId14" imgW="558800" imgH="203200" progId="Equation.DSMT4">
                  <p:embed/>
                  <p:pic>
                    <p:nvPicPr>
                      <p:cNvPr id="0" name=""/>
                      <p:cNvPicPr/>
                      <p:nvPr/>
                    </p:nvPicPr>
                    <p:blipFill>
                      <a:blip r:embed="rId15"/>
                      <a:stretch>
                        <a:fillRect/>
                      </a:stretch>
                    </p:blipFill>
                    <p:spPr>
                      <a:xfrm>
                        <a:off x="6453505" y="1997710"/>
                        <a:ext cx="1061085" cy="380365"/>
                      </a:xfrm>
                      <a:prstGeom prst="rect">
                        <a:avLst/>
                      </a:prstGeom>
                      <a:noFill/>
                      <a:ln w="38100">
                        <a:noFill/>
                        <a:miter/>
                      </a:ln>
                    </p:spPr>
                  </p:pic>
                </p:oleObj>
              </mc:Fallback>
            </mc:AlternateContent>
          </a:graphicData>
        </a:graphic>
      </p:graphicFrame>
      <p:graphicFrame>
        <p:nvGraphicFramePr>
          <p:cNvPr id="17" name="对象 -2147482436"/>
          <p:cNvGraphicFramePr>
            <a:graphicFrameLocks noChangeAspect="1"/>
          </p:cNvGraphicFramePr>
          <p:nvPr/>
        </p:nvGraphicFramePr>
        <p:xfrm>
          <a:off x="8397875" y="1917065"/>
          <a:ext cx="1625600" cy="515620"/>
        </p:xfrm>
        <a:graphic>
          <a:graphicData uri="http://schemas.openxmlformats.org/presentationml/2006/ole">
            <mc:AlternateContent xmlns:mc="http://schemas.openxmlformats.org/markup-compatibility/2006">
              <mc:Choice xmlns:v="urn:schemas-microsoft-com:vml" Requires="v">
                <p:oleObj spid="_x0000_s46249" r:id="rId16" imgW="964565" imgH="304800" progId="Equation.DSMT4">
                  <p:embed/>
                </p:oleObj>
              </mc:Choice>
              <mc:Fallback>
                <p:oleObj r:id="rId16" imgW="964565" imgH="304800" progId="Equation.DSMT4">
                  <p:embed/>
                  <p:pic>
                    <p:nvPicPr>
                      <p:cNvPr id="0" name=""/>
                      <p:cNvPicPr/>
                      <p:nvPr/>
                    </p:nvPicPr>
                    <p:blipFill>
                      <a:blip r:embed="rId17"/>
                      <a:stretch>
                        <a:fillRect/>
                      </a:stretch>
                    </p:blipFill>
                    <p:spPr>
                      <a:xfrm>
                        <a:off x="8397875" y="1917065"/>
                        <a:ext cx="1625600" cy="51562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313462150"/>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从</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时刻开始的概率计算公式为</a:t>
            </a:r>
            <a:r>
              <a:rPr kumimoji="1" lang="zh-CN"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4-17</a:t>
            </a:r>
            <a:r>
              <a:rPr kumimoji="1" sz="2200" dirty="0" smtClean="0">
                <a:latin typeface="Times New Roman" panose="02020603050405020304" pitchFamily="18" charset="0"/>
                <a:ea typeface="+mn-ea"/>
                <a:cs typeface="Times New Roman" panose="02020603050405020304" pitchFamily="18" charset="0"/>
                <a:sym typeface="+mn-ea"/>
              </a:rPr>
              <a:t>）</a:t>
            </a:r>
            <a:r>
              <a:rPr kumimoji="1" sz="2200" dirty="0">
                <a:latin typeface="Times New Roman" panose="02020603050405020304" pitchFamily="18" charset="0"/>
                <a:ea typeface="+mn-ea"/>
                <a:cs typeface="Times New Roman" panose="02020603050405020304" pitchFamily="18" charset="0"/>
                <a:sym typeface="+mn-ea"/>
              </a:rPr>
              <a:t>式定义。在每一时期的末尾，用以下迭代滤波对起初计算的概率进行修正（Kim and Nelson, 1999）：</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4-17</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4-14</a:t>
            </a:r>
            <a:r>
              <a:rPr kumimoji="1" sz="2200" dirty="0" smtClean="0">
                <a:latin typeface="Times New Roman" panose="02020603050405020304" pitchFamily="18" charset="0"/>
                <a:ea typeface="+mn-ea"/>
                <a:cs typeface="Times New Roman" panose="02020603050405020304" pitchFamily="18" charset="0"/>
                <a:sym typeface="+mn-ea"/>
              </a:rPr>
              <a:t>）</a:t>
            </a:r>
            <a:r>
              <a:rPr kumimoji="1" sz="2200" dirty="0">
                <a:latin typeface="Times New Roman" panose="02020603050405020304" pitchFamily="18" charset="0"/>
                <a:ea typeface="+mn-ea"/>
                <a:cs typeface="Times New Roman" panose="02020603050405020304" pitchFamily="18" charset="0"/>
                <a:sym typeface="+mn-ea"/>
              </a:rPr>
              <a:t>式定义，然后再通过采用迭代极大似然函数的方法即可获取模型收敛的各个估计值。</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1"/>
          <p:cNvGraphicFramePr>
            <a:graphicFrameLocks noChangeAspect="1"/>
          </p:cNvGraphicFramePr>
          <p:nvPr/>
        </p:nvGraphicFramePr>
        <p:xfrm>
          <a:off x="1418590" y="2925445"/>
          <a:ext cx="7404735" cy="1209675"/>
        </p:xfrm>
        <a:graphic>
          <a:graphicData uri="http://schemas.openxmlformats.org/presentationml/2006/ole">
            <mc:AlternateContent xmlns:mc="http://schemas.openxmlformats.org/markup-compatibility/2006">
              <mc:Choice xmlns:v="urn:schemas-microsoft-com:vml" Requires="v">
                <p:oleObj spid="_x0000_s47206" r:id="rId3" imgW="4013200" imgH="647700" progId="Equation.DSMT4">
                  <p:embed/>
                </p:oleObj>
              </mc:Choice>
              <mc:Fallback>
                <p:oleObj r:id="rId3" imgW="4013200" imgH="647700" progId="Equation.DSMT4">
                  <p:embed/>
                  <p:pic>
                    <p:nvPicPr>
                      <p:cNvPr id="0" name=""/>
                      <p:cNvPicPr/>
                      <p:nvPr/>
                    </p:nvPicPr>
                    <p:blipFill>
                      <a:blip r:embed="rId4"/>
                      <a:stretch>
                        <a:fillRect/>
                      </a:stretch>
                    </p:blipFill>
                    <p:spPr>
                      <a:xfrm>
                        <a:off x="1418590" y="2925445"/>
                        <a:ext cx="7404735" cy="1209675"/>
                      </a:xfrm>
                      <a:prstGeom prst="rect">
                        <a:avLst/>
                      </a:prstGeom>
                      <a:noFill/>
                      <a:ln w="38100">
                        <a:noFill/>
                        <a:miter/>
                      </a:ln>
                    </p:spPr>
                  </p:pic>
                </p:oleObj>
              </mc:Fallback>
            </mc:AlternateContent>
          </a:graphicData>
        </a:graphic>
      </p:graphicFrame>
      <p:graphicFrame>
        <p:nvGraphicFramePr>
          <p:cNvPr id="4" name="对象 -2147482434"/>
          <p:cNvGraphicFramePr>
            <a:graphicFrameLocks noChangeAspect="1"/>
          </p:cNvGraphicFramePr>
          <p:nvPr/>
        </p:nvGraphicFramePr>
        <p:xfrm>
          <a:off x="765175" y="836930"/>
          <a:ext cx="349885" cy="415290"/>
        </p:xfrm>
        <a:graphic>
          <a:graphicData uri="http://schemas.openxmlformats.org/presentationml/2006/ole">
            <mc:AlternateContent xmlns:mc="http://schemas.openxmlformats.org/markup-compatibility/2006">
              <mc:Choice xmlns:v="urn:schemas-microsoft-com:vml" Requires="v">
                <p:oleObj spid="_x0000_s47207" r:id="rId5" imgW="88900" imgH="152400" progId="Equation.DSMT4">
                  <p:embed/>
                </p:oleObj>
              </mc:Choice>
              <mc:Fallback>
                <p:oleObj r:id="rId5" imgW="88900" imgH="152400" progId="Equation.DSMT4">
                  <p:embed/>
                  <p:pic>
                    <p:nvPicPr>
                      <p:cNvPr id="0" name=""/>
                      <p:cNvPicPr/>
                      <p:nvPr/>
                    </p:nvPicPr>
                    <p:blipFill>
                      <a:blip r:embed="rId6"/>
                      <a:stretch>
                        <a:fillRect/>
                      </a:stretch>
                    </p:blipFill>
                    <p:spPr>
                      <a:xfrm>
                        <a:off x="765175" y="836930"/>
                        <a:ext cx="349885" cy="415290"/>
                      </a:xfrm>
                      <a:prstGeom prst="rect">
                        <a:avLst/>
                      </a:prstGeom>
                      <a:noFill/>
                      <a:ln w="38100">
                        <a:noFill/>
                        <a:miter/>
                      </a:ln>
                    </p:spPr>
                  </p:pic>
                </p:oleObj>
              </mc:Fallback>
            </mc:AlternateContent>
          </a:graphicData>
        </a:graphic>
      </p:graphicFrame>
      <p:graphicFrame>
        <p:nvGraphicFramePr>
          <p:cNvPr id="6" name="对象 -2147482433"/>
          <p:cNvGraphicFramePr>
            <a:graphicFrameLocks noChangeAspect="1"/>
          </p:cNvGraphicFramePr>
          <p:nvPr/>
        </p:nvGraphicFramePr>
        <p:xfrm>
          <a:off x="4653280" y="579120"/>
          <a:ext cx="5820410" cy="840740"/>
        </p:xfrm>
        <a:graphic>
          <a:graphicData uri="http://schemas.openxmlformats.org/presentationml/2006/ole">
            <mc:AlternateContent xmlns:mc="http://schemas.openxmlformats.org/markup-compatibility/2006">
              <mc:Choice xmlns:v="urn:schemas-microsoft-com:vml" Requires="v">
                <p:oleObj spid="_x0000_s47208" r:id="rId7" imgW="3111500" imgH="444500" progId="Equation.DSMT4">
                  <p:embed/>
                </p:oleObj>
              </mc:Choice>
              <mc:Fallback>
                <p:oleObj r:id="rId7" imgW="3111500" imgH="444500" progId="Equation.DSMT4">
                  <p:embed/>
                  <p:pic>
                    <p:nvPicPr>
                      <p:cNvPr id="0" name=""/>
                      <p:cNvPicPr/>
                      <p:nvPr/>
                    </p:nvPicPr>
                    <p:blipFill>
                      <a:blip r:embed="rId8"/>
                      <a:stretch>
                        <a:fillRect/>
                      </a:stretch>
                    </p:blipFill>
                    <p:spPr>
                      <a:xfrm>
                        <a:off x="4653280" y="579120"/>
                        <a:ext cx="5820410" cy="840740"/>
                      </a:xfrm>
                      <a:prstGeom prst="rect">
                        <a:avLst/>
                      </a:prstGeom>
                      <a:noFill/>
                      <a:ln w="38100">
                        <a:noFill/>
                        <a:miter/>
                      </a:ln>
                    </p:spPr>
                  </p:pic>
                </p:oleObj>
              </mc:Fallback>
            </mc:AlternateContent>
          </a:graphicData>
        </a:graphic>
      </p:graphicFrame>
      <p:graphicFrame>
        <p:nvGraphicFramePr>
          <p:cNvPr id="8" name="对象 -2147482432"/>
          <p:cNvGraphicFramePr>
            <a:graphicFrameLocks noChangeAspect="1"/>
          </p:cNvGraphicFramePr>
          <p:nvPr/>
        </p:nvGraphicFramePr>
        <p:xfrm>
          <a:off x="476885" y="1341120"/>
          <a:ext cx="1878330" cy="462915"/>
        </p:xfrm>
        <a:graphic>
          <a:graphicData uri="http://schemas.openxmlformats.org/presentationml/2006/ole">
            <mc:AlternateContent xmlns:mc="http://schemas.openxmlformats.org/markup-compatibility/2006">
              <mc:Choice xmlns:v="urn:schemas-microsoft-com:vml" Requires="v">
                <p:oleObj spid="_x0000_s47209" r:id="rId9" imgW="1054100" imgH="254000" progId="Equation.DSMT4">
                  <p:embed/>
                </p:oleObj>
              </mc:Choice>
              <mc:Fallback>
                <p:oleObj r:id="rId9" imgW="1054100" imgH="254000" progId="Equation.DSMT4">
                  <p:embed/>
                  <p:pic>
                    <p:nvPicPr>
                      <p:cNvPr id="0" name=""/>
                      <p:cNvPicPr/>
                      <p:nvPr/>
                    </p:nvPicPr>
                    <p:blipFill>
                      <a:blip r:embed="rId10"/>
                      <a:stretch>
                        <a:fillRect/>
                      </a:stretch>
                    </p:blipFill>
                    <p:spPr>
                      <a:xfrm>
                        <a:off x="476885" y="1341120"/>
                        <a:ext cx="1878330" cy="462915"/>
                      </a:xfrm>
                      <a:prstGeom prst="rect">
                        <a:avLst/>
                      </a:prstGeom>
                      <a:noFill/>
                      <a:ln w="38100">
                        <a:noFill/>
                        <a:miter/>
                      </a:ln>
                    </p:spPr>
                  </p:pic>
                </p:oleObj>
              </mc:Fallback>
            </mc:AlternateContent>
          </a:graphicData>
        </a:graphic>
      </p:graphicFrame>
      <p:graphicFrame>
        <p:nvGraphicFramePr>
          <p:cNvPr id="11" name="对象 -2147482430"/>
          <p:cNvGraphicFramePr>
            <a:graphicFrameLocks noChangeAspect="1"/>
          </p:cNvGraphicFramePr>
          <p:nvPr/>
        </p:nvGraphicFramePr>
        <p:xfrm>
          <a:off x="1196975" y="4725670"/>
          <a:ext cx="1552575" cy="494030"/>
        </p:xfrm>
        <a:graphic>
          <a:graphicData uri="http://schemas.openxmlformats.org/presentationml/2006/ole">
            <mc:AlternateContent xmlns:mc="http://schemas.openxmlformats.org/markup-compatibility/2006">
              <mc:Choice xmlns:v="urn:schemas-microsoft-com:vml" Requires="v">
                <p:oleObj spid="_x0000_s47210" r:id="rId11" imgW="812165" imgH="254000" progId="Equation.DSMT4">
                  <p:embed/>
                </p:oleObj>
              </mc:Choice>
              <mc:Fallback>
                <p:oleObj r:id="rId11" imgW="812165" imgH="254000" progId="Equation.DSMT4">
                  <p:embed/>
                  <p:pic>
                    <p:nvPicPr>
                      <p:cNvPr id="0" name=""/>
                      <p:cNvPicPr/>
                      <p:nvPr/>
                    </p:nvPicPr>
                    <p:blipFill>
                      <a:blip r:embed="rId12"/>
                      <a:stretch>
                        <a:fillRect/>
                      </a:stretch>
                    </p:blipFill>
                    <p:spPr>
                      <a:xfrm>
                        <a:off x="1196975" y="4725670"/>
                        <a:ext cx="1552575" cy="4940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6165129"/>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MS-VAR模型具有以下优点：</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1）传统线性VAR模型虽然可以通过内生化的方式刻画变量相互作用规律，但其常系数设定与实际经济运行不符，也难以分析了变量之间的非线性影响关系。特别地，MS-VAR模型可以通过内生化的方式分析经济规律，同时也可以处理突发性外生冲击造成的区制转移。</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2）该模型还能够更好地刻画样本期内变量之间的非线性动态关系，主要特征是在于对及经济和金融变量运行阶段和波动情况进行区制划分，为识别不同杠杆阶段和比较其中不同作用机制提供了新方法。随着区制变量发生变化，模型回归参数也随之改变，这表明区制状态不同，模型回归参数也有所不同。</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903615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（3）与一般主观观察判定各区制的研究方法不同，MS-VAR 模型可将不同的时间阶段包含在具有相似波动特征的区制内以契合经济变量波动在不同时间阶段可能具有相似性的现实情况。相比较于随机波动时变向量自回归（Stochastic Volatility Time-varying Parameter Vector Autoregressive，SV-TVP-VAR）方法来说，MS-VAR方法尤其适用于影响因素较为复杂但又无法一一判断分析的情形，该模型对于经济波动引起的模型变化描述得更为精确。</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782997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约束结构向量自回归模型（Constrained structural vector autoregressive model）模型是对向量自回归（VAR）模型施加长期约束，并进行结构化处理的一种有效方法。虽然VAR模型在时间序列分析得到广泛应用，但也经常饱受批评，因为模型并没有给出变量之间当期相关关系的确切形式，同时模型新息（innovations）也可能存在较强的相关关系，不具有直接的经济解释，从而导致脉冲响应函数的经济含义模糊不清（Bruggemann, 2004）。</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a:t>
            </a:r>
            <a:r>
              <a:rPr kumimoji="1" sz="2200" dirty="0" smtClean="0">
                <a:latin typeface="Times New Roman" panose="02020603050405020304" pitchFamily="18" charset="0"/>
                <a:ea typeface="+mn-ea"/>
                <a:cs typeface="Times New Roman" panose="02020603050405020304" pitchFamily="18" charset="0"/>
                <a:sym typeface="+mn-ea"/>
              </a:rPr>
              <a:t>案例</a:t>
            </a:r>
            <a:r>
              <a:rPr kumimoji="1" lang="en-US" sz="2200" dirty="0" smtClean="0">
                <a:latin typeface="Times New Roman" panose="02020603050405020304" pitchFamily="18" charset="0"/>
                <a:ea typeface="+mn-ea"/>
                <a:cs typeface="Times New Roman" panose="02020603050405020304" pitchFamily="18" charset="0"/>
                <a:sym typeface="+mn-ea"/>
              </a:rPr>
              <a:t>4-</a:t>
            </a:r>
            <a:r>
              <a:rPr kumimoji="1" sz="2200" dirty="0" smtClean="0">
                <a:latin typeface="Times New Roman" panose="02020603050405020304" pitchFamily="18" charset="0"/>
                <a:ea typeface="+mn-ea"/>
                <a:cs typeface="Times New Roman" panose="02020603050405020304" pitchFamily="18" charset="0"/>
                <a:sym typeface="+mn-ea"/>
              </a:rPr>
              <a:t>3</a:t>
            </a:r>
            <a:r>
              <a:rPr kumimoji="1" sz="2200" dirty="0">
                <a:latin typeface="Times New Roman" panose="02020603050405020304" pitchFamily="18" charset="0"/>
                <a:ea typeface="+mn-ea"/>
                <a:cs typeface="Times New Roman" panose="02020603050405020304" pitchFamily="18" charset="0"/>
                <a:sym typeface="+mn-ea"/>
              </a:rPr>
              <a:t>】采用MS-VAR模型评价中国货币政策规则的非线性区制特征</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样本时间跨度为1996-2022年季度数据，选取利率、产出缺口和通胀率，其中，同业拆借利率季度数据[①泰勒规则的关键在于采用中性实际利率，现有研究主要采用短期货币市场利率来识别泰勒规则，因为货币市场利率是衡量货币成本的主要指标。相较于其他市场利率，同业拆借利率更能反映市场资金的真实价格走势和供需状况。]作为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）的指代指标，由各国本币的银行间同业拆借七天利率月度数据经移动平均换算得到。</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通胀率采用各国的消费者价格指数季度同比数据代表通货膨胀率，计算公式为通胀率（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季度CPI – 100。生产指数则采用季节调整后的制造业生产的同比增速作为替代变量。</a:t>
            </a: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p:nvPr/>
        </p:nvGraphicFramePr>
        <p:xfrm>
          <a:off x="8955405" y="3068955"/>
          <a:ext cx="302260" cy="386080"/>
        </p:xfrm>
        <a:graphic>
          <a:graphicData uri="http://schemas.openxmlformats.org/presentationml/2006/ole">
            <mc:AlternateContent xmlns:mc="http://schemas.openxmlformats.org/markup-compatibility/2006">
              <mc:Choice xmlns:v="urn:schemas-microsoft-com:vml" Requires="v">
                <p:oleObj spid="_x0000_s48170" r:id="rId3" imgW="312420" imgH="447675" progId="Equation.DSMT4">
                  <p:embed/>
                </p:oleObj>
              </mc:Choice>
              <mc:Fallback>
                <p:oleObj r:id="rId3" imgW="312420" imgH="447675" progId="Equation.DSMT4">
                  <p:embed/>
                  <p:pic>
                    <p:nvPicPr>
                      <p:cNvPr id="0" name=""/>
                      <p:cNvPicPr/>
                      <p:nvPr/>
                    </p:nvPicPr>
                    <p:blipFill>
                      <a:blip r:embed="rId4"/>
                      <a:stretch>
                        <a:fillRect/>
                      </a:stretch>
                    </p:blipFill>
                    <p:spPr>
                      <a:xfrm>
                        <a:off x="8955405" y="3068955"/>
                        <a:ext cx="302260" cy="386080"/>
                      </a:xfrm>
                      <a:prstGeom prst="rect">
                        <a:avLst/>
                      </a:prstGeom>
                    </p:spPr>
                  </p:pic>
                </p:oleObj>
              </mc:Fallback>
            </mc:AlternateContent>
          </a:graphicData>
        </a:graphic>
      </p:graphicFrame>
      <p:graphicFrame>
        <p:nvGraphicFramePr>
          <p:cNvPr id="5" name="对象 -2147482428"/>
          <p:cNvGraphicFramePr>
            <a:graphicFrameLocks noChangeAspect="1"/>
          </p:cNvGraphicFramePr>
          <p:nvPr/>
        </p:nvGraphicFramePr>
        <p:xfrm>
          <a:off x="11062335" y="4251325"/>
          <a:ext cx="549275" cy="417830"/>
        </p:xfrm>
        <a:graphic>
          <a:graphicData uri="http://schemas.openxmlformats.org/presentationml/2006/ole">
            <mc:AlternateContent xmlns:mc="http://schemas.openxmlformats.org/markup-compatibility/2006">
              <mc:Choice xmlns:v="urn:schemas-microsoft-com:vml" Requires="v">
                <p:oleObj spid="_x0000_s48171" r:id="rId5" imgW="215900" imgH="177800" progId="Equation.DSMT4">
                  <p:embed/>
                </p:oleObj>
              </mc:Choice>
              <mc:Fallback>
                <p:oleObj r:id="rId5" imgW="215900" imgH="177800" progId="Equation.DSMT4">
                  <p:embed/>
                  <p:pic>
                    <p:nvPicPr>
                      <p:cNvPr id="0" name=""/>
                      <p:cNvPicPr/>
                      <p:nvPr/>
                    </p:nvPicPr>
                    <p:blipFill>
                      <a:blip r:embed="rId6"/>
                      <a:stretch>
                        <a:fillRect/>
                      </a:stretch>
                    </p:blipFill>
                    <p:spPr>
                      <a:xfrm>
                        <a:off x="11062335" y="4251325"/>
                        <a:ext cx="549275" cy="4178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38512129"/>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）采用HP滤波法估计，具体步骤为：①基于各国的季度名义GDP值和季度GDP平减指数换算得到季度实际GDP值（1996=100）；②对季度实际GDP数据做季节性调整（Tramo-Seats方法）和对数处理（</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）；③基于HP滤波法估计得到产出缺口。数据来自于CEIC数据库。</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采取MS-VAR模型对以利率、产出缺口和通胀数据展开实证检验，并根据AIC、HQ和SIC等信息准则，本案例选取q=0，p=0。同时，利用极大似然法得到本文选取MSIAH(2)估计模型中利率方程截距项和各系数的估计结果，</a:t>
            </a:r>
            <a:r>
              <a:rPr kumimoji="1" sz="2200" dirty="0" smtClean="0">
                <a:latin typeface="Times New Roman" panose="02020603050405020304" pitchFamily="18" charset="0"/>
                <a:ea typeface="+mn-ea"/>
                <a:cs typeface="Times New Roman" panose="02020603050405020304" pitchFamily="18" charset="0"/>
                <a:sym typeface="+mn-ea"/>
              </a:rPr>
              <a:t>如表</a:t>
            </a:r>
            <a:r>
              <a:rPr kumimoji="1" lang="en-US" sz="2200" dirty="0" smtClean="0">
                <a:latin typeface="Times New Roman" panose="02020603050405020304" pitchFamily="18" charset="0"/>
                <a:ea typeface="+mn-ea"/>
                <a:cs typeface="Times New Roman" panose="02020603050405020304" pitchFamily="18" charset="0"/>
                <a:sym typeface="+mn-ea"/>
              </a:rPr>
              <a:t>4-3</a:t>
            </a:r>
            <a:r>
              <a:rPr kumimoji="1" sz="2200" dirty="0" smtClean="0">
                <a:latin typeface="Times New Roman" panose="02020603050405020304" pitchFamily="18" charset="0"/>
                <a:ea typeface="+mn-ea"/>
                <a:cs typeface="Times New Roman" panose="02020603050405020304" pitchFamily="18" charset="0"/>
                <a:sym typeface="+mn-ea"/>
              </a:rPr>
              <a:t>所示</a:t>
            </a:r>
            <a:r>
              <a:rPr kumimoji="1"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27"/>
          <p:cNvGraphicFramePr>
            <a:graphicFrameLocks noChangeAspect="1"/>
          </p:cNvGraphicFramePr>
          <p:nvPr/>
        </p:nvGraphicFramePr>
        <p:xfrm>
          <a:off x="1772920" y="908685"/>
          <a:ext cx="522605" cy="357505"/>
        </p:xfrm>
        <a:graphic>
          <a:graphicData uri="http://schemas.openxmlformats.org/presentationml/2006/ole">
            <mc:AlternateContent xmlns:mc="http://schemas.openxmlformats.org/markup-compatibility/2006">
              <mc:Choice xmlns:v="urn:schemas-microsoft-com:vml" Requires="v">
                <p:oleObj spid="_x0000_s49194" r:id="rId3" imgW="190500" imgH="152400" progId="Equation.DSMT4">
                  <p:embed/>
                </p:oleObj>
              </mc:Choice>
              <mc:Fallback>
                <p:oleObj r:id="rId3" imgW="190500" imgH="152400" progId="Equation.DSMT4">
                  <p:embed/>
                  <p:pic>
                    <p:nvPicPr>
                      <p:cNvPr id="0" name=""/>
                      <p:cNvPicPr/>
                      <p:nvPr/>
                    </p:nvPicPr>
                    <p:blipFill>
                      <a:blip r:embed="rId4"/>
                      <a:stretch>
                        <a:fillRect/>
                      </a:stretch>
                    </p:blipFill>
                    <p:spPr>
                      <a:xfrm>
                        <a:off x="1772920" y="908685"/>
                        <a:ext cx="522605" cy="357505"/>
                      </a:xfrm>
                      <a:prstGeom prst="rect">
                        <a:avLst/>
                      </a:prstGeom>
                      <a:noFill/>
                      <a:ln w="38100">
                        <a:noFill/>
                        <a:miter/>
                      </a:ln>
                    </p:spPr>
                  </p:pic>
                </p:oleObj>
              </mc:Fallback>
            </mc:AlternateContent>
          </a:graphicData>
        </a:graphic>
      </p:graphicFrame>
      <p:graphicFrame>
        <p:nvGraphicFramePr>
          <p:cNvPr id="4" name="对象 -2147482426"/>
          <p:cNvGraphicFramePr>
            <a:graphicFrameLocks noChangeAspect="1"/>
          </p:cNvGraphicFramePr>
          <p:nvPr/>
        </p:nvGraphicFramePr>
        <p:xfrm>
          <a:off x="4365625" y="1988820"/>
          <a:ext cx="2146935" cy="407035"/>
        </p:xfrm>
        <a:graphic>
          <a:graphicData uri="http://schemas.openxmlformats.org/presentationml/2006/ole">
            <mc:AlternateContent xmlns:mc="http://schemas.openxmlformats.org/markup-compatibility/2006">
              <mc:Choice xmlns:v="urn:schemas-microsoft-com:vml" Requires="v">
                <p:oleObj spid="_x0000_s49195" r:id="rId5" imgW="1116965" imgH="203200" progId="Equation.DSMT4">
                  <p:embed/>
                </p:oleObj>
              </mc:Choice>
              <mc:Fallback>
                <p:oleObj r:id="rId5" imgW="1116965" imgH="203200" progId="Equation.DSMT4">
                  <p:embed/>
                  <p:pic>
                    <p:nvPicPr>
                      <p:cNvPr id="0" name=""/>
                      <p:cNvPicPr/>
                      <p:nvPr/>
                    </p:nvPicPr>
                    <p:blipFill>
                      <a:blip r:embed="rId6"/>
                      <a:stretch>
                        <a:fillRect/>
                      </a:stretch>
                    </p:blipFill>
                    <p:spPr>
                      <a:xfrm>
                        <a:off x="4365625" y="1988820"/>
                        <a:ext cx="2146935" cy="4070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60280150"/>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gn="ct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表</a:t>
            </a:r>
            <a:r>
              <a:rPr kumimoji="1" lang="en-US" sz="2200" dirty="0" smtClean="0">
                <a:latin typeface="Times New Roman" panose="02020603050405020304" pitchFamily="18" charset="0"/>
                <a:ea typeface="+mn-ea"/>
                <a:cs typeface="Times New Roman" panose="02020603050405020304" pitchFamily="18" charset="0"/>
                <a:sym typeface="+mn-ea"/>
              </a:rPr>
              <a:t>4-3</a:t>
            </a:r>
            <a:r>
              <a:rPr kumimoji="1" sz="2200" dirty="0" smtClean="0">
                <a:latin typeface="Times New Roman" panose="02020603050405020304" pitchFamily="18" charset="0"/>
                <a:ea typeface="+mn-ea"/>
                <a:cs typeface="Times New Roman" panose="02020603050405020304" pitchFamily="18" charset="0"/>
                <a:sym typeface="+mn-ea"/>
              </a:rPr>
              <a:t>马尔科夫区制转移估计结果</a:t>
            </a:r>
            <a:r>
              <a:rPr kumimoji="1" lang="en-US" sz="2200" dirty="0" smtClean="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说明：（1）估计模型MSIAH(2)允许截距项、自回归参数和异方差性转变。</a:t>
            </a:r>
          </a:p>
          <a:p>
            <a:pPr marL="0" indent="45720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（2）*、**和***分别表示在10%、5%和1%的显著性水平拒绝零假设。 </a:t>
            </a:r>
            <a:r>
              <a:rPr kumimoji="1" lang="en-US" sz="1600" dirty="0">
                <a:latin typeface="Times New Roman" panose="02020603050405020304" pitchFamily="18" charset="0"/>
                <a:ea typeface="+mn-ea"/>
                <a:cs typeface="Times New Roman" panose="02020603050405020304" pitchFamily="18" charset="0"/>
              </a:rPr>
              <a:t>   </a:t>
            </a:r>
          </a:p>
          <a:p>
            <a:pPr marL="0" indent="457200" latinLnBrk="0">
              <a:lnSpc>
                <a:spcPct val="10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2"/>
            </p:custDataLst>
          </p:nvPr>
        </p:nvGraphicFramePr>
        <p:xfrm>
          <a:off x="188595" y="1485265"/>
          <a:ext cx="11318875" cy="3028950"/>
        </p:xfrm>
        <a:graphic>
          <a:graphicData uri="http://schemas.openxmlformats.org/drawingml/2006/table">
            <a:tbl>
              <a:tblPr/>
              <a:tblGrid>
                <a:gridCol w="1307465"/>
                <a:gridCol w="1769110"/>
                <a:gridCol w="1181735"/>
                <a:gridCol w="1403350"/>
                <a:gridCol w="1306195"/>
                <a:gridCol w="1767205"/>
                <a:gridCol w="1181735"/>
                <a:gridCol w="1402080"/>
              </a:tblGrid>
              <a:tr h="504825">
                <a:tc row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低波动区制（区制1）</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高波动区制（区制2）</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04825">
                <a:tc vMerge="1">
                  <a:txBody>
                    <a:bodyPr/>
                    <a:lstStyle/>
                    <a:p>
                      <a:endParaRPr lang="zh-CN"/>
                    </a:p>
                  </a:txBody>
                  <a:tcPr>
                    <a:lnR w="12700" cap="flat" cmpd="sng">
                      <a:solidFill>
                        <a:srgbClr val="080000"/>
                      </a:solidFill>
                      <a:prstDash val="solid"/>
                      <a:headEnd type="none" w="med" len="med"/>
                      <a:tailEnd type="none" w="med" len="med"/>
                    </a:lnR>
                  </a:tcPr>
                </a:tc>
                <a:tc gridSpan="2">
                  <a:txBody>
                    <a:bodyPr/>
                    <a:lstStyle/>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2200" b="0">
                          <a:latin typeface="Times New Roman" panose="02020603050405020304" pitchFamily="18" charset="0"/>
                          <a:cs typeface="Times New Roman" panose="02020603050405020304" pitchFamily="18" charset="0"/>
                        </a:rPr>
                        <a:t>0.46262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lstStyle/>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2200" b="0">
                          <a:latin typeface="Times New Roman" panose="02020603050405020304" pitchFamily="18" charset="0"/>
                          <a:cs typeface="Times New Roman" panose="02020603050405020304" pitchFamily="18" charset="0"/>
                        </a:rPr>
                        <a:t>1.9924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vMerge="1">
                  <a:txBody>
                    <a:bodyPr/>
                    <a:lstStyle/>
                    <a:p>
                      <a:endParaRPr lang="zh-CN"/>
                    </a:p>
                  </a:txBody>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3.0463</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0.0752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40.5001</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5.1452</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0.4840</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10.6316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0.1165</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4.4526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3.4989</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0.7843</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4.4614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0.2211</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0.0362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6.1135</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0.0029</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0.1772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0.0164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25"/>
          <p:cNvGraphicFramePr>
            <a:graphicFrameLocks noChangeAspect="1"/>
          </p:cNvGraphicFramePr>
          <p:nvPr/>
        </p:nvGraphicFramePr>
        <p:xfrm>
          <a:off x="621030" y="2947670"/>
          <a:ext cx="483870" cy="543560"/>
        </p:xfrm>
        <a:graphic>
          <a:graphicData uri="http://schemas.openxmlformats.org/presentationml/2006/ole">
            <mc:AlternateContent xmlns:mc="http://schemas.openxmlformats.org/markup-compatibility/2006">
              <mc:Choice xmlns:v="urn:schemas-microsoft-com:vml" Requires="v">
                <p:oleObj spid="_x0000_s50298" r:id="rId4" imgW="215900" imgH="241300" progId="Equation.DSMT4">
                  <p:embed/>
                </p:oleObj>
              </mc:Choice>
              <mc:Fallback>
                <p:oleObj r:id="rId4" imgW="215900" imgH="241300" progId="Equation.DSMT4">
                  <p:embed/>
                  <p:pic>
                    <p:nvPicPr>
                      <p:cNvPr id="0" name=""/>
                      <p:cNvPicPr/>
                      <p:nvPr/>
                    </p:nvPicPr>
                    <p:blipFill>
                      <a:blip r:embed="rId5"/>
                      <a:stretch>
                        <a:fillRect/>
                      </a:stretch>
                    </p:blipFill>
                    <p:spPr>
                      <a:xfrm>
                        <a:off x="621030" y="2947670"/>
                        <a:ext cx="483870" cy="543560"/>
                      </a:xfrm>
                      <a:prstGeom prst="rect">
                        <a:avLst/>
                      </a:prstGeom>
                      <a:noFill/>
                      <a:ln w="38100">
                        <a:noFill/>
                        <a:miter/>
                      </a:ln>
                    </p:spPr>
                  </p:pic>
                </p:oleObj>
              </mc:Fallback>
            </mc:AlternateContent>
          </a:graphicData>
        </a:graphic>
      </p:graphicFrame>
      <p:graphicFrame>
        <p:nvGraphicFramePr>
          <p:cNvPr id="5" name="对象 -2147482423"/>
          <p:cNvGraphicFramePr>
            <a:graphicFrameLocks noChangeAspect="1"/>
          </p:cNvGraphicFramePr>
          <p:nvPr/>
        </p:nvGraphicFramePr>
        <p:xfrm>
          <a:off x="525780" y="3466465"/>
          <a:ext cx="541655" cy="541655"/>
        </p:xfrm>
        <a:graphic>
          <a:graphicData uri="http://schemas.openxmlformats.org/presentationml/2006/ole">
            <mc:AlternateContent xmlns:mc="http://schemas.openxmlformats.org/markup-compatibility/2006">
              <mc:Choice xmlns:v="urn:schemas-microsoft-com:vml" Requires="v">
                <p:oleObj spid="_x0000_s50299" r:id="rId6" imgW="241300" imgH="241300" progId="Equation.DSMT4">
                  <p:embed/>
                </p:oleObj>
              </mc:Choice>
              <mc:Fallback>
                <p:oleObj r:id="rId6" imgW="241300" imgH="241300" progId="Equation.DSMT4">
                  <p:embed/>
                  <p:pic>
                    <p:nvPicPr>
                      <p:cNvPr id="0" name=""/>
                      <p:cNvPicPr/>
                      <p:nvPr/>
                    </p:nvPicPr>
                    <p:blipFill>
                      <a:blip r:embed="rId7"/>
                      <a:stretch>
                        <a:fillRect/>
                      </a:stretch>
                    </p:blipFill>
                    <p:spPr>
                      <a:xfrm>
                        <a:off x="525780" y="3466465"/>
                        <a:ext cx="541655" cy="541655"/>
                      </a:xfrm>
                      <a:prstGeom prst="rect">
                        <a:avLst/>
                      </a:prstGeom>
                      <a:noFill/>
                      <a:ln w="38100">
                        <a:noFill/>
                        <a:miter/>
                      </a:ln>
                    </p:spPr>
                  </p:pic>
                </p:oleObj>
              </mc:Fallback>
            </mc:AlternateContent>
          </a:graphicData>
        </a:graphic>
      </p:graphicFrame>
      <p:graphicFrame>
        <p:nvGraphicFramePr>
          <p:cNvPr id="7" name="对象 -2147482421"/>
          <p:cNvGraphicFramePr>
            <a:graphicFrameLocks noChangeAspect="1"/>
          </p:cNvGraphicFramePr>
          <p:nvPr/>
        </p:nvGraphicFramePr>
        <p:xfrm>
          <a:off x="551180" y="4005580"/>
          <a:ext cx="553720" cy="530860"/>
        </p:xfrm>
        <a:graphic>
          <a:graphicData uri="http://schemas.openxmlformats.org/presentationml/2006/ole">
            <mc:AlternateContent xmlns:mc="http://schemas.openxmlformats.org/markup-compatibility/2006">
              <mc:Choice xmlns:v="urn:schemas-microsoft-com:vml" Requires="v">
                <p:oleObj spid="_x0000_s50300" r:id="rId8" imgW="254000" imgH="241300" progId="Equation.DSMT4">
                  <p:embed/>
                </p:oleObj>
              </mc:Choice>
              <mc:Fallback>
                <p:oleObj r:id="rId8" imgW="254000" imgH="241300" progId="Equation.DSMT4">
                  <p:embed/>
                  <p:pic>
                    <p:nvPicPr>
                      <p:cNvPr id="0" name=""/>
                      <p:cNvPicPr/>
                      <p:nvPr/>
                    </p:nvPicPr>
                    <p:blipFill>
                      <a:blip r:embed="rId9"/>
                      <a:stretch>
                        <a:fillRect/>
                      </a:stretch>
                    </p:blipFill>
                    <p:spPr>
                      <a:xfrm>
                        <a:off x="551180" y="4005580"/>
                        <a:ext cx="553720" cy="530860"/>
                      </a:xfrm>
                      <a:prstGeom prst="rect">
                        <a:avLst/>
                      </a:prstGeom>
                      <a:noFill/>
                      <a:ln w="38100">
                        <a:noFill/>
                        <a:miter/>
                      </a:ln>
                    </p:spPr>
                  </p:pic>
                </p:oleObj>
              </mc:Fallback>
            </mc:AlternateContent>
          </a:graphicData>
        </a:graphic>
      </p:graphicFrame>
      <p:graphicFrame>
        <p:nvGraphicFramePr>
          <p:cNvPr id="10" name="对象 -2147482424"/>
          <p:cNvGraphicFramePr>
            <a:graphicFrameLocks noChangeAspect="1"/>
          </p:cNvGraphicFramePr>
          <p:nvPr/>
        </p:nvGraphicFramePr>
        <p:xfrm>
          <a:off x="6237605" y="2976245"/>
          <a:ext cx="537210" cy="574675"/>
        </p:xfrm>
        <a:graphic>
          <a:graphicData uri="http://schemas.openxmlformats.org/presentationml/2006/ole">
            <mc:AlternateContent xmlns:mc="http://schemas.openxmlformats.org/markup-compatibility/2006">
              <mc:Choice xmlns:v="urn:schemas-microsoft-com:vml" Requires="v">
                <p:oleObj spid="_x0000_s50301" r:id="rId10" imgW="228600" imgH="241300" progId="Equation.DSMT4">
                  <p:embed/>
                </p:oleObj>
              </mc:Choice>
              <mc:Fallback>
                <p:oleObj r:id="rId10" imgW="228600" imgH="241300" progId="Equation.DSMT4">
                  <p:embed/>
                  <p:pic>
                    <p:nvPicPr>
                      <p:cNvPr id="0" name=""/>
                      <p:cNvPicPr/>
                      <p:nvPr/>
                    </p:nvPicPr>
                    <p:blipFill>
                      <a:blip r:embed="rId11"/>
                      <a:stretch>
                        <a:fillRect/>
                      </a:stretch>
                    </p:blipFill>
                    <p:spPr>
                      <a:xfrm>
                        <a:off x="6237605" y="2976245"/>
                        <a:ext cx="537210" cy="574675"/>
                      </a:xfrm>
                      <a:prstGeom prst="rect">
                        <a:avLst/>
                      </a:prstGeom>
                      <a:noFill/>
                      <a:ln w="38100">
                        <a:noFill/>
                        <a:miter/>
                      </a:ln>
                    </p:spPr>
                  </p:pic>
                </p:oleObj>
              </mc:Fallback>
            </mc:AlternateContent>
          </a:graphicData>
        </a:graphic>
      </p:graphicFrame>
      <p:graphicFrame>
        <p:nvGraphicFramePr>
          <p:cNvPr id="12" name="对象 11"/>
          <p:cNvGraphicFramePr/>
          <p:nvPr/>
        </p:nvGraphicFramePr>
        <p:xfrm>
          <a:off x="6201410" y="3491230"/>
          <a:ext cx="537845" cy="514350"/>
        </p:xfrm>
        <a:graphic>
          <a:graphicData uri="http://schemas.openxmlformats.org/presentationml/2006/ole">
            <mc:AlternateContent xmlns:mc="http://schemas.openxmlformats.org/markup-compatibility/2006">
              <mc:Choice xmlns:v="urn:schemas-microsoft-com:vml" Requires="v">
                <p:oleObj spid="_x0000_s50302" r:id="rId12" imgW="457835" imgH="577850" progId="Equation.DSMT4">
                  <p:embed/>
                </p:oleObj>
              </mc:Choice>
              <mc:Fallback>
                <p:oleObj r:id="rId12" imgW="457835" imgH="577850" progId="Equation.DSMT4">
                  <p:embed/>
                  <p:pic>
                    <p:nvPicPr>
                      <p:cNvPr id="0" name=""/>
                      <p:cNvPicPr/>
                      <p:nvPr/>
                    </p:nvPicPr>
                    <p:blipFill>
                      <a:blip r:embed="rId13"/>
                      <a:stretch>
                        <a:fillRect/>
                      </a:stretch>
                    </p:blipFill>
                    <p:spPr>
                      <a:xfrm>
                        <a:off x="6201410" y="3491230"/>
                        <a:ext cx="537845" cy="514350"/>
                      </a:xfrm>
                      <a:prstGeom prst="rect">
                        <a:avLst/>
                      </a:prstGeom>
                    </p:spPr>
                  </p:pic>
                </p:oleObj>
              </mc:Fallback>
            </mc:AlternateContent>
          </a:graphicData>
        </a:graphic>
      </p:graphicFrame>
      <p:graphicFrame>
        <p:nvGraphicFramePr>
          <p:cNvPr id="14" name="对象 -2147482420"/>
          <p:cNvGraphicFramePr>
            <a:graphicFrameLocks noChangeAspect="1"/>
          </p:cNvGraphicFramePr>
          <p:nvPr/>
        </p:nvGraphicFramePr>
        <p:xfrm>
          <a:off x="6201410" y="3997325"/>
          <a:ext cx="574040" cy="539115"/>
        </p:xfrm>
        <a:graphic>
          <a:graphicData uri="http://schemas.openxmlformats.org/presentationml/2006/ole">
            <mc:AlternateContent xmlns:mc="http://schemas.openxmlformats.org/markup-compatibility/2006">
              <mc:Choice xmlns:v="urn:schemas-microsoft-com:vml" Requires="v">
                <p:oleObj spid="_x0000_s50303" r:id="rId14" imgW="254000" imgH="241300" progId="Equation.DSMT4">
                  <p:embed/>
                </p:oleObj>
              </mc:Choice>
              <mc:Fallback>
                <p:oleObj r:id="rId14" imgW="254000" imgH="241300" progId="Equation.DSMT4">
                  <p:embed/>
                  <p:pic>
                    <p:nvPicPr>
                      <p:cNvPr id="0" name=""/>
                      <p:cNvPicPr/>
                      <p:nvPr/>
                    </p:nvPicPr>
                    <p:blipFill>
                      <a:blip r:embed="rId15"/>
                      <a:stretch>
                        <a:fillRect/>
                      </a:stretch>
                    </p:blipFill>
                    <p:spPr>
                      <a:xfrm>
                        <a:off x="6201410" y="3997325"/>
                        <a:ext cx="574040" cy="53911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845760022"/>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检验统计量LR=-2(LR-LU) ~χ2(q)，LR和LU分别是有约束和无约束模型的极大似然函数值，其中，q为约束个数。根据LR统计量可算出其对应的P值，当P值较小时则拒绝原假设，选择无约束制估计模型；反之，当P值较大而无法拒绝原假设时，则选择有约束估计模型。</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模型非线性检验统计量LR为189.1918，其伴随概率χ2(6)= [0.0000***]</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rPr>
              <a:t>在1%的显著水平拒绝了原假设H0：              ；             ；             ，这说明在1996-2022年间我国的货币政策泰勒规则存在显著的区制转移非线性效应，</a:t>
            </a:r>
            <a:r>
              <a:rPr kumimoji="1" lang="en-US" sz="2200" dirty="0" smtClean="0">
                <a:latin typeface="Times New Roman" panose="02020603050405020304" pitchFamily="18" charset="0"/>
                <a:ea typeface="+mn-ea"/>
                <a:cs typeface="Times New Roman" panose="02020603050405020304" pitchFamily="18" charset="0"/>
              </a:rPr>
              <a:t>各区制转移概率矩阵的估计结果列于表4-5</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5" name="对象 4"/>
          <p:cNvGraphicFramePr>
            <a:graphicFrameLocks noChangeAspect="1"/>
          </p:cNvGraphicFramePr>
          <p:nvPr/>
        </p:nvGraphicFramePr>
        <p:xfrm>
          <a:off x="2061210" y="2961640"/>
          <a:ext cx="1155065" cy="546735"/>
        </p:xfrm>
        <a:graphic>
          <a:graphicData uri="http://schemas.openxmlformats.org/presentationml/2006/ole">
            <mc:AlternateContent xmlns:mc="http://schemas.openxmlformats.org/markup-compatibility/2006">
              <mc:Choice xmlns:v="urn:schemas-microsoft-com:vml" Requires="v">
                <p:oleObj spid="_x0000_s51262" r:id="rId3" imgW="482600" imgH="228600" progId="Equation.DSMT4">
                  <p:embed/>
                </p:oleObj>
              </mc:Choice>
              <mc:Fallback>
                <p:oleObj r:id="rId3" imgW="482600" imgH="228600" progId="Equation.DSMT4">
                  <p:embed/>
                  <p:pic>
                    <p:nvPicPr>
                      <p:cNvPr id="0" name=""/>
                      <p:cNvPicPr/>
                      <p:nvPr/>
                    </p:nvPicPr>
                    <p:blipFill>
                      <a:blip r:embed="rId4"/>
                      <a:stretch>
                        <a:fillRect/>
                      </a:stretch>
                    </p:blipFill>
                    <p:spPr>
                      <a:xfrm>
                        <a:off x="2061210" y="2961640"/>
                        <a:ext cx="1155065" cy="546735"/>
                      </a:xfrm>
                      <a:prstGeom prst="rect">
                        <a:avLst/>
                      </a:prstGeom>
                      <a:noFill/>
                      <a:ln w="38100">
                        <a:noFill/>
                        <a:miter/>
                      </a:ln>
                    </p:spPr>
                  </p:pic>
                </p:oleObj>
              </mc:Fallback>
            </mc:AlternateContent>
          </a:graphicData>
        </a:graphic>
      </p:graphicFrame>
      <p:graphicFrame>
        <p:nvGraphicFramePr>
          <p:cNvPr id="3" name="对象 -2147482418"/>
          <p:cNvGraphicFramePr>
            <a:graphicFrameLocks noChangeAspect="1"/>
          </p:cNvGraphicFramePr>
          <p:nvPr/>
        </p:nvGraphicFramePr>
        <p:xfrm>
          <a:off x="3429635" y="3068955"/>
          <a:ext cx="883285" cy="455930"/>
        </p:xfrm>
        <a:graphic>
          <a:graphicData uri="http://schemas.openxmlformats.org/presentationml/2006/ole">
            <mc:AlternateContent xmlns:mc="http://schemas.openxmlformats.org/markup-compatibility/2006">
              <mc:Choice xmlns:v="urn:schemas-microsoft-com:vml" Requires="v">
                <p:oleObj spid="_x0000_s51263" r:id="rId5" imgW="431800" imgH="228600" progId="Equation.DSMT4">
                  <p:embed/>
                </p:oleObj>
              </mc:Choice>
              <mc:Fallback>
                <p:oleObj r:id="rId5" imgW="431800" imgH="228600" progId="Equation.DSMT4">
                  <p:embed/>
                  <p:pic>
                    <p:nvPicPr>
                      <p:cNvPr id="0" name=""/>
                      <p:cNvPicPr/>
                      <p:nvPr/>
                    </p:nvPicPr>
                    <p:blipFill>
                      <a:blip r:embed="rId6"/>
                      <a:stretch>
                        <a:fillRect/>
                      </a:stretch>
                    </p:blipFill>
                    <p:spPr>
                      <a:xfrm>
                        <a:off x="3429635" y="3068955"/>
                        <a:ext cx="883285" cy="455930"/>
                      </a:xfrm>
                      <a:prstGeom prst="rect">
                        <a:avLst/>
                      </a:prstGeom>
                      <a:noFill/>
                      <a:ln w="38100">
                        <a:noFill/>
                        <a:miter/>
                      </a:ln>
                    </p:spPr>
                  </p:pic>
                </p:oleObj>
              </mc:Fallback>
            </mc:AlternateContent>
          </a:graphicData>
        </a:graphic>
      </p:graphicFrame>
      <p:graphicFrame>
        <p:nvGraphicFramePr>
          <p:cNvPr id="4" name="对象 -2147482417"/>
          <p:cNvGraphicFramePr>
            <a:graphicFrameLocks noChangeAspect="1"/>
          </p:cNvGraphicFramePr>
          <p:nvPr/>
        </p:nvGraphicFramePr>
        <p:xfrm>
          <a:off x="4581525" y="3017520"/>
          <a:ext cx="971550" cy="497840"/>
        </p:xfrm>
        <a:graphic>
          <a:graphicData uri="http://schemas.openxmlformats.org/presentationml/2006/ole">
            <mc:AlternateContent xmlns:mc="http://schemas.openxmlformats.org/markup-compatibility/2006">
              <mc:Choice xmlns:v="urn:schemas-microsoft-com:vml" Requires="v">
                <p:oleObj spid="_x0000_s51264" r:id="rId7" imgW="444500" imgH="228600" progId="Equation.DSMT4">
                  <p:embed/>
                </p:oleObj>
              </mc:Choice>
              <mc:Fallback>
                <p:oleObj r:id="rId7" imgW="444500" imgH="228600" progId="Equation.DSMT4">
                  <p:embed/>
                  <p:pic>
                    <p:nvPicPr>
                      <p:cNvPr id="0" name=""/>
                      <p:cNvPicPr/>
                      <p:nvPr/>
                    </p:nvPicPr>
                    <p:blipFill>
                      <a:blip r:embed="rId8"/>
                      <a:stretch>
                        <a:fillRect/>
                      </a:stretch>
                    </p:blipFill>
                    <p:spPr>
                      <a:xfrm>
                        <a:off x="4581525" y="3017520"/>
                        <a:ext cx="971550" cy="49784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228677267"/>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估计结果可以看出，我国货币政策调整存在两个显著区制。在低波动区制1中，利率规则对产出缺口和通胀存在显著的逆周期调整特征，即当产出缺口或通胀为正，则央行通过提高利率抑制经济过热或者通胀；在高波动区制2中，利率规则仅仅对产出缺口做出调整，并没有采取盯住通胀的政策取向，而且，对比看相比较于区1，区制2中的货币政策具有更显著盯住产出缺口的政策偏好。此外，高波动区制的平均利率（5.1452%）高于低波动区制（3.0463%），表明在高波动取向，央行更倾向于提高利率抑制经济波动。</a:t>
            </a:r>
            <a:r>
              <a:rPr kumimoji="1" lang="en-US" sz="2200" dirty="0" smtClean="0">
                <a:latin typeface="Times New Roman" panose="02020603050405020304" pitchFamily="18" charset="0"/>
                <a:ea typeface="+mn-ea"/>
                <a:cs typeface="Times New Roman" panose="02020603050405020304" pitchFamily="18" charset="0"/>
              </a:rPr>
              <a:t>就表4-4中的估计结果而言</a:t>
            </a:r>
            <a:r>
              <a:rPr kumimoji="1" lang="en-US" sz="2200" dirty="0">
                <a:latin typeface="Times New Roman" panose="02020603050405020304" pitchFamily="18" charset="0"/>
                <a:ea typeface="+mn-ea"/>
                <a:cs typeface="Times New Roman" panose="02020603050405020304" pitchFamily="18" charset="0"/>
              </a:rPr>
              <a:t>，两个区制都相对稳定，其转移概率分别为                   ，                   。 </a:t>
            </a: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表4-4 </a:t>
            </a:r>
            <a:r>
              <a:rPr kumimoji="1" lang="en-US" sz="2200" dirty="0">
                <a:latin typeface="Times New Roman" panose="02020603050405020304" pitchFamily="18" charset="0"/>
                <a:ea typeface="+mn-ea"/>
                <a:cs typeface="Times New Roman" panose="02020603050405020304" pitchFamily="18" charset="0"/>
              </a:rPr>
              <a:t>区制转移概率矩阵</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2"/>
            </p:custDataLst>
          </p:nvPr>
        </p:nvGraphicFramePr>
        <p:xfrm>
          <a:off x="405130" y="5229225"/>
          <a:ext cx="10993755" cy="1253490"/>
        </p:xfrm>
        <a:graphic>
          <a:graphicData uri="http://schemas.openxmlformats.org/drawingml/2006/table">
            <a:tbl>
              <a:tblPr/>
              <a:tblGrid>
                <a:gridCol w="3539490"/>
                <a:gridCol w="3928110"/>
                <a:gridCol w="3526155"/>
              </a:tblGrid>
              <a:tr h="584835">
                <a:tc>
                  <a:txBody>
                    <a:bodyPr/>
                    <a:lstStyle/>
                    <a:p>
                      <a:pPr indent="0" algn="ctr">
                        <a:buNone/>
                      </a:pPr>
                      <a:r>
                        <a:rPr lang="en-US" sz="2000" b="0" i="1">
                          <a:solidFill>
                            <a:srgbClr val="000000"/>
                          </a:solidFill>
                          <a:latin typeface="Times New Roman" panose="02020603050405020304" pitchFamily="18" charset="0"/>
                          <a:cs typeface="Times New Roman" panose="02020603050405020304" pitchFamily="18" charset="0"/>
                        </a:rPr>
                        <a:t>j i</a:t>
                      </a:r>
                      <a:endParaRPr lang="en-US" altLang="en-US" sz="2000" b="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0.9704</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0.0296</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010">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0.0735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0.9265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16"/>
          <p:cNvGraphicFramePr>
            <a:graphicFrameLocks noChangeAspect="1"/>
          </p:cNvGraphicFramePr>
          <p:nvPr/>
        </p:nvGraphicFramePr>
        <p:xfrm>
          <a:off x="5229860" y="4224655"/>
          <a:ext cx="1312545" cy="455295"/>
        </p:xfrm>
        <a:graphic>
          <a:graphicData uri="http://schemas.openxmlformats.org/presentationml/2006/ole">
            <mc:AlternateContent xmlns:mc="http://schemas.openxmlformats.org/markup-compatibility/2006">
              <mc:Choice xmlns:v="urn:schemas-microsoft-com:vml" Requires="v">
                <p:oleObj spid="_x0000_s52266" r:id="rId4" imgW="647700" imgH="228600" progId="Equation.DSMT4">
                  <p:embed/>
                </p:oleObj>
              </mc:Choice>
              <mc:Fallback>
                <p:oleObj r:id="rId4" imgW="647700" imgH="228600" progId="Equation.DSMT4">
                  <p:embed/>
                  <p:pic>
                    <p:nvPicPr>
                      <p:cNvPr id="0" name=""/>
                      <p:cNvPicPr/>
                      <p:nvPr/>
                    </p:nvPicPr>
                    <p:blipFill>
                      <a:blip r:embed="rId5"/>
                      <a:stretch>
                        <a:fillRect/>
                      </a:stretch>
                    </p:blipFill>
                    <p:spPr>
                      <a:xfrm>
                        <a:off x="5229860" y="4224655"/>
                        <a:ext cx="1312545" cy="455295"/>
                      </a:xfrm>
                      <a:prstGeom prst="rect">
                        <a:avLst/>
                      </a:prstGeom>
                      <a:noFill/>
                      <a:ln w="38100">
                        <a:noFill/>
                        <a:miter/>
                      </a:ln>
                    </p:spPr>
                  </p:pic>
                </p:oleObj>
              </mc:Fallback>
            </mc:AlternateContent>
          </a:graphicData>
        </a:graphic>
      </p:graphicFrame>
      <p:graphicFrame>
        <p:nvGraphicFramePr>
          <p:cNvPr id="5" name="对象 -2147482415"/>
          <p:cNvGraphicFramePr>
            <a:graphicFrameLocks noChangeAspect="1"/>
          </p:cNvGraphicFramePr>
          <p:nvPr/>
        </p:nvGraphicFramePr>
        <p:xfrm>
          <a:off x="6813550" y="4221480"/>
          <a:ext cx="1270000" cy="440690"/>
        </p:xfrm>
        <a:graphic>
          <a:graphicData uri="http://schemas.openxmlformats.org/presentationml/2006/ole">
            <mc:AlternateContent xmlns:mc="http://schemas.openxmlformats.org/markup-compatibility/2006">
              <mc:Choice xmlns:v="urn:schemas-microsoft-com:vml" Requires="v">
                <p:oleObj spid="_x0000_s52267" r:id="rId6" imgW="660400" imgH="228600" progId="Equation.DSMT4">
                  <p:embed/>
                </p:oleObj>
              </mc:Choice>
              <mc:Fallback>
                <p:oleObj r:id="rId6" imgW="660400" imgH="228600" progId="Equation.DSMT4">
                  <p:embed/>
                  <p:pic>
                    <p:nvPicPr>
                      <p:cNvPr id="0" name=""/>
                      <p:cNvPicPr/>
                      <p:nvPr/>
                    </p:nvPicPr>
                    <p:blipFill>
                      <a:blip r:embed="rId7"/>
                      <a:stretch>
                        <a:fillRect/>
                      </a:stretch>
                    </p:blipFill>
                    <p:spPr>
                      <a:xfrm>
                        <a:off x="6813550" y="4221480"/>
                        <a:ext cx="1270000" cy="44069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21392770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表4-5给出了各区制的样本数</a:t>
            </a:r>
            <a:r>
              <a:rPr kumimoji="1" lang="en-US" sz="2200" dirty="0">
                <a:latin typeface="Times New Roman" panose="02020603050405020304" pitchFamily="18" charset="0"/>
                <a:ea typeface="+mn-ea"/>
                <a:cs typeface="Times New Roman" panose="02020603050405020304" pitchFamily="18" charset="0"/>
              </a:rPr>
              <a:t>、区制出现的频率以及平均持续期，其中在同一区制的持续时间为                           。估计结果显示，在1996-2022年货币政策规则执行期间，低波动率区制发生制频率为71.3%，而高波动率区制发生频率为28.7%，这说明低波动率区制发生的年份多于高波动率区制，在多数年份货币政策泰勒规则还是采取盯住通胀和产出缺口的双重目标。</a:t>
            </a: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表4-5 </a:t>
            </a:r>
            <a:r>
              <a:rPr kumimoji="1" lang="en-US" sz="2200" dirty="0">
                <a:latin typeface="Times New Roman" panose="02020603050405020304" pitchFamily="18" charset="0"/>
                <a:ea typeface="+mn-ea"/>
                <a:cs typeface="Times New Roman" panose="02020603050405020304" pitchFamily="18" charset="0"/>
              </a:rPr>
              <a:t>各区制的持续期估计结果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2"/>
            </p:custDataLst>
          </p:nvPr>
        </p:nvGraphicFramePr>
        <p:xfrm>
          <a:off x="405130" y="3573145"/>
          <a:ext cx="10886440" cy="1813560"/>
        </p:xfrm>
        <a:graphic>
          <a:graphicData uri="http://schemas.openxmlformats.org/drawingml/2006/table">
            <a:tbl>
              <a:tblPr/>
              <a:tblGrid>
                <a:gridCol w="1853565"/>
                <a:gridCol w="2862580"/>
                <a:gridCol w="3216275"/>
                <a:gridCol w="2954020"/>
              </a:tblGrid>
              <a:tr h="604520">
                <a:tc>
                  <a:txBody>
                    <a:bodyPr/>
                    <a:lstStyle/>
                    <a:p>
                      <a:pPr indent="0">
                        <a:buNone/>
                      </a:pP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样本数</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频率</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平均持续期</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67.8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0.7130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33.78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39.2</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0.2870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13.60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对象 -2147482414"/>
          <p:cNvGraphicFramePr>
            <a:graphicFrameLocks noChangeAspect="1"/>
          </p:cNvGraphicFramePr>
          <p:nvPr/>
        </p:nvGraphicFramePr>
        <p:xfrm>
          <a:off x="765175" y="1412875"/>
          <a:ext cx="1909445" cy="393065"/>
        </p:xfrm>
        <a:graphic>
          <a:graphicData uri="http://schemas.openxmlformats.org/presentationml/2006/ole">
            <mc:AlternateContent xmlns:mc="http://schemas.openxmlformats.org/markup-compatibility/2006">
              <mc:Choice xmlns:v="urn:schemas-microsoft-com:vml" Requires="v">
                <p:oleObj spid="_x0000_s53270" r:id="rId4" imgW="1104900" imgH="228600" progId="Equation.DSMT4">
                  <p:embed/>
                </p:oleObj>
              </mc:Choice>
              <mc:Fallback>
                <p:oleObj r:id="rId4" imgW="1104900" imgH="228600" progId="Equation.DSMT4">
                  <p:embed/>
                  <p:pic>
                    <p:nvPicPr>
                      <p:cNvPr id="0" name=""/>
                      <p:cNvPicPr/>
                      <p:nvPr/>
                    </p:nvPicPr>
                    <p:blipFill>
                      <a:blip r:embed="rId5"/>
                      <a:stretch>
                        <a:fillRect/>
                      </a:stretch>
                    </p:blipFill>
                    <p:spPr>
                      <a:xfrm>
                        <a:off x="765175" y="1412875"/>
                        <a:ext cx="1909445" cy="39306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78992695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6501765" cy="5869940"/>
          </a:xfrm>
          <a:prstGeom prst="rect">
            <a:avLst/>
          </a:prstGeom>
          <a:noFill/>
        </p:spPr>
        <p:txBody>
          <a:bodyPr wrap="square">
            <a:noAutofit/>
          </a:bodyPr>
          <a:lstStyle/>
          <a:p>
            <a:pPr marL="342900" indent="-342900" algn="l">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从图4-3给出了高波动区制和低波动区制的平滑转移概率</a:t>
            </a:r>
            <a:r>
              <a:rPr kumimoji="1" lang="en-US" sz="2200" dirty="0">
                <a:latin typeface="Times New Roman" panose="02020603050405020304" pitchFamily="18" charset="0"/>
                <a:ea typeface="+mn-ea"/>
                <a:cs typeface="Times New Roman" panose="02020603050405020304" pitchFamily="18" charset="0"/>
              </a:rPr>
              <a:t>，2000-2011年、2015-2016年以及2019-2022年等区制里，处于低波动区制的概率接近于1，而1996-2000年、</a:t>
            </a:r>
            <a:r>
              <a:rPr kumimoji="1" lang="en-US" sz="2200" dirty="0" smtClean="0">
                <a:latin typeface="Times New Roman" panose="02020603050405020304" pitchFamily="18" charset="0"/>
                <a:ea typeface="+mn-ea"/>
                <a:cs typeface="Times New Roman" panose="02020603050405020304" pitchFamily="18" charset="0"/>
              </a:rPr>
              <a:t>2014-2014</a:t>
            </a:r>
            <a:r>
              <a:rPr kumimoji="1" lang="en-US" sz="2200" dirty="0">
                <a:latin typeface="Times New Roman" panose="02020603050405020304" pitchFamily="18" charset="0"/>
                <a:ea typeface="+mn-ea"/>
                <a:cs typeface="Times New Roman" panose="02020603050405020304" pitchFamily="18" charset="0"/>
              </a:rPr>
              <a:t>年以及</a:t>
            </a:r>
            <a:r>
              <a:rPr kumimoji="1" lang="en-US" sz="2200" dirty="0" smtClean="0">
                <a:latin typeface="Times New Roman" panose="02020603050405020304" pitchFamily="18" charset="0"/>
                <a:ea typeface="+mn-ea"/>
                <a:cs typeface="Times New Roman" panose="02020603050405020304" pitchFamily="18" charset="0"/>
              </a:rPr>
              <a:t>2014-2018</a:t>
            </a:r>
            <a:r>
              <a:rPr kumimoji="1" lang="en-US" sz="2200" dirty="0">
                <a:latin typeface="Times New Roman" panose="02020603050405020304" pitchFamily="18" charset="0"/>
                <a:ea typeface="+mn-ea"/>
                <a:cs typeface="Times New Roman" panose="02020603050405020304" pitchFamily="18" charset="0"/>
              </a:rPr>
              <a:t>年处于高波动区制的概率接近于1（</a:t>
            </a:r>
            <a:r>
              <a:rPr kumimoji="1" lang="en-US" sz="2200" dirty="0" smtClean="0">
                <a:latin typeface="Times New Roman" panose="02020603050405020304" pitchFamily="18" charset="0"/>
                <a:ea typeface="+mn-ea"/>
                <a:cs typeface="Times New Roman" panose="02020603050405020304" pitchFamily="18" charset="0"/>
              </a:rPr>
              <a:t>如图所示</a:t>
            </a:r>
            <a:r>
              <a:rPr kumimoji="1" lang="en-US" sz="2200" dirty="0">
                <a:latin typeface="Times New Roman" panose="02020603050405020304" pitchFamily="18" charset="0"/>
                <a:ea typeface="+mn-ea"/>
                <a:cs typeface="Times New Roman" panose="02020603050405020304" pitchFamily="18" charset="0"/>
              </a:rPr>
              <a:t>），这说明我国货币政策泰勒规则存在显著的非线性区制，而在上述的区制1和区制2采取了截然不同的货币政策规则，这为合理评价我国货币政策在不同区制的执行情况以及后续货币政策安排提供了重要的理论依据和研究方法借鉴。</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76" name="图片 1489579176"/>
          <p:cNvPicPr>
            <a:picLocks noChangeAspect="1"/>
          </p:cNvPicPr>
          <p:nvPr/>
        </p:nvPicPr>
        <p:blipFill>
          <a:blip r:embed="rId2"/>
          <a:stretch>
            <a:fillRect/>
          </a:stretch>
        </p:blipFill>
        <p:spPr>
          <a:xfrm>
            <a:off x="6388735" y="1412875"/>
            <a:ext cx="5711190" cy="3774440"/>
          </a:xfrm>
          <a:prstGeom prst="rect">
            <a:avLst/>
          </a:prstGeom>
        </p:spPr>
      </p:pic>
      <p:sp>
        <p:nvSpPr>
          <p:cNvPr id="3" name="文本框 2"/>
          <p:cNvSpPr txBox="1"/>
          <p:nvPr/>
        </p:nvSpPr>
        <p:spPr>
          <a:xfrm>
            <a:off x="6821805" y="5396230"/>
            <a:ext cx="4977130" cy="368300"/>
          </a:xfrm>
          <a:prstGeom prst="rect">
            <a:avLst/>
          </a:prstGeom>
          <a:noFill/>
        </p:spPr>
        <p:txBody>
          <a:bodyPr wrap="square" rtlCol="0">
            <a:spAutoFit/>
          </a:bodyPr>
          <a:lstStyle/>
          <a:p>
            <a:r>
              <a:rPr lang="zh-CN" altLang="en-US" dirty="0" smtClean="0"/>
              <a:t>图</a:t>
            </a:r>
            <a:r>
              <a:rPr lang="en-US" altLang="zh-CN" dirty="0" smtClean="0"/>
              <a:t>4-3</a:t>
            </a:r>
            <a:r>
              <a:rPr lang="zh-CN" altLang="en-US" dirty="0" smtClean="0"/>
              <a:t> </a:t>
            </a:r>
            <a:r>
              <a:rPr lang="zh-CN" altLang="en-US" dirty="0"/>
              <a:t>高波动区制和低波动区制的平滑转移概率</a:t>
            </a:r>
          </a:p>
        </p:txBody>
      </p:sp>
    </p:spTree>
    <p:extLst>
      <p:ext uri="{BB962C8B-B14F-4D97-AF65-F5344CB8AC3E}">
        <p14:creationId xmlns:p14="http://schemas.microsoft.com/office/powerpoint/2010/main" val="3948405849"/>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四、</a:t>
            </a:r>
            <a:r>
              <a:rPr kumimoji="0" lang="zh-CN" altLang="en-US" sz="5400" b="1" dirty="0">
                <a:solidFill>
                  <a:schemeClr val="bg1"/>
                </a:solidFill>
                <a:latin typeface="微软雅黑" panose="020B0503020204020204" pitchFamily="34" charset="-122"/>
                <a:ea typeface="微软雅黑" panose="020B0503020204020204" pitchFamily="34" charset="-122"/>
              </a:rPr>
              <a:t>逻辑平滑转移向量自回归模型</a:t>
            </a:r>
          </a:p>
        </p:txBody>
      </p:sp>
    </p:spTree>
    <p:extLst>
      <p:ext uri="{BB962C8B-B14F-4D97-AF65-F5344CB8AC3E}">
        <p14:creationId xmlns:p14="http://schemas.microsoft.com/office/powerpoint/2010/main" val="67892830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逻辑平滑转移向量自回归模型</a:t>
            </a: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平滑转移向量自回归模型（Smooth Transition Vector Autoregressive，简称STVAR）</a:t>
            </a:r>
            <a:r>
              <a:rPr kumimoji="1" sz="2400" dirty="0">
                <a:latin typeface="Times New Roman" panose="02020603050405020304" pitchFamily="18" charset="0"/>
                <a:ea typeface="+mn-ea"/>
                <a:cs typeface="Times New Roman" panose="02020603050405020304" pitchFamily="18" charset="0"/>
              </a:rPr>
              <a:t>作为非线性动态VAR模型中的一种，是Weise（1993）在研究转换区制时为获得转换函数而提出的模型，经常被用于描述宏观经济时间序列中非线性和结构性变化的特征，并频繁地被应用于政策效应和经济变动的测度当中。</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根据转换函数的特征，可以设置两种不同的平滑转换自回归模型：逻辑平滑转移向量自回归模型（LSTVAR）模型和指数平滑转移向量自回归模型（ESTVAR）模型。</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5999405"/>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本节重点介绍Weise（1993）年提出的LSTVAR模型，同样借助上节的数据，并利用广义脉冲响应函数来对比不同经济增速下，利率对经济增长和通胀影响的差异。</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LSTVAR模型的优势在于，一是能有效捕捉变量之间的非线性和非线性关系，描述经济上行和经济下行两种不同情形下，提高利率冲击对经济增长和通胀影响变动的非线性影响；二是假定机制转换是连续且渐变的过程，相较于门限VAR模型的跳跃式机制转换过程更能反应政策效应的渐变性；三是可以根据LM检验和LR检验结果选择最优的转换变量及其滞后阶数，并根据二维网格搜索法筛选最优的门限值和转移速度，避免主观选择门限值带来的人为偏差。</a:t>
            </a:r>
          </a:p>
        </p:txBody>
      </p:sp>
    </p:spTree>
    <p:extLst>
      <p:ext uri="{BB962C8B-B14F-4D97-AF65-F5344CB8AC3E}">
        <p14:creationId xmlns:p14="http://schemas.microsoft.com/office/powerpoint/2010/main" val="228253567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倘若我们只对预期感兴趣，则VAR新息构成就不重要了，但是如果需要分析不同冲击对主要宏观变量的影响，就需要从经济理论出发，对VAR模型的新息进行正交化的结构式冲击分解，以获得结构性冲击新息成分。Blanchard和Quah（1989）提出BQ-SVAR是对理论模型的结构性冲击影响施加长期约束的有效方法。对于</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变量模型，依据BQ-SVAR需要设定</a:t>
            </a:r>
            <a:r>
              <a:rPr kumimoji="1" lang="en-US" altLang="zh-CN" sz="2400" dirty="0">
                <a:latin typeface="Times New Roman" panose="02020603050405020304" pitchFamily="18" charset="0"/>
                <a:ea typeface="+mn-ea"/>
                <a:cs typeface="Times New Roman" panose="02020603050405020304" pitchFamily="18" charset="0"/>
              </a:rPr>
              <a:t>  </a:t>
            </a:r>
            <a:r>
              <a:rPr kumimoji="1" lang="en-US" altLang="zh-CN" sz="2400" dirty="0" smtClean="0">
                <a:latin typeface="Times New Roman" panose="02020603050405020304" pitchFamily="18" charset="0"/>
                <a:ea typeface="+mn-ea"/>
                <a:cs typeface="Times New Roman" panose="02020603050405020304" pitchFamily="18" charset="0"/>
              </a:rPr>
              <a:t>n(n-1)/2 </a:t>
            </a:r>
            <a:r>
              <a:rPr kumimoji="1" lang="zh-CN" altLang="en-US" sz="2400" dirty="0" smtClean="0">
                <a:latin typeface="Times New Roman" panose="02020603050405020304" pitchFamily="18" charset="0"/>
                <a:ea typeface="+mn-ea"/>
                <a:cs typeface="Times New Roman" panose="02020603050405020304" pitchFamily="18" charset="0"/>
              </a:rPr>
              <a:t>个</a:t>
            </a:r>
            <a:r>
              <a:rPr kumimoji="1" lang="zh-CN" altLang="en-US" sz="2400" dirty="0">
                <a:latin typeface="Times New Roman" panose="02020603050405020304" pitchFamily="18" charset="0"/>
                <a:ea typeface="+mn-ea"/>
                <a:cs typeface="Times New Roman" panose="02020603050405020304" pitchFamily="18" charset="0"/>
              </a:rPr>
              <a:t>长期约束条件来识别结构性冲击成分。SVAR模型也存在缺陷，正如Blanchard和Quah (1989)所指出，该方法的局限在于他最多只能设置与变量数一样多的不同类型的结构性信息冲击。</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9177826" y="5486547"/>
          <a:ext cx="9525" cy="10160"/>
        </p:xfrm>
        <a:graphic>
          <a:graphicData uri="http://schemas.openxmlformats.org/presentationml/2006/ole">
            <mc:AlternateContent xmlns:mc="http://schemas.openxmlformats.org/markup-compatibility/2006">
              <mc:Choice xmlns:v="urn:schemas-microsoft-com:vml" Requires="v">
                <p:oleObj spid="_x0000_s1090" name="Equation" r:id="rId3" imgW="127000" imgH="139700" progId="Equation.DSMT4">
                  <p:embed/>
                </p:oleObj>
              </mc:Choice>
              <mc:Fallback>
                <p:oleObj name="Equation" r:id="rId3" imgW="127000" imgH="139700" progId="Equation.DSMT4">
                  <p:embed/>
                  <p:pic>
                    <p:nvPicPr>
                      <p:cNvPr id="0" name="对象 4"/>
                      <p:cNvPicPr/>
                      <p:nvPr/>
                    </p:nvPicPr>
                    <p:blipFill>
                      <a:blip r:embed="rId4"/>
                      <a:stretch>
                        <a:fillRect/>
                      </a:stretch>
                    </p:blipFill>
                    <p:spPr>
                      <a:xfrm>
                        <a:off x="9177826" y="5486547"/>
                        <a:ext cx="9525" cy="1016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9693910" y="3478530"/>
          <a:ext cx="273050" cy="292100"/>
        </p:xfrm>
        <a:graphic>
          <a:graphicData uri="http://schemas.openxmlformats.org/presentationml/2006/ole">
            <mc:AlternateContent xmlns:mc="http://schemas.openxmlformats.org/markup-compatibility/2006">
              <mc:Choice xmlns:v="urn:schemas-microsoft-com:vml" Requires="v">
                <p:oleObj spid="_x0000_s1091" name="Equation" r:id="rId5" imgW="127000" imgH="139700" progId="Equation.DSMT4">
                  <p:embed/>
                </p:oleObj>
              </mc:Choice>
              <mc:Fallback>
                <p:oleObj name="Equation" r:id="rId5" imgW="127000" imgH="139700" progId="Equation.DSMT4">
                  <p:embed/>
                  <p:pic>
                    <p:nvPicPr>
                      <p:cNvPr id="0" name="对象 4"/>
                      <p:cNvPicPr/>
                      <p:nvPr/>
                    </p:nvPicPr>
                    <p:blipFill>
                      <a:blip r:embed="rId6"/>
                      <a:stretch>
                        <a:fillRect/>
                      </a:stretch>
                    </p:blipFill>
                    <p:spPr>
                      <a:xfrm>
                        <a:off x="9693910" y="3478530"/>
                        <a:ext cx="273050" cy="292100"/>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18084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首先，LSTVAR模型的构建。一个标准的二维STVAR模型如下：</a:t>
            </a: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a:t>
            </a:r>
            <a:r>
              <a:rPr kumimoji="1" sz="2400" dirty="0" smtClean="0">
                <a:latin typeface="Times New Roman" panose="02020603050405020304" pitchFamily="18" charset="0"/>
                <a:ea typeface="+mn-ea"/>
                <a:cs typeface="Times New Roman" panose="02020603050405020304" pitchFamily="18" charset="0"/>
              </a:rPr>
              <a:t>3</a:t>
            </a:r>
            <a:r>
              <a:rPr kumimoji="1" sz="2400" dirty="0">
                <a:latin typeface="Times New Roman" panose="02020603050405020304" pitchFamily="18" charset="0"/>
                <a:ea typeface="+mn-ea"/>
                <a:cs typeface="Times New Roman" panose="02020603050405020304" pitchFamily="18" charset="0"/>
              </a:rPr>
              <a:t>）</a:t>
            </a:r>
          </a:p>
        </p:txBody>
      </p:sp>
      <p:graphicFrame>
        <p:nvGraphicFramePr>
          <p:cNvPr id="3" name="对象 -2147482594"/>
          <p:cNvGraphicFramePr>
            <a:graphicFrameLocks noChangeAspect="1"/>
          </p:cNvGraphicFramePr>
          <p:nvPr/>
        </p:nvGraphicFramePr>
        <p:xfrm>
          <a:off x="549275" y="1845310"/>
          <a:ext cx="7374890" cy="932815"/>
        </p:xfrm>
        <a:graphic>
          <a:graphicData uri="http://schemas.openxmlformats.org/presentationml/2006/ole">
            <mc:AlternateContent xmlns:mc="http://schemas.openxmlformats.org/markup-compatibility/2006">
              <mc:Choice xmlns:v="urn:schemas-microsoft-com:vml" Requires="v">
                <p:oleObj spid="_x0000_s71742" r:id="rId3" imgW="3797300" imgH="482600" progId="Equation.3">
                  <p:embed/>
                </p:oleObj>
              </mc:Choice>
              <mc:Fallback>
                <p:oleObj r:id="rId3" imgW="3797300" imgH="482600" progId="Equation.3">
                  <p:embed/>
                  <p:pic>
                    <p:nvPicPr>
                      <p:cNvPr id="0" name=""/>
                      <p:cNvPicPr/>
                      <p:nvPr/>
                    </p:nvPicPr>
                    <p:blipFill>
                      <a:blip r:embed="rId4"/>
                      <a:stretch>
                        <a:fillRect/>
                      </a:stretch>
                    </p:blipFill>
                    <p:spPr>
                      <a:xfrm>
                        <a:off x="549275" y="1845310"/>
                        <a:ext cx="7374890" cy="932815"/>
                      </a:xfrm>
                      <a:prstGeom prst="rect">
                        <a:avLst/>
                      </a:prstGeom>
                      <a:noFill/>
                      <a:ln w="38100">
                        <a:noFill/>
                        <a:miter/>
                      </a:ln>
                    </p:spPr>
                  </p:pic>
                </p:oleObj>
              </mc:Fallback>
            </mc:AlternateContent>
          </a:graphicData>
        </a:graphic>
      </p:graphicFrame>
      <p:sp>
        <p:nvSpPr>
          <p:cNvPr id="4" name="文本框 3"/>
          <p:cNvSpPr txBox="1"/>
          <p:nvPr/>
        </p:nvSpPr>
        <p:spPr>
          <a:xfrm>
            <a:off x="83185" y="2205355"/>
            <a:ext cx="11897360" cy="3928110"/>
          </a:xfrm>
          <a:prstGeom prst="rect">
            <a:avLst/>
          </a:prstGeom>
          <a:noFill/>
        </p:spPr>
        <p:txBody>
          <a:bodyPr wrap="square" rtlCol="0">
            <a:no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的内生变量，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是滞后阶数。且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是服从白噪声的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维向量，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是控制两制度平滑过程的转换函数，且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是转换变量。</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6" name="对象 -2147482413"/>
          <p:cNvGraphicFramePr>
            <a:graphicFrameLocks noChangeAspect="1"/>
          </p:cNvGraphicFramePr>
          <p:nvPr/>
        </p:nvGraphicFramePr>
        <p:xfrm>
          <a:off x="1269365" y="2673985"/>
          <a:ext cx="2193290" cy="659765"/>
        </p:xfrm>
        <a:graphic>
          <a:graphicData uri="http://schemas.openxmlformats.org/presentationml/2006/ole">
            <mc:AlternateContent xmlns:mc="http://schemas.openxmlformats.org/markup-compatibility/2006">
              <mc:Choice xmlns:v="urn:schemas-microsoft-com:vml" Requires="v">
                <p:oleObj spid="_x0000_s71743" r:id="rId5" imgW="965200" imgH="292100" progId="Equation.3">
                  <p:embed/>
                </p:oleObj>
              </mc:Choice>
              <mc:Fallback>
                <p:oleObj r:id="rId5" imgW="965200" imgH="292100" progId="Equation.3">
                  <p:embed/>
                  <p:pic>
                    <p:nvPicPr>
                      <p:cNvPr id="0" name=""/>
                      <p:cNvPicPr/>
                      <p:nvPr/>
                    </p:nvPicPr>
                    <p:blipFill>
                      <a:blip r:embed="rId6"/>
                      <a:stretch>
                        <a:fillRect/>
                      </a:stretch>
                    </p:blipFill>
                    <p:spPr>
                      <a:xfrm>
                        <a:off x="1269365" y="2673985"/>
                        <a:ext cx="2193290" cy="659765"/>
                      </a:xfrm>
                      <a:prstGeom prst="rect">
                        <a:avLst/>
                      </a:prstGeom>
                      <a:noFill/>
                      <a:ln w="38100">
                        <a:noFill/>
                        <a:miter/>
                      </a:ln>
                    </p:spPr>
                  </p:pic>
                </p:oleObj>
              </mc:Fallback>
            </mc:AlternateContent>
          </a:graphicData>
        </a:graphic>
      </p:graphicFrame>
      <p:graphicFrame>
        <p:nvGraphicFramePr>
          <p:cNvPr id="8" name="对象 -2147482592"/>
          <p:cNvGraphicFramePr>
            <a:graphicFrameLocks noChangeAspect="1"/>
          </p:cNvGraphicFramePr>
          <p:nvPr/>
        </p:nvGraphicFramePr>
        <p:xfrm>
          <a:off x="3856355" y="2900680"/>
          <a:ext cx="760730" cy="433070"/>
        </p:xfrm>
        <a:graphic>
          <a:graphicData uri="http://schemas.openxmlformats.org/presentationml/2006/ole">
            <mc:AlternateContent xmlns:mc="http://schemas.openxmlformats.org/markup-compatibility/2006">
              <mc:Choice xmlns:v="urn:schemas-microsoft-com:vml" Requires="v">
                <p:oleObj spid="_x0000_s71744" r:id="rId7" imgW="381000" imgH="215900" progId="Equation.3">
                  <p:embed/>
                </p:oleObj>
              </mc:Choice>
              <mc:Fallback>
                <p:oleObj r:id="rId7" imgW="381000" imgH="215900" progId="Equation.3">
                  <p:embed/>
                  <p:pic>
                    <p:nvPicPr>
                      <p:cNvPr id="0" name=""/>
                      <p:cNvPicPr/>
                      <p:nvPr/>
                    </p:nvPicPr>
                    <p:blipFill>
                      <a:blip r:embed="rId8"/>
                      <a:stretch>
                        <a:fillRect/>
                      </a:stretch>
                    </p:blipFill>
                    <p:spPr>
                      <a:xfrm>
                        <a:off x="3856355" y="2900680"/>
                        <a:ext cx="760730" cy="433070"/>
                      </a:xfrm>
                      <a:prstGeom prst="rect">
                        <a:avLst/>
                      </a:prstGeom>
                      <a:noFill/>
                      <a:ln w="38100">
                        <a:noFill/>
                        <a:miter/>
                      </a:ln>
                    </p:spPr>
                  </p:pic>
                </p:oleObj>
              </mc:Fallback>
            </mc:AlternateContent>
          </a:graphicData>
        </a:graphic>
      </p:graphicFrame>
      <p:graphicFrame>
        <p:nvGraphicFramePr>
          <p:cNvPr id="10" name="对象 -2147482591"/>
          <p:cNvGraphicFramePr>
            <a:graphicFrameLocks noChangeAspect="1"/>
          </p:cNvGraphicFramePr>
          <p:nvPr/>
        </p:nvGraphicFramePr>
        <p:xfrm>
          <a:off x="6309995" y="2900680"/>
          <a:ext cx="565785" cy="473710"/>
        </p:xfrm>
        <a:graphic>
          <a:graphicData uri="http://schemas.openxmlformats.org/presentationml/2006/ole">
            <mc:AlternateContent xmlns:mc="http://schemas.openxmlformats.org/markup-compatibility/2006">
              <mc:Choice xmlns:v="urn:schemas-microsoft-com:vml" Requires="v">
                <p:oleObj spid="_x0000_s71745" r:id="rId9" imgW="292100" imgH="241300" progId="Equation.3">
                  <p:embed/>
                </p:oleObj>
              </mc:Choice>
              <mc:Fallback>
                <p:oleObj r:id="rId9" imgW="292100" imgH="241300" progId="Equation.3">
                  <p:embed/>
                  <p:pic>
                    <p:nvPicPr>
                      <p:cNvPr id="0" name=""/>
                      <p:cNvPicPr/>
                      <p:nvPr/>
                    </p:nvPicPr>
                    <p:blipFill>
                      <a:blip r:embed="rId10"/>
                      <a:stretch>
                        <a:fillRect/>
                      </a:stretch>
                    </p:blipFill>
                    <p:spPr>
                      <a:xfrm>
                        <a:off x="6309995" y="2900680"/>
                        <a:ext cx="565785" cy="473710"/>
                      </a:xfrm>
                      <a:prstGeom prst="rect">
                        <a:avLst/>
                      </a:prstGeom>
                      <a:noFill/>
                      <a:ln w="38100">
                        <a:noFill/>
                        <a:miter/>
                      </a:ln>
                    </p:spPr>
                  </p:pic>
                </p:oleObj>
              </mc:Fallback>
            </mc:AlternateContent>
          </a:graphicData>
        </a:graphic>
      </p:graphicFrame>
      <p:graphicFrame>
        <p:nvGraphicFramePr>
          <p:cNvPr id="12" name="对象 -2147482590"/>
          <p:cNvGraphicFramePr>
            <a:graphicFrameLocks noChangeAspect="1"/>
          </p:cNvGraphicFramePr>
          <p:nvPr/>
        </p:nvGraphicFramePr>
        <p:xfrm>
          <a:off x="7030085" y="2912110"/>
          <a:ext cx="960755" cy="429260"/>
        </p:xfrm>
        <a:graphic>
          <a:graphicData uri="http://schemas.openxmlformats.org/presentationml/2006/ole">
            <mc:AlternateContent xmlns:mc="http://schemas.openxmlformats.org/markup-compatibility/2006">
              <mc:Choice xmlns:v="urn:schemas-microsoft-com:vml" Requires="v">
                <p:oleObj spid="_x0000_s71746" r:id="rId11" imgW="444500" imgH="203200" progId="Equation.3">
                  <p:embed/>
                </p:oleObj>
              </mc:Choice>
              <mc:Fallback>
                <p:oleObj r:id="rId11" imgW="444500" imgH="203200" progId="Equation.3">
                  <p:embed/>
                  <p:pic>
                    <p:nvPicPr>
                      <p:cNvPr id="0" name=""/>
                      <p:cNvPicPr/>
                      <p:nvPr/>
                    </p:nvPicPr>
                    <p:blipFill>
                      <a:blip r:embed="rId12"/>
                      <a:stretch>
                        <a:fillRect/>
                      </a:stretch>
                    </p:blipFill>
                    <p:spPr>
                      <a:xfrm>
                        <a:off x="7030085" y="2912110"/>
                        <a:ext cx="960755" cy="429260"/>
                      </a:xfrm>
                      <a:prstGeom prst="rect">
                        <a:avLst/>
                      </a:prstGeom>
                      <a:noFill/>
                      <a:ln w="38100">
                        <a:noFill/>
                        <a:miter/>
                      </a:ln>
                    </p:spPr>
                  </p:pic>
                </p:oleObj>
              </mc:Fallback>
            </mc:AlternateContent>
          </a:graphicData>
        </a:graphic>
      </p:graphicFrame>
      <p:graphicFrame>
        <p:nvGraphicFramePr>
          <p:cNvPr id="14" name="对象 -2147482592"/>
          <p:cNvGraphicFramePr>
            <a:graphicFrameLocks noChangeAspect="1"/>
          </p:cNvGraphicFramePr>
          <p:nvPr/>
        </p:nvGraphicFramePr>
        <p:xfrm>
          <a:off x="8441690" y="2900680"/>
          <a:ext cx="760730" cy="433070"/>
        </p:xfrm>
        <a:graphic>
          <a:graphicData uri="http://schemas.openxmlformats.org/presentationml/2006/ole">
            <mc:AlternateContent xmlns:mc="http://schemas.openxmlformats.org/markup-compatibility/2006">
              <mc:Choice xmlns:v="urn:schemas-microsoft-com:vml" Requires="v">
                <p:oleObj spid="_x0000_s71747" r:id="rId13" imgW="381000" imgH="215900" progId="Equation.3">
                  <p:embed/>
                </p:oleObj>
              </mc:Choice>
              <mc:Fallback>
                <p:oleObj r:id="rId13" imgW="381000" imgH="215900" progId="Equation.3">
                  <p:embed/>
                  <p:pic>
                    <p:nvPicPr>
                      <p:cNvPr id="0" name=""/>
                      <p:cNvPicPr/>
                      <p:nvPr/>
                    </p:nvPicPr>
                    <p:blipFill>
                      <a:blip r:embed="rId8"/>
                      <a:stretch>
                        <a:fillRect/>
                      </a:stretch>
                    </p:blipFill>
                    <p:spPr>
                      <a:xfrm>
                        <a:off x="8441690" y="2900680"/>
                        <a:ext cx="760730" cy="433070"/>
                      </a:xfrm>
                      <a:prstGeom prst="rect">
                        <a:avLst/>
                      </a:prstGeom>
                      <a:noFill/>
                      <a:ln w="38100">
                        <a:noFill/>
                        <a:miter/>
                      </a:ln>
                    </p:spPr>
                  </p:pic>
                </p:oleObj>
              </mc:Fallback>
            </mc:AlternateContent>
          </a:graphicData>
        </a:graphic>
      </p:graphicFrame>
      <p:graphicFrame>
        <p:nvGraphicFramePr>
          <p:cNvPr id="16" name="对象 -2147482588"/>
          <p:cNvGraphicFramePr>
            <a:graphicFrameLocks noChangeAspect="1"/>
          </p:cNvGraphicFramePr>
          <p:nvPr/>
        </p:nvGraphicFramePr>
        <p:xfrm>
          <a:off x="10053955" y="2900680"/>
          <a:ext cx="490855" cy="452755"/>
        </p:xfrm>
        <a:graphic>
          <a:graphicData uri="http://schemas.openxmlformats.org/presentationml/2006/ole">
            <mc:AlternateContent xmlns:mc="http://schemas.openxmlformats.org/markup-compatibility/2006">
              <mc:Choice xmlns:v="urn:schemas-microsoft-com:vml" Requires="v">
                <p:oleObj spid="_x0000_s71748" r:id="rId14" imgW="266700" imgH="241300" progId="Equation.3">
                  <p:embed/>
                </p:oleObj>
              </mc:Choice>
              <mc:Fallback>
                <p:oleObj r:id="rId14" imgW="266700" imgH="241300" progId="Equation.3">
                  <p:embed/>
                  <p:pic>
                    <p:nvPicPr>
                      <p:cNvPr id="0" name=""/>
                      <p:cNvPicPr/>
                      <p:nvPr/>
                    </p:nvPicPr>
                    <p:blipFill>
                      <a:blip r:embed="rId15"/>
                      <a:stretch>
                        <a:fillRect/>
                      </a:stretch>
                    </p:blipFill>
                    <p:spPr>
                      <a:xfrm>
                        <a:off x="10053955" y="2900680"/>
                        <a:ext cx="490855" cy="452755"/>
                      </a:xfrm>
                      <a:prstGeom prst="rect">
                        <a:avLst/>
                      </a:prstGeom>
                      <a:noFill/>
                      <a:ln w="38100">
                        <a:noFill/>
                        <a:miter/>
                      </a:ln>
                    </p:spPr>
                  </p:pic>
                </p:oleObj>
              </mc:Fallback>
            </mc:AlternateContent>
          </a:graphicData>
        </a:graphic>
      </p:graphicFrame>
      <p:graphicFrame>
        <p:nvGraphicFramePr>
          <p:cNvPr id="18" name="对象 -2147482587"/>
          <p:cNvGraphicFramePr>
            <a:graphicFrameLocks noChangeAspect="1"/>
          </p:cNvGraphicFramePr>
          <p:nvPr/>
        </p:nvGraphicFramePr>
        <p:xfrm>
          <a:off x="476885" y="3501390"/>
          <a:ext cx="2314575" cy="401320"/>
        </p:xfrm>
        <a:graphic>
          <a:graphicData uri="http://schemas.openxmlformats.org/presentationml/2006/ole">
            <mc:AlternateContent xmlns:mc="http://schemas.openxmlformats.org/markup-compatibility/2006">
              <mc:Choice xmlns:v="urn:schemas-microsoft-com:vml" Requires="v">
                <p:oleObj spid="_x0000_s71749" r:id="rId16" imgW="1155700" imgH="203200" progId="Equation.3">
                  <p:embed/>
                </p:oleObj>
              </mc:Choice>
              <mc:Fallback>
                <p:oleObj r:id="rId16" imgW="1155700" imgH="203200" progId="Equation.3">
                  <p:embed/>
                  <p:pic>
                    <p:nvPicPr>
                      <p:cNvPr id="0" name=""/>
                      <p:cNvPicPr/>
                      <p:nvPr/>
                    </p:nvPicPr>
                    <p:blipFill>
                      <a:blip r:embed="rId17"/>
                      <a:stretch>
                        <a:fillRect/>
                      </a:stretch>
                    </p:blipFill>
                    <p:spPr>
                      <a:xfrm>
                        <a:off x="476885" y="3501390"/>
                        <a:ext cx="2314575" cy="401320"/>
                      </a:xfrm>
                      <a:prstGeom prst="rect">
                        <a:avLst/>
                      </a:prstGeom>
                      <a:noFill/>
                      <a:ln w="38100">
                        <a:noFill/>
                        <a:miter/>
                      </a:ln>
                    </p:spPr>
                  </p:pic>
                </p:oleObj>
              </mc:Fallback>
            </mc:AlternateContent>
          </a:graphicData>
        </a:graphic>
      </p:graphicFrame>
      <p:graphicFrame>
        <p:nvGraphicFramePr>
          <p:cNvPr id="20" name="对象 -2147482586"/>
          <p:cNvGraphicFramePr>
            <a:graphicFrameLocks noChangeAspect="1"/>
          </p:cNvGraphicFramePr>
          <p:nvPr/>
        </p:nvGraphicFramePr>
        <p:xfrm>
          <a:off x="3213100" y="3533140"/>
          <a:ext cx="788035" cy="403225"/>
        </p:xfrm>
        <a:graphic>
          <a:graphicData uri="http://schemas.openxmlformats.org/presentationml/2006/ole">
            <mc:AlternateContent xmlns:mc="http://schemas.openxmlformats.org/markup-compatibility/2006">
              <mc:Choice xmlns:v="urn:schemas-microsoft-com:vml" Requires="v">
                <p:oleObj spid="_x0000_s71750" r:id="rId18" imgW="419100" imgH="215900" progId="Equation.3">
                  <p:embed/>
                </p:oleObj>
              </mc:Choice>
              <mc:Fallback>
                <p:oleObj r:id="rId18" imgW="419100" imgH="215900" progId="Equation.3">
                  <p:embed/>
                  <p:pic>
                    <p:nvPicPr>
                      <p:cNvPr id="0" name=""/>
                      <p:cNvPicPr/>
                      <p:nvPr/>
                    </p:nvPicPr>
                    <p:blipFill>
                      <a:blip r:embed="rId19"/>
                      <a:stretch>
                        <a:fillRect/>
                      </a:stretch>
                    </p:blipFill>
                    <p:spPr>
                      <a:xfrm>
                        <a:off x="3213100" y="3533140"/>
                        <a:ext cx="788035" cy="403225"/>
                      </a:xfrm>
                      <a:prstGeom prst="rect">
                        <a:avLst/>
                      </a:prstGeom>
                      <a:noFill/>
                      <a:ln w="38100">
                        <a:noFill/>
                        <a:miter/>
                      </a:ln>
                    </p:spPr>
                  </p:pic>
                </p:oleObj>
              </mc:Fallback>
            </mc:AlternateContent>
          </a:graphicData>
        </a:graphic>
      </p:graphicFrame>
      <p:graphicFrame>
        <p:nvGraphicFramePr>
          <p:cNvPr id="22" name="对象 -2147482585"/>
          <p:cNvGraphicFramePr>
            <a:graphicFrameLocks noChangeAspect="1"/>
          </p:cNvGraphicFramePr>
          <p:nvPr/>
        </p:nvGraphicFramePr>
        <p:xfrm>
          <a:off x="4941570" y="3501390"/>
          <a:ext cx="324485" cy="443865"/>
        </p:xfrm>
        <a:graphic>
          <a:graphicData uri="http://schemas.openxmlformats.org/presentationml/2006/ole">
            <mc:AlternateContent xmlns:mc="http://schemas.openxmlformats.org/markup-compatibility/2006">
              <mc:Choice xmlns:v="urn:schemas-microsoft-com:vml" Requires="v">
                <p:oleObj spid="_x0000_s71751" r:id="rId20" imgW="88265" imgH="165100" progId="Equation.3">
                  <p:embed/>
                </p:oleObj>
              </mc:Choice>
              <mc:Fallback>
                <p:oleObj r:id="rId20" imgW="88265" imgH="165100" progId="Equation.3">
                  <p:embed/>
                  <p:pic>
                    <p:nvPicPr>
                      <p:cNvPr id="0" name=""/>
                      <p:cNvPicPr/>
                      <p:nvPr/>
                    </p:nvPicPr>
                    <p:blipFill>
                      <a:blip r:embed="rId21"/>
                      <a:stretch>
                        <a:fillRect/>
                      </a:stretch>
                    </p:blipFill>
                    <p:spPr>
                      <a:xfrm>
                        <a:off x="4941570" y="3501390"/>
                        <a:ext cx="324485" cy="443865"/>
                      </a:xfrm>
                      <a:prstGeom prst="rect">
                        <a:avLst/>
                      </a:prstGeom>
                      <a:noFill/>
                      <a:ln w="38100">
                        <a:noFill/>
                        <a:miter/>
                      </a:ln>
                    </p:spPr>
                  </p:pic>
                </p:oleObj>
              </mc:Fallback>
            </mc:AlternateContent>
          </a:graphicData>
        </a:graphic>
      </p:graphicFrame>
      <p:graphicFrame>
        <p:nvGraphicFramePr>
          <p:cNvPr id="24" name="对象 -2147482584"/>
          <p:cNvGraphicFramePr>
            <a:graphicFrameLocks noChangeAspect="1"/>
          </p:cNvGraphicFramePr>
          <p:nvPr/>
        </p:nvGraphicFramePr>
        <p:xfrm>
          <a:off x="7390130" y="3512185"/>
          <a:ext cx="2243455" cy="450215"/>
        </p:xfrm>
        <a:graphic>
          <a:graphicData uri="http://schemas.openxmlformats.org/presentationml/2006/ole">
            <mc:AlternateContent xmlns:mc="http://schemas.openxmlformats.org/markup-compatibility/2006">
              <mc:Choice xmlns:v="urn:schemas-microsoft-com:vml" Requires="v">
                <p:oleObj spid="_x0000_s71752" r:id="rId22" imgW="1155700" imgH="228600" progId="Equation.3">
                  <p:embed/>
                </p:oleObj>
              </mc:Choice>
              <mc:Fallback>
                <p:oleObj r:id="rId22" imgW="1155700" imgH="228600" progId="Equation.3">
                  <p:embed/>
                  <p:pic>
                    <p:nvPicPr>
                      <p:cNvPr id="0" name=""/>
                      <p:cNvPicPr/>
                      <p:nvPr/>
                    </p:nvPicPr>
                    <p:blipFill>
                      <a:blip r:embed="rId23"/>
                      <a:stretch>
                        <a:fillRect/>
                      </a:stretch>
                    </p:blipFill>
                    <p:spPr>
                      <a:xfrm>
                        <a:off x="7390130" y="3512185"/>
                        <a:ext cx="2243455" cy="450215"/>
                      </a:xfrm>
                      <a:prstGeom prst="rect">
                        <a:avLst/>
                      </a:prstGeom>
                      <a:noFill/>
                      <a:ln w="38100">
                        <a:noFill/>
                        <a:miter/>
                      </a:ln>
                    </p:spPr>
                  </p:pic>
                </p:oleObj>
              </mc:Fallback>
            </mc:AlternateContent>
          </a:graphicData>
        </a:graphic>
      </p:graphicFrame>
      <p:graphicFrame>
        <p:nvGraphicFramePr>
          <p:cNvPr id="26" name="对象 -2147482583"/>
          <p:cNvGraphicFramePr>
            <a:graphicFrameLocks noChangeAspect="1"/>
          </p:cNvGraphicFramePr>
          <p:nvPr/>
        </p:nvGraphicFramePr>
        <p:xfrm>
          <a:off x="836930" y="4121785"/>
          <a:ext cx="292100" cy="425450"/>
        </p:xfrm>
        <a:graphic>
          <a:graphicData uri="http://schemas.openxmlformats.org/presentationml/2006/ole">
            <mc:AlternateContent xmlns:mc="http://schemas.openxmlformats.org/markup-compatibility/2006">
              <mc:Choice xmlns:v="urn:schemas-microsoft-com:vml" Requires="v">
                <p:oleObj spid="_x0000_s71753" r:id="rId24" imgW="127000" imgH="177165" progId="Equation.3">
                  <p:embed/>
                </p:oleObj>
              </mc:Choice>
              <mc:Fallback>
                <p:oleObj r:id="rId24" imgW="127000" imgH="177165" progId="Equation.3">
                  <p:embed/>
                  <p:pic>
                    <p:nvPicPr>
                      <p:cNvPr id="0" name=""/>
                      <p:cNvPicPr/>
                      <p:nvPr/>
                    </p:nvPicPr>
                    <p:blipFill>
                      <a:blip r:embed="rId25"/>
                      <a:stretch>
                        <a:fillRect/>
                      </a:stretch>
                    </p:blipFill>
                    <p:spPr>
                      <a:xfrm>
                        <a:off x="836930" y="4121785"/>
                        <a:ext cx="292100" cy="425450"/>
                      </a:xfrm>
                      <a:prstGeom prst="rect">
                        <a:avLst/>
                      </a:prstGeom>
                      <a:noFill/>
                      <a:ln w="38100">
                        <a:noFill/>
                        <a:miter/>
                      </a:ln>
                    </p:spPr>
                  </p:pic>
                </p:oleObj>
              </mc:Fallback>
            </mc:AlternateContent>
          </a:graphicData>
        </a:graphic>
      </p:graphicFrame>
      <p:graphicFrame>
        <p:nvGraphicFramePr>
          <p:cNvPr id="28" name="对象 -2147482582"/>
          <p:cNvGraphicFramePr>
            <a:graphicFrameLocks noChangeAspect="1"/>
          </p:cNvGraphicFramePr>
          <p:nvPr/>
        </p:nvGraphicFramePr>
        <p:xfrm>
          <a:off x="2277110" y="4135755"/>
          <a:ext cx="1641475" cy="484505"/>
        </p:xfrm>
        <a:graphic>
          <a:graphicData uri="http://schemas.openxmlformats.org/presentationml/2006/ole">
            <mc:AlternateContent xmlns:mc="http://schemas.openxmlformats.org/markup-compatibility/2006">
              <mc:Choice xmlns:v="urn:schemas-microsoft-com:vml" Requires="v">
                <p:oleObj spid="_x0000_s71754" r:id="rId26" imgW="787400" imgH="228600" progId="Equation.3">
                  <p:embed/>
                </p:oleObj>
              </mc:Choice>
              <mc:Fallback>
                <p:oleObj r:id="rId26" imgW="787400" imgH="228600" progId="Equation.3">
                  <p:embed/>
                  <p:pic>
                    <p:nvPicPr>
                      <p:cNvPr id="0" name=""/>
                      <p:cNvPicPr/>
                      <p:nvPr/>
                    </p:nvPicPr>
                    <p:blipFill>
                      <a:blip r:embed="rId27"/>
                      <a:stretch>
                        <a:fillRect/>
                      </a:stretch>
                    </p:blipFill>
                    <p:spPr>
                      <a:xfrm>
                        <a:off x="2277110" y="4135755"/>
                        <a:ext cx="1641475" cy="484505"/>
                      </a:xfrm>
                      <a:prstGeom prst="rect">
                        <a:avLst/>
                      </a:prstGeom>
                      <a:noFill/>
                      <a:ln w="38100">
                        <a:noFill/>
                        <a:miter/>
                      </a:ln>
                    </p:spPr>
                  </p:pic>
                </p:oleObj>
              </mc:Fallback>
            </mc:AlternateContent>
          </a:graphicData>
        </a:graphic>
      </p:graphicFrame>
      <p:graphicFrame>
        <p:nvGraphicFramePr>
          <p:cNvPr id="30" name="对象 -2147482581"/>
          <p:cNvGraphicFramePr>
            <a:graphicFrameLocks noChangeAspect="1"/>
          </p:cNvGraphicFramePr>
          <p:nvPr/>
        </p:nvGraphicFramePr>
        <p:xfrm>
          <a:off x="4149725" y="4135755"/>
          <a:ext cx="566420" cy="439420"/>
        </p:xfrm>
        <a:graphic>
          <a:graphicData uri="http://schemas.openxmlformats.org/presentationml/2006/ole">
            <mc:AlternateContent xmlns:mc="http://schemas.openxmlformats.org/markup-compatibility/2006">
              <mc:Choice xmlns:v="urn:schemas-microsoft-com:vml" Requires="v">
                <p:oleObj spid="_x0000_s71755" r:id="rId28" imgW="279400" imgH="215900" progId="Equation.3">
                  <p:embed/>
                </p:oleObj>
              </mc:Choice>
              <mc:Fallback>
                <p:oleObj r:id="rId28" imgW="279400" imgH="215900" progId="Equation.3">
                  <p:embed/>
                  <p:pic>
                    <p:nvPicPr>
                      <p:cNvPr id="0" name=""/>
                      <p:cNvPicPr/>
                      <p:nvPr/>
                    </p:nvPicPr>
                    <p:blipFill>
                      <a:blip r:embed="rId29"/>
                      <a:stretch>
                        <a:fillRect/>
                      </a:stretch>
                    </p:blipFill>
                    <p:spPr>
                      <a:xfrm>
                        <a:off x="4149725" y="4135755"/>
                        <a:ext cx="566420" cy="439420"/>
                      </a:xfrm>
                      <a:prstGeom prst="rect">
                        <a:avLst/>
                      </a:prstGeom>
                      <a:noFill/>
                      <a:ln w="38100">
                        <a:noFill/>
                        <a:miter/>
                      </a:ln>
                    </p:spPr>
                  </p:pic>
                </p:oleObj>
              </mc:Fallback>
            </mc:AlternateContent>
          </a:graphicData>
        </a:graphic>
      </p:graphicFrame>
      <p:graphicFrame>
        <p:nvGraphicFramePr>
          <p:cNvPr id="32" name="对象 -2147482580"/>
          <p:cNvGraphicFramePr>
            <a:graphicFrameLocks noChangeAspect="1"/>
          </p:cNvGraphicFramePr>
          <p:nvPr/>
        </p:nvGraphicFramePr>
        <p:xfrm>
          <a:off x="9982200" y="4005580"/>
          <a:ext cx="442595" cy="648335"/>
        </p:xfrm>
        <a:graphic>
          <a:graphicData uri="http://schemas.openxmlformats.org/presentationml/2006/ole">
            <mc:AlternateContent xmlns:mc="http://schemas.openxmlformats.org/markup-compatibility/2006">
              <mc:Choice xmlns:v="urn:schemas-microsoft-com:vml" Requires="v">
                <p:oleObj spid="_x0000_s71756" r:id="rId30" imgW="152400" imgH="228600" progId="Equation.3">
                  <p:embed/>
                </p:oleObj>
              </mc:Choice>
              <mc:Fallback>
                <p:oleObj r:id="rId30" imgW="152400" imgH="228600" progId="Equation.3">
                  <p:embed/>
                  <p:pic>
                    <p:nvPicPr>
                      <p:cNvPr id="0" name=""/>
                      <p:cNvPicPr/>
                      <p:nvPr/>
                    </p:nvPicPr>
                    <p:blipFill>
                      <a:blip r:embed="rId31"/>
                      <a:stretch>
                        <a:fillRect/>
                      </a:stretch>
                    </p:blipFill>
                    <p:spPr>
                      <a:xfrm>
                        <a:off x="9982200" y="4005580"/>
                        <a:ext cx="442595" cy="6483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075803053"/>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18084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在LSTVAR模型中，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假设逻辑方程为：</a:t>
            </a: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a:t>
            </a:r>
            <a:r>
              <a:rPr kumimoji="1" lang="en-US" sz="2400" dirty="0" smtClean="0">
                <a:latin typeface="Times New Roman" panose="02020603050405020304" pitchFamily="18" charset="0"/>
                <a:ea typeface="+mn-ea"/>
                <a:cs typeface="Times New Roman" panose="02020603050405020304" pitchFamily="18" charset="0"/>
              </a:rPr>
              <a:t>4</a:t>
            </a:r>
            <a:r>
              <a:rPr kumimoji="1" sz="2400" dirty="0">
                <a:latin typeface="Times New Roman" panose="02020603050405020304" pitchFamily="18" charset="0"/>
                <a:ea typeface="+mn-ea"/>
                <a:cs typeface="Times New Roman" panose="02020603050405020304" pitchFamily="18" charset="0"/>
              </a:rPr>
              <a:t>）</a:t>
            </a:r>
          </a:p>
        </p:txBody>
      </p:sp>
      <p:sp>
        <p:nvSpPr>
          <p:cNvPr id="4" name="文本框 3"/>
          <p:cNvSpPr txBox="1"/>
          <p:nvPr/>
        </p:nvSpPr>
        <p:spPr>
          <a:xfrm>
            <a:off x="83185" y="2205355"/>
            <a:ext cx="11897360" cy="3928110"/>
          </a:xfrm>
          <a:prstGeom prst="rect">
            <a:avLst/>
          </a:prstGeom>
          <a:noFill/>
        </p:spPr>
        <p:txBody>
          <a:bodyPr wrap="square" rtlCol="0">
            <a:no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参数c表示动态模型转换的门限值；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表示转移变量偏离门限值的大小，若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趋近零，那么</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收敛于零；参数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是平滑参数，反映不同状态之间的转换速度，若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趋向零，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也将收敛于零，那么模型将变成线性SVAR；若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趋向无穷大，模型将类似Tong（1983）的阈值自回归模型。总之，模型的动态变化依赖状态变量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与门限值c的差值。</a:t>
            </a:r>
          </a:p>
        </p:txBody>
      </p:sp>
      <p:graphicFrame>
        <p:nvGraphicFramePr>
          <p:cNvPr id="3" name="对象 -2147482578"/>
          <p:cNvGraphicFramePr>
            <a:graphicFrameLocks noChangeAspect="1"/>
          </p:cNvGraphicFramePr>
          <p:nvPr/>
        </p:nvGraphicFramePr>
        <p:xfrm>
          <a:off x="549275" y="1772920"/>
          <a:ext cx="4687570" cy="935990"/>
        </p:xfrm>
        <a:graphic>
          <a:graphicData uri="http://schemas.openxmlformats.org/presentationml/2006/ole">
            <mc:AlternateContent xmlns:mc="http://schemas.openxmlformats.org/markup-compatibility/2006">
              <mc:Choice xmlns:v="urn:schemas-microsoft-com:vml" Requires="v">
                <p:oleObj spid="_x0000_s72746" r:id="rId3" imgW="2171700" imgH="431800" progId="Equation.3">
                  <p:embed/>
                </p:oleObj>
              </mc:Choice>
              <mc:Fallback>
                <p:oleObj r:id="rId3" imgW="2171700" imgH="431800" progId="Equation.3">
                  <p:embed/>
                  <p:pic>
                    <p:nvPicPr>
                      <p:cNvPr id="0" name=""/>
                      <p:cNvPicPr/>
                      <p:nvPr/>
                    </p:nvPicPr>
                    <p:blipFill>
                      <a:blip r:embed="rId4"/>
                      <a:stretch>
                        <a:fillRect/>
                      </a:stretch>
                    </p:blipFill>
                    <p:spPr>
                      <a:xfrm>
                        <a:off x="549275" y="1772920"/>
                        <a:ext cx="4687570" cy="935990"/>
                      </a:xfrm>
                      <a:prstGeom prst="rect">
                        <a:avLst/>
                      </a:prstGeom>
                      <a:noFill/>
                      <a:ln w="38100">
                        <a:noFill/>
                        <a:miter/>
                      </a:ln>
                    </p:spPr>
                  </p:pic>
                </p:oleObj>
              </mc:Fallback>
            </mc:AlternateContent>
          </a:graphicData>
        </a:graphic>
      </p:graphicFrame>
      <p:graphicFrame>
        <p:nvGraphicFramePr>
          <p:cNvPr id="7" name="对象 -2147482579"/>
          <p:cNvGraphicFramePr>
            <a:graphicFrameLocks noChangeAspect="1"/>
          </p:cNvGraphicFramePr>
          <p:nvPr/>
        </p:nvGraphicFramePr>
        <p:xfrm>
          <a:off x="3141345" y="1257300"/>
          <a:ext cx="832485" cy="515620"/>
        </p:xfrm>
        <a:graphic>
          <a:graphicData uri="http://schemas.openxmlformats.org/presentationml/2006/ole">
            <mc:AlternateContent xmlns:mc="http://schemas.openxmlformats.org/markup-compatibility/2006">
              <mc:Choice xmlns:v="urn:schemas-microsoft-com:vml" Requires="v">
                <p:oleObj spid="_x0000_s72747" r:id="rId5" imgW="368300" imgH="228600" progId="Equation.3">
                  <p:embed/>
                </p:oleObj>
              </mc:Choice>
              <mc:Fallback>
                <p:oleObj r:id="rId5" imgW="368300" imgH="228600" progId="Equation.3">
                  <p:embed/>
                  <p:pic>
                    <p:nvPicPr>
                      <p:cNvPr id="0" name=""/>
                      <p:cNvPicPr/>
                      <p:nvPr/>
                    </p:nvPicPr>
                    <p:blipFill>
                      <a:blip r:embed="rId6"/>
                      <a:stretch>
                        <a:fillRect/>
                      </a:stretch>
                    </p:blipFill>
                    <p:spPr>
                      <a:xfrm>
                        <a:off x="3141345" y="1257300"/>
                        <a:ext cx="832485" cy="515620"/>
                      </a:xfrm>
                      <a:prstGeom prst="rect">
                        <a:avLst/>
                      </a:prstGeom>
                      <a:noFill/>
                      <a:ln w="38100">
                        <a:noFill/>
                        <a:miter/>
                      </a:ln>
                    </p:spPr>
                  </p:pic>
                </p:oleObj>
              </mc:Fallback>
            </mc:AlternateContent>
          </a:graphicData>
        </a:graphic>
      </p:graphicFrame>
      <p:graphicFrame>
        <p:nvGraphicFramePr>
          <p:cNvPr id="8" name="对象 -2147482577"/>
          <p:cNvGraphicFramePr>
            <a:graphicFrameLocks noChangeAspect="1"/>
          </p:cNvGraphicFramePr>
          <p:nvPr/>
        </p:nvGraphicFramePr>
        <p:xfrm>
          <a:off x="5157470" y="2853055"/>
          <a:ext cx="657860" cy="466725"/>
        </p:xfrm>
        <a:graphic>
          <a:graphicData uri="http://schemas.openxmlformats.org/presentationml/2006/ole">
            <mc:AlternateContent xmlns:mc="http://schemas.openxmlformats.org/markup-compatibility/2006">
              <mc:Choice xmlns:v="urn:schemas-microsoft-com:vml" Requires="v">
                <p:oleObj spid="_x0000_s72748" r:id="rId7" imgW="330200" imgH="228600" progId="Equation.3">
                  <p:embed/>
                </p:oleObj>
              </mc:Choice>
              <mc:Fallback>
                <p:oleObj r:id="rId7" imgW="330200" imgH="228600" progId="Equation.3">
                  <p:embed/>
                  <p:pic>
                    <p:nvPicPr>
                      <p:cNvPr id="0" name=""/>
                      <p:cNvPicPr/>
                      <p:nvPr/>
                    </p:nvPicPr>
                    <p:blipFill>
                      <a:blip r:embed="rId8"/>
                      <a:stretch>
                        <a:fillRect/>
                      </a:stretch>
                    </p:blipFill>
                    <p:spPr>
                      <a:xfrm>
                        <a:off x="5157470" y="2853055"/>
                        <a:ext cx="657860" cy="466725"/>
                      </a:xfrm>
                      <a:prstGeom prst="rect">
                        <a:avLst/>
                      </a:prstGeom>
                      <a:noFill/>
                      <a:ln w="38100">
                        <a:noFill/>
                        <a:miter/>
                      </a:ln>
                    </p:spPr>
                  </p:pic>
                </p:oleObj>
              </mc:Fallback>
            </mc:AlternateContent>
          </a:graphicData>
        </a:graphic>
      </p:graphicFrame>
      <p:graphicFrame>
        <p:nvGraphicFramePr>
          <p:cNvPr id="10" name="对象 -2147482577"/>
          <p:cNvGraphicFramePr>
            <a:graphicFrameLocks noChangeAspect="1"/>
          </p:cNvGraphicFramePr>
          <p:nvPr/>
        </p:nvGraphicFramePr>
        <p:xfrm>
          <a:off x="10846435" y="2853055"/>
          <a:ext cx="657860" cy="466725"/>
        </p:xfrm>
        <a:graphic>
          <a:graphicData uri="http://schemas.openxmlformats.org/presentationml/2006/ole">
            <mc:AlternateContent xmlns:mc="http://schemas.openxmlformats.org/markup-compatibility/2006">
              <mc:Choice xmlns:v="urn:schemas-microsoft-com:vml" Requires="v">
                <p:oleObj spid="_x0000_s72749" r:id="rId9" imgW="330200" imgH="228600" progId="Equation.3">
                  <p:embed/>
                </p:oleObj>
              </mc:Choice>
              <mc:Fallback>
                <p:oleObj r:id="rId9" imgW="330200" imgH="228600" progId="Equation.3">
                  <p:embed/>
                  <p:pic>
                    <p:nvPicPr>
                      <p:cNvPr id="0" name=""/>
                      <p:cNvPicPr/>
                      <p:nvPr/>
                    </p:nvPicPr>
                    <p:blipFill>
                      <a:blip r:embed="rId8"/>
                      <a:stretch>
                        <a:fillRect/>
                      </a:stretch>
                    </p:blipFill>
                    <p:spPr>
                      <a:xfrm>
                        <a:off x="10846435" y="2853055"/>
                        <a:ext cx="657860" cy="466725"/>
                      </a:xfrm>
                      <a:prstGeom prst="rect">
                        <a:avLst/>
                      </a:prstGeom>
                      <a:noFill/>
                      <a:ln w="38100">
                        <a:noFill/>
                        <a:miter/>
                      </a:ln>
                    </p:spPr>
                  </p:pic>
                </p:oleObj>
              </mc:Fallback>
            </mc:AlternateContent>
          </a:graphicData>
        </a:graphic>
      </p:graphicFrame>
      <p:graphicFrame>
        <p:nvGraphicFramePr>
          <p:cNvPr id="12" name="对象 -2147482579"/>
          <p:cNvGraphicFramePr>
            <a:graphicFrameLocks noChangeAspect="1"/>
          </p:cNvGraphicFramePr>
          <p:nvPr/>
        </p:nvGraphicFramePr>
        <p:xfrm>
          <a:off x="2380615" y="3502660"/>
          <a:ext cx="713740" cy="441960"/>
        </p:xfrm>
        <a:graphic>
          <a:graphicData uri="http://schemas.openxmlformats.org/presentationml/2006/ole">
            <mc:AlternateContent xmlns:mc="http://schemas.openxmlformats.org/markup-compatibility/2006">
              <mc:Choice xmlns:v="urn:schemas-microsoft-com:vml" Requires="v">
                <p:oleObj spid="_x0000_s72750" r:id="rId10" imgW="368300" imgH="228600" progId="Equation.3">
                  <p:embed/>
                </p:oleObj>
              </mc:Choice>
              <mc:Fallback>
                <p:oleObj r:id="rId10" imgW="368300" imgH="228600" progId="Equation.3">
                  <p:embed/>
                  <p:pic>
                    <p:nvPicPr>
                      <p:cNvPr id="0" name=""/>
                      <p:cNvPicPr/>
                      <p:nvPr/>
                    </p:nvPicPr>
                    <p:blipFill>
                      <a:blip r:embed="rId6"/>
                      <a:stretch>
                        <a:fillRect/>
                      </a:stretch>
                    </p:blipFill>
                    <p:spPr>
                      <a:xfrm>
                        <a:off x="2380615" y="3502660"/>
                        <a:ext cx="713740" cy="441960"/>
                      </a:xfrm>
                      <a:prstGeom prst="rect">
                        <a:avLst/>
                      </a:prstGeom>
                      <a:noFill/>
                      <a:ln w="38100">
                        <a:noFill/>
                        <a:miter/>
                      </a:ln>
                    </p:spPr>
                  </p:pic>
                </p:oleObj>
              </mc:Fallback>
            </mc:AlternateContent>
          </a:graphicData>
        </a:graphic>
      </p:graphicFrame>
      <p:graphicFrame>
        <p:nvGraphicFramePr>
          <p:cNvPr id="14" name="对象 -2147482574"/>
          <p:cNvGraphicFramePr>
            <a:graphicFrameLocks noChangeAspect="1"/>
          </p:cNvGraphicFramePr>
          <p:nvPr/>
        </p:nvGraphicFramePr>
        <p:xfrm>
          <a:off x="5373370" y="3538220"/>
          <a:ext cx="278130" cy="347980"/>
        </p:xfrm>
        <a:graphic>
          <a:graphicData uri="http://schemas.openxmlformats.org/presentationml/2006/ole">
            <mc:AlternateContent xmlns:mc="http://schemas.openxmlformats.org/markup-compatibility/2006">
              <mc:Choice xmlns:v="urn:schemas-microsoft-com:vml" Requires="v">
                <p:oleObj spid="_x0000_s72751" r:id="rId11" imgW="127000" imgH="165100" progId="Equation.3">
                  <p:embed/>
                </p:oleObj>
              </mc:Choice>
              <mc:Fallback>
                <p:oleObj r:id="rId11" imgW="127000" imgH="165100" progId="Equation.3">
                  <p:embed/>
                  <p:pic>
                    <p:nvPicPr>
                      <p:cNvPr id="0" name=""/>
                      <p:cNvPicPr/>
                      <p:nvPr/>
                    </p:nvPicPr>
                    <p:blipFill>
                      <a:blip r:embed="rId12"/>
                      <a:stretch>
                        <a:fillRect/>
                      </a:stretch>
                    </p:blipFill>
                    <p:spPr>
                      <a:xfrm>
                        <a:off x="5373370" y="3538220"/>
                        <a:ext cx="278130" cy="347980"/>
                      </a:xfrm>
                      <a:prstGeom prst="rect">
                        <a:avLst/>
                      </a:prstGeom>
                      <a:noFill/>
                      <a:ln w="38100">
                        <a:noFill/>
                        <a:miter/>
                      </a:ln>
                    </p:spPr>
                  </p:pic>
                </p:oleObj>
              </mc:Fallback>
            </mc:AlternateContent>
          </a:graphicData>
        </a:graphic>
      </p:graphicFrame>
      <p:graphicFrame>
        <p:nvGraphicFramePr>
          <p:cNvPr id="16" name="对象 -2147482574"/>
          <p:cNvGraphicFramePr>
            <a:graphicFrameLocks noChangeAspect="1"/>
          </p:cNvGraphicFramePr>
          <p:nvPr/>
        </p:nvGraphicFramePr>
        <p:xfrm>
          <a:off x="836930" y="4149090"/>
          <a:ext cx="278130" cy="408305"/>
        </p:xfrm>
        <a:graphic>
          <a:graphicData uri="http://schemas.openxmlformats.org/presentationml/2006/ole">
            <mc:AlternateContent xmlns:mc="http://schemas.openxmlformats.org/markup-compatibility/2006">
              <mc:Choice xmlns:v="urn:schemas-microsoft-com:vml" Requires="v">
                <p:oleObj spid="_x0000_s72752" r:id="rId13" imgW="127000" imgH="165100" progId="Equation.3">
                  <p:embed/>
                </p:oleObj>
              </mc:Choice>
              <mc:Fallback>
                <p:oleObj r:id="rId13" imgW="127000" imgH="165100" progId="Equation.3">
                  <p:embed/>
                  <p:pic>
                    <p:nvPicPr>
                      <p:cNvPr id="0" name=""/>
                      <p:cNvPicPr/>
                      <p:nvPr/>
                    </p:nvPicPr>
                    <p:blipFill>
                      <a:blip r:embed="rId12"/>
                      <a:stretch>
                        <a:fillRect/>
                      </a:stretch>
                    </p:blipFill>
                    <p:spPr>
                      <a:xfrm>
                        <a:off x="836930" y="4149090"/>
                        <a:ext cx="278130" cy="408305"/>
                      </a:xfrm>
                      <a:prstGeom prst="rect">
                        <a:avLst/>
                      </a:prstGeom>
                      <a:noFill/>
                      <a:ln w="38100">
                        <a:noFill/>
                        <a:miter/>
                      </a:ln>
                    </p:spPr>
                  </p:pic>
                </p:oleObj>
              </mc:Fallback>
            </mc:AlternateContent>
          </a:graphicData>
        </a:graphic>
      </p:graphicFrame>
      <p:graphicFrame>
        <p:nvGraphicFramePr>
          <p:cNvPr id="18" name="对象 -2147482579"/>
          <p:cNvGraphicFramePr>
            <a:graphicFrameLocks noChangeAspect="1"/>
          </p:cNvGraphicFramePr>
          <p:nvPr/>
        </p:nvGraphicFramePr>
        <p:xfrm>
          <a:off x="2349500" y="4115435"/>
          <a:ext cx="713740" cy="441960"/>
        </p:xfrm>
        <a:graphic>
          <a:graphicData uri="http://schemas.openxmlformats.org/presentationml/2006/ole">
            <mc:AlternateContent xmlns:mc="http://schemas.openxmlformats.org/markup-compatibility/2006">
              <mc:Choice xmlns:v="urn:schemas-microsoft-com:vml" Requires="v">
                <p:oleObj spid="_x0000_s72753" r:id="rId14" imgW="368300" imgH="228600" progId="Equation.3">
                  <p:embed/>
                </p:oleObj>
              </mc:Choice>
              <mc:Fallback>
                <p:oleObj r:id="rId14" imgW="368300" imgH="228600" progId="Equation.3">
                  <p:embed/>
                  <p:pic>
                    <p:nvPicPr>
                      <p:cNvPr id="0" name=""/>
                      <p:cNvPicPr/>
                      <p:nvPr/>
                    </p:nvPicPr>
                    <p:blipFill>
                      <a:blip r:embed="rId6"/>
                      <a:stretch>
                        <a:fillRect/>
                      </a:stretch>
                    </p:blipFill>
                    <p:spPr>
                      <a:xfrm>
                        <a:off x="2349500" y="4115435"/>
                        <a:ext cx="713740" cy="441960"/>
                      </a:xfrm>
                      <a:prstGeom prst="rect">
                        <a:avLst/>
                      </a:prstGeom>
                      <a:noFill/>
                      <a:ln w="38100">
                        <a:noFill/>
                        <a:miter/>
                      </a:ln>
                    </p:spPr>
                  </p:pic>
                </p:oleObj>
              </mc:Fallback>
            </mc:AlternateContent>
          </a:graphicData>
        </a:graphic>
      </p:graphicFrame>
      <p:graphicFrame>
        <p:nvGraphicFramePr>
          <p:cNvPr id="20" name="对象 -2147482574"/>
          <p:cNvGraphicFramePr>
            <a:graphicFrameLocks noChangeAspect="1"/>
          </p:cNvGraphicFramePr>
          <p:nvPr/>
        </p:nvGraphicFramePr>
        <p:xfrm>
          <a:off x="9406255" y="4115435"/>
          <a:ext cx="278130" cy="408305"/>
        </p:xfrm>
        <a:graphic>
          <a:graphicData uri="http://schemas.openxmlformats.org/presentationml/2006/ole">
            <mc:AlternateContent xmlns:mc="http://schemas.openxmlformats.org/markup-compatibility/2006">
              <mc:Choice xmlns:v="urn:schemas-microsoft-com:vml" Requires="v">
                <p:oleObj spid="_x0000_s72754" r:id="rId15" imgW="127000" imgH="165100" progId="Equation.3">
                  <p:embed/>
                </p:oleObj>
              </mc:Choice>
              <mc:Fallback>
                <p:oleObj r:id="rId15" imgW="127000" imgH="165100" progId="Equation.3">
                  <p:embed/>
                  <p:pic>
                    <p:nvPicPr>
                      <p:cNvPr id="0" name=""/>
                      <p:cNvPicPr/>
                      <p:nvPr/>
                    </p:nvPicPr>
                    <p:blipFill>
                      <a:blip r:embed="rId12"/>
                      <a:stretch>
                        <a:fillRect/>
                      </a:stretch>
                    </p:blipFill>
                    <p:spPr>
                      <a:xfrm>
                        <a:off x="9406255" y="4115435"/>
                        <a:ext cx="278130" cy="408305"/>
                      </a:xfrm>
                      <a:prstGeom prst="rect">
                        <a:avLst/>
                      </a:prstGeom>
                      <a:noFill/>
                      <a:ln w="38100">
                        <a:noFill/>
                        <a:miter/>
                      </a:ln>
                    </p:spPr>
                  </p:pic>
                </p:oleObj>
              </mc:Fallback>
            </mc:AlternateContent>
          </a:graphicData>
        </a:graphic>
      </p:graphicFrame>
      <p:graphicFrame>
        <p:nvGraphicFramePr>
          <p:cNvPr id="22" name="对象 -2147482570"/>
          <p:cNvGraphicFramePr>
            <a:graphicFrameLocks noChangeAspect="1"/>
          </p:cNvGraphicFramePr>
          <p:nvPr/>
        </p:nvGraphicFramePr>
        <p:xfrm>
          <a:off x="11206480" y="4653280"/>
          <a:ext cx="436880" cy="640080"/>
        </p:xfrm>
        <a:graphic>
          <a:graphicData uri="http://schemas.openxmlformats.org/presentationml/2006/ole">
            <mc:AlternateContent xmlns:mc="http://schemas.openxmlformats.org/markup-compatibility/2006">
              <mc:Choice xmlns:v="urn:schemas-microsoft-com:vml" Requires="v">
                <p:oleObj spid="_x0000_s72755" r:id="rId16" imgW="152400" imgH="228600" progId="Equation.3">
                  <p:embed/>
                </p:oleObj>
              </mc:Choice>
              <mc:Fallback>
                <p:oleObj r:id="rId16" imgW="152400" imgH="228600" progId="Equation.3">
                  <p:embed/>
                  <p:pic>
                    <p:nvPicPr>
                      <p:cNvPr id="0" name=""/>
                      <p:cNvPicPr/>
                      <p:nvPr/>
                    </p:nvPicPr>
                    <p:blipFill>
                      <a:blip r:embed="rId17"/>
                      <a:stretch>
                        <a:fillRect/>
                      </a:stretch>
                    </p:blipFill>
                    <p:spPr>
                      <a:xfrm>
                        <a:off x="11206480" y="4653280"/>
                        <a:ext cx="436880" cy="64008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06411181"/>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30638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之后，Rothman（2001）构建了矢量误差校正模型（Smooth-transition Vector Error-correction Model，STVECM）研究货币对产出的非线性格兰杰因果关系，其逻辑转换函数为</a:t>
            </a: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a:t>
            </a:r>
            <a:r>
              <a:rPr kumimoji="1" lang="en-US" sz="2400" dirty="0" smtClean="0">
                <a:latin typeface="Times New Roman" panose="02020603050405020304" pitchFamily="18" charset="0"/>
                <a:ea typeface="+mn-ea"/>
                <a:cs typeface="Times New Roman" panose="02020603050405020304" pitchFamily="18" charset="0"/>
              </a:rPr>
              <a:t>5</a:t>
            </a:r>
            <a:r>
              <a:rPr kumimoji="1" sz="2400" dirty="0">
                <a:latin typeface="Times New Roman" panose="02020603050405020304" pitchFamily="18" charset="0"/>
                <a:ea typeface="+mn-ea"/>
                <a:cs typeface="Times New Roman" panose="02020603050405020304" pitchFamily="18" charset="0"/>
              </a:rPr>
              <a:t>）</a:t>
            </a:r>
          </a:p>
        </p:txBody>
      </p:sp>
      <p:sp>
        <p:nvSpPr>
          <p:cNvPr id="4" name="文本框 3"/>
          <p:cNvSpPr txBox="1"/>
          <p:nvPr/>
        </p:nvSpPr>
        <p:spPr>
          <a:xfrm>
            <a:off x="83185" y="2853055"/>
            <a:ext cx="11897360" cy="3155315"/>
          </a:xfrm>
          <a:prstGeom prst="rect">
            <a:avLst/>
          </a:prstGeom>
          <a:noFill/>
        </p:spPr>
        <p:txBody>
          <a:bodyPr wrap="square" rtlCol="0">
            <a:no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，逻辑函数收敛于常数0.5，且当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，STVECM将变成线性VECM。</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为转移变量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的标准差。其原因：一是避免转移速度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的过度估计，利用标准差对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转移函数进行缩放比例处理；二是由于参数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不是一个自由标量，其值依赖于状态变量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的量级数，因此为更方便于解释参数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，通过除以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的标准差对状态变量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对位置参数c的偏离进行标准化。</a:t>
            </a:r>
          </a:p>
        </p:txBody>
      </p:sp>
      <p:graphicFrame>
        <p:nvGraphicFramePr>
          <p:cNvPr id="3" name="对象 -2147482569"/>
          <p:cNvGraphicFramePr>
            <a:graphicFrameLocks noChangeAspect="1"/>
          </p:cNvGraphicFramePr>
          <p:nvPr/>
        </p:nvGraphicFramePr>
        <p:xfrm>
          <a:off x="546735" y="2565400"/>
          <a:ext cx="4495800" cy="854075"/>
        </p:xfrm>
        <a:graphic>
          <a:graphicData uri="http://schemas.openxmlformats.org/presentationml/2006/ole">
            <mc:AlternateContent xmlns:mc="http://schemas.openxmlformats.org/markup-compatibility/2006">
              <mc:Choice xmlns:v="urn:schemas-microsoft-com:vml" Requires="v">
                <p:oleObj spid="_x0000_s73778" r:id="rId3" imgW="2273300" imgH="431800" progId="Equation.3">
                  <p:embed/>
                </p:oleObj>
              </mc:Choice>
              <mc:Fallback>
                <p:oleObj r:id="rId3" imgW="2273300" imgH="431800" progId="Equation.3">
                  <p:embed/>
                  <p:pic>
                    <p:nvPicPr>
                      <p:cNvPr id="0" name=""/>
                      <p:cNvPicPr/>
                      <p:nvPr/>
                    </p:nvPicPr>
                    <p:blipFill>
                      <a:blip r:embed="rId4"/>
                      <a:stretch>
                        <a:fillRect/>
                      </a:stretch>
                    </p:blipFill>
                    <p:spPr>
                      <a:xfrm>
                        <a:off x="546735" y="2565400"/>
                        <a:ext cx="4495800" cy="854075"/>
                      </a:xfrm>
                      <a:prstGeom prst="rect">
                        <a:avLst/>
                      </a:prstGeom>
                      <a:noFill/>
                      <a:ln w="38100">
                        <a:noFill/>
                        <a:miter/>
                      </a:ln>
                    </p:spPr>
                  </p:pic>
                </p:oleObj>
              </mc:Fallback>
            </mc:AlternateContent>
          </a:graphicData>
        </a:graphic>
      </p:graphicFrame>
      <p:graphicFrame>
        <p:nvGraphicFramePr>
          <p:cNvPr id="6" name="对象 -2147482568"/>
          <p:cNvGraphicFramePr>
            <a:graphicFrameLocks noChangeAspect="1"/>
          </p:cNvGraphicFramePr>
          <p:nvPr/>
        </p:nvGraphicFramePr>
        <p:xfrm>
          <a:off x="1341120" y="3529330"/>
          <a:ext cx="869315" cy="412750"/>
        </p:xfrm>
        <a:graphic>
          <a:graphicData uri="http://schemas.openxmlformats.org/presentationml/2006/ole">
            <mc:AlternateContent xmlns:mc="http://schemas.openxmlformats.org/markup-compatibility/2006">
              <mc:Choice xmlns:v="urn:schemas-microsoft-com:vml" Requires="v">
                <p:oleObj spid="_x0000_s73779" r:id="rId5" imgW="419100" imgH="203200" progId="Equation.3">
                  <p:embed/>
                </p:oleObj>
              </mc:Choice>
              <mc:Fallback>
                <p:oleObj r:id="rId5" imgW="419100" imgH="203200" progId="Equation.3">
                  <p:embed/>
                  <p:pic>
                    <p:nvPicPr>
                      <p:cNvPr id="0" name=""/>
                      <p:cNvPicPr/>
                      <p:nvPr/>
                    </p:nvPicPr>
                    <p:blipFill>
                      <a:blip r:embed="rId6"/>
                      <a:stretch>
                        <a:fillRect/>
                      </a:stretch>
                    </p:blipFill>
                    <p:spPr>
                      <a:xfrm>
                        <a:off x="1341120" y="3529330"/>
                        <a:ext cx="869315" cy="412750"/>
                      </a:xfrm>
                      <a:prstGeom prst="rect">
                        <a:avLst/>
                      </a:prstGeom>
                      <a:noFill/>
                      <a:ln w="38100">
                        <a:noFill/>
                        <a:miter/>
                      </a:ln>
                    </p:spPr>
                  </p:pic>
                </p:oleObj>
              </mc:Fallback>
            </mc:AlternateContent>
          </a:graphicData>
        </a:graphic>
      </p:graphicFrame>
      <p:graphicFrame>
        <p:nvGraphicFramePr>
          <p:cNvPr id="8" name="对象 -2147482567"/>
          <p:cNvGraphicFramePr>
            <a:graphicFrameLocks noChangeAspect="1"/>
          </p:cNvGraphicFramePr>
          <p:nvPr/>
        </p:nvGraphicFramePr>
        <p:xfrm>
          <a:off x="6597650" y="3479165"/>
          <a:ext cx="796925" cy="459105"/>
        </p:xfrm>
        <a:graphic>
          <a:graphicData uri="http://schemas.openxmlformats.org/presentationml/2006/ole">
            <mc:AlternateContent xmlns:mc="http://schemas.openxmlformats.org/markup-compatibility/2006">
              <mc:Choice xmlns:v="urn:schemas-microsoft-com:vml" Requires="v">
                <p:oleObj spid="_x0000_s73780" r:id="rId7" imgW="355600" imgH="203200" progId="Equation.3">
                  <p:embed/>
                </p:oleObj>
              </mc:Choice>
              <mc:Fallback>
                <p:oleObj r:id="rId7" imgW="355600" imgH="203200" progId="Equation.3">
                  <p:embed/>
                  <p:pic>
                    <p:nvPicPr>
                      <p:cNvPr id="0" name=""/>
                      <p:cNvPicPr/>
                      <p:nvPr/>
                    </p:nvPicPr>
                    <p:blipFill>
                      <a:blip r:embed="rId8"/>
                      <a:stretch>
                        <a:fillRect/>
                      </a:stretch>
                    </p:blipFill>
                    <p:spPr>
                      <a:xfrm>
                        <a:off x="6597650" y="3479165"/>
                        <a:ext cx="796925" cy="459105"/>
                      </a:xfrm>
                      <a:prstGeom prst="rect">
                        <a:avLst/>
                      </a:prstGeom>
                      <a:noFill/>
                      <a:ln w="38100">
                        <a:noFill/>
                        <a:miter/>
                      </a:ln>
                    </p:spPr>
                  </p:pic>
                </p:oleObj>
              </mc:Fallback>
            </mc:AlternateContent>
          </a:graphicData>
        </a:graphic>
      </p:graphicFrame>
      <p:graphicFrame>
        <p:nvGraphicFramePr>
          <p:cNvPr id="10" name="对象 -2147482566"/>
          <p:cNvGraphicFramePr>
            <a:graphicFrameLocks noChangeAspect="1"/>
          </p:cNvGraphicFramePr>
          <p:nvPr/>
        </p:nvGraphicFramePr>
        <p:xfrm>
          <a:off x="621030" y="4077335"/>
          <a:ext cx="449580" cy="511810"/>
        </p:xfrm>
        <a:graphic>
          <a:graphicData uri="http://schemas.openxmlformats.org/presentationml/2006/ole">
            <mc:AlternateContent xmlns:mc="http://schemas.openxmlformats.org/markup-compatibility/2006">
              <mc:Choice xmlns:v="urn:schemas-microsoft-com:vml" Requires="v">
                <p:oleObj spid="_x0000_s73781" r:id="rId9" imgW="190500" imgH="215900" progId="Equation.3">
                  <p:embed/>
                </p:oleObj>
              </mc:Choice>
              <mc:Fallback>
                <p:oleObj r:id="rId9" imgW="190500" imgH="215900" progId="Equation.3">
                  <p:embed/>
                  <p:pic>
                    <p:nvPicPr>
                      <p:cNvPr id="0" name=""/>
                      <p:cNvPicPr/>
                      <p:nvPr/>
                    </p:nvPicPr>
                    <p:blipFill>
                      <a:blip r:embed="rId10"/>
                      <a:stretch>
                        <a:fillRect/>
                      </a:stretch>
                    </p:blipFill>
                    <p:spPr>
                      <a:xfrm>
                        <a:off x="621030" y="4077335"/>
                        <a:ext cx="449580" cy="511810"/>
                      </a:xfrm>
                      <a:prstGeom prst="rect">
                        <a:avLst/>
                      </a:prstGeom>
                      <a:noFill/>
                      <a:ln w="38100">
                        <a:noFill/>
                        <a:miter/>
                      </a:ln>
                    </p:spPr>
                  </p:pic>
                </p:oleObj>
              </mc:Fallback>
            </mc:AlternateContent>
          </a:graphicData>
        </a:graphic>
      </p:graphicFrame>
      <p:graphicFrame>
        <p:nvGraphicFramePr>
          <p:cNvPr id="12" name="对象 -2147482565"/>
          <p:cNvGraphicFramePr>
            <a:graphicFrameLocks noChangeAspect="1"/>
          </p:cNvGraphicFramePr>
          <p:nvPr/>
        </p:nvGraphicFramePr>
        <p:xfrm>
          <a:off x="2637155" y="4015740"/>
          <a:ext cx="448945" cy="657860"/>
        </p:xfrm>
        <a:graphic>
          <a:graphicData uri="http://schemas.openxmlformats.org/presentationml/2006/ole">
            <mc:AlternateContent xmlns:mc="http://schemas.openxmlformats.org/markup-compatibility/2006">
              <mc:Choice xmlns:v="urn:schemas-microsoft-com:vml" Requires="v">
                <p:oleObj spid="_x0000_s73782" r:id="rId11" imgW="152400" imgH="228600" progId="Equation.3">
                  <p:embed/>
                </p:oleObj>
              </mc:Choice>
              <mc:Fallback>
                <p:oleObj r:id="rId11" imgW="152400" imgH="228600" progId="Equation.3">
                  <p:embed/>
                  <p:pic>
                    <p:nvPicPr>
                      <p:cNvPr id="0" name=""/>
                      <p:cNvPicPr/>
                      <p:nvPr/>
                    </p:nvPicPr>
                    <p:blipFill>
                      <a:blip r:embed="rId12"/>
                      <a:stretch>
                        <a:fillRect/>
                      </a:stretch>
                    </p:blipFill>
                    <p:spPr>
                      <a:xfrm>
                        <a:off x="2637155" y="4015740"/>
                        <a:ext cx="448945" cy="657860"/>
                      </a:xfrm>
                      <a:prstGeom prst="rect">
                        <a:avLst/>
                      </a:prstGeom>
                      <a:noFill/>
                      <a:ln w="38100">
                        <a:noFill/>
                        <a:miter/>
                      </a:ln>
                    </p:spPr>
                  </p:pic>
                </p:oleObj>
              </mc:Fallback>
            </mc:AlternateContent>
          </a:graphicData>
        </a:graphic>
      </p:graphicFrame>
      <p:graphicFrame>
        <p:nvGraphicFramePr>
          <p:cNvPr id="14" name="对象 -2147482574"/>
          <p:cNvGraphicFramePr>
            <a:graphicFrameLocks noChangeAspect="1"/>
          </p:cNvGraphicFramePr>
          <p:nvPr/>
        </p:nvGraphicFramePr>
        <p:xfrm>
          <a:off x="8326120" y="4149090"/>
          <a:ext cx="278130" cy="408305"/>
        </p:xfrm>
        <a:graphic>
          <a:graphicData uri="http://schemas.openxmlformats.org/presentationml/2006/ole">
            <mc:AlternateContent xmlns:mc="http://schemas.openxmlformats.org/markup-compatibility/2006">
              <mc:Choice xmlns:v="urn:schemas-microsoft-com:vml" Requires="v">
                <p:oleObj spid="_x0000_s73783" r:id="rId13" imgW="127000" imgH="165100" progId="Equation.3">
                  <p:embed/>
                </p:oleObj>
              </mc:Choice>
              <mc:Fallback>
                <p:oleObj r:id="rId13" imgW="127000" imgH="165100" progId="Equation.3">
                  <p:embed/>
                  <p:pic>
                    <p:nvPicPr>
                      <p:cNvPr id="0" name=""/>
                      <p:cNvPicPr/>
                      <p:nvPr/>
                    </p:nvPicPr>
                    <p:blipFill>
                      <a:blip r:embed="rId14"/>
                      <a:stretch>
                        <a:fillRect/>
                      </a:stretch>
                    </p:blipFill>
                    <p:spPr>
                      <a:xfrm>
                        <a:off x="8326120" y="4149090"/>
                        <a:ext cx="278130" cy="408305"/>
                      </a:xfrm>
                      <a:prstGeom prst="rect">
                        <a:avLst/>
                      </a:prstGeom>
                      <a:noFill/>
                      <a:ln w="38100">
                        <a:noFill/>
                        <a:miter/>
                      </a:ln>
                    </p:spPr>
                  </p:pic>
                </p:oleObj>
              </mc:Fallback>
            </mc:AlternateContent>
          </a:graphicData>
        </a:graphic>
      </p:graphicFrame>
      <p:graphicFrame>
        <p:nvGraphicFramePr>
          <p:cNvPr id="16" name="对象 -2147482579"/>
          <p:cNvGraphicFramePr>
            <a:graphicFrameLocks noChangeAspect="1"/>
          </p:cNvGraphicFramePr>
          <p:nvPr/>
        </p:nvGraphicFramePr>
        <p:xfrm>
          <a:off x="1125220" y="4797425"/>
          <a:ext cx="713740" cy="441960"/>
        </p:xfrm>
        <a:graphic>
          <a:graphicData uri="http://schemas.openxmlformats.org/presentationml/2006/ole">
            <mc:AlternateContent xmlns:mc="http://schemas.openxmlformats.org/markup-compatibility/2006">
              <mc:Choice xmlns:v="urn:schemas-microsoft-com:vml" Requires="v">
                <p:oleObj spid="_x0000_s73784" r:id="rId15" imgW="368300" imgH="228600" progId="Equation.3">
                  <p:embed/>
                </p:oleObj>
              </mc:Choice>
              <mc:Fallback>
                <p:oleObj r:id="rId15" imgW="368300" imgH="228600" progId="Equation.3">
                  <p:embed/>
                  <p:pic>
                    <p:nvPicPr>
                      <p:cNvPr id="0" name=""/>
                      <p:cNvPicPr/>
                      <p:nvPr/>
                    </p:nvPicPr>
                    <p:blipFill>
                      <a:blip r:embed="rId16"/>
                      <a:stretch>
                        <a:fillRect/>
                      </a:stretch>
                    </p:blipFill>
                    <p:spPr>
                      <a:xfrm>
                        <a:off x="1125220" y="4797425"/>
                        <a:ext cx="713740" cy="441960"/>
                      </a:xfrm>
                      <a:prstGeom prst="rect">
                        <a:avLst/>
                      </a:prstGeom>
                      <a:noFill/>
                      <a:ln w="38100">
                        <a:noFill/>
                        <a:miter/>
                      </a:ln>
                    </p:spPr>
                  </p:pic>
                </p:oleObj>
              </mc:Fallback>
            </mc:AlternateContent>
          </a:graphicData>
        </a:graphic>
      </p:graphicFrame>
      <p:graphicFrame>
        <p:nvGraphicFramePr>
          <p:cNvPr id="18" name="对象 -2147482574"/>
          <p:cNvGraphicFramePr>
            <a:graphicFrameLocks noChangeAspect="1"/>
          </p:cNvGraphicFramePr>
          <p:nvPr/>
        </p:nvGraphicFramePr>
        <p:xfrm>
          <a:off x="7749540" y="4797425"/>
          <a:ext cx="278130" cy="408305"/>
        </p:xfrm>
        <a:graphic>
          <a:graphicData uri="http://schemas.openxmlformats.org/presentationml/2006/ole">
            <mc:AlternateContent xmlns:mc="http://schemas.openxmlformats.org/markup-compatibility/2006">
              <mc:Choice xmlns:v="urn:schemas-microsoft-com:vml" Requires="v">
                <p:oleObj spid="_x0000_s73785" r:id="rId17" imgW="127000" imgH="165100" progId="Equation.3">
                  <p:embed/>
                </p:oleObj>
              </mc:Choice>
              <mc:Fallback>
                <p:oleObj r:id="rId17" imgW="127000" imgH="165100" progId="Equation.3">
                  <p:embed/>
                  <p:pic>
                    <p:nvPicPr>
                      <p:cNvPr id="0" name=""/>
                      <p:cNvPicPr/>
                      <p:nvPr/>
                    </p:nvPicPr>
                    <p:blipFill>
                      <a:blip r:embed="rId14"/>
                      <a:stretch>
                        <a:fillRect/>
                      </a:stretch>
                    </p:blipFill>
                    <p:spPr>
                      <a:xfrm>
                        <a:off x="7749540" y="4797425"/>
                        <a:ext cx="278130" cy="408305"/>
                      </a:xfrm>
                      <a:prstGeom prst="rect">
                        <a:avLst/>
                      </a:prstGeom>
                      <a:noFill/>
                      <a:ln w="38100">
                        <a:noFill/>
                        <a:miter/>
                      </a:ln>
                    </p:spPr>
                  </p:pic>
                </p:oleObj>
              </mc:Fallback>
            </mc:AlternateContent>
          </a:graphicData>
        </a:graphic>
      </p:graphicFrame>
      <p:graphicFrame>
        <p:nvGraphicFramePr>
          <p:cNvPr id="20" name="对象 -2147482579"/>
          <p:cNvGraphicFramePr>
            <a:graphicFrameLocks noChangeAspect="1"/>
          </p:cNvGraphicFramePr>
          <p:nvPr/>
        </p:nvGraphicFramePr>
        <p:xfrm>
          <a:off x="2372360" y="5436870"/>
          <a:ext cx="713740" cy="441960"/>
        </p:xfrm>
        <a:graphic>
          <a:graphicData uri="http://schemas.openxmlformats.org/presentationml/2006/ole">
            <mc:AlternateContent xmlns:mc="http://schemas.openxmlformats.org/markup-compatibility/2006">
              <mc:Choice xmlns:v="urn:schemas-microsoft-com:vml" Requires="v">
                <p:oleObj spid="_x0000_s73786" r:id="rId18" imgW="368300" imgH="228600" progId="Equation.3">
                  <p:embed/>
                </p:oleObj>
              </mc:Choice>
              <mc:Fallback>
                <p:oleObj r:id="rId18" imgW="368300" imgH="228600" progId="Equation.3">
                  <p:embed/>
                  <p:pic>
                    <p:nvPicPr>
                      <p:cNvPr id="0" name=""/>
                      <p:cNvPicPr/>
                      <p:nvPr/>
                    </p:nvPicPr>
                    <p:blipFill>
                      <a:blip r:embed="rId16"/>
                      <a:stretch>
                        <a:fillRect/>
                      </a:stretch>
                    </p:blipFill>
                    <p:spPr>
                      <a:xfrm>
                        <a:off x="2372360" y="5436870"/>
                        <a:ext cx="713740" cy="441960"/>
                      </a:xfrm>
                      <a:prstGeom prst="rect">
                        <a:avLst/>
                      </a:prstGeom>
                      <a:noFill/>
                      <a:ln w="38100">
                        <a:noFill/>
                        <a:miter/>
                      </a:ln>
                    </p:spPr>
                  </p:pic>
                </p:oleObj>
              </mc:Fallback>
            </mc:AlternateContent>
          </a:graphicData>
        </a:graphic>
      </p:graphicFrame>
      <p:graphicFrame>
        <p:nvGraphicFramePr>
          <p:cNvPr id="22" name="对象 -2147482574"/>
          <p:cNvGraphicFramePr>
            <a:graphicFrameLocks noChangeAspect="1"/>
          </p:cNvGraphicFramePr>
          <p:nvPr/>
        </p:nvGraphicFramePr>
        <p:xfrm>
          <a:off x="8047990" y="5427980"/>
          <a:ext cx="278130" cy="408305"/>
        </p:xfrm>
        <a:graphic>
          <a:graphicData uri="http://schemas.openxmlformats.org/presentationml/2006/ole">
            <mc:AlternateContent xmlns:mc="http://schemas.openxmlformats.org/markup-compatibility/2006">
              <mc:Choice xmlns:v="urn:schemas-microsoft-com:vml" Requires="v">
                <p:oleObj spid="_x0000_s73787" r:id="rId19" imgW="127000" imgH="165100" progId="Equation.3">
                  <p:embed/>
                </p:oleObj>
              </mc:Choice>
              <mc:Fallback>
                <p:oleObj r:id="rId19" imgW="127000" imgH="165100" progId="Equation.3">
                  <p:embed/>
                  <p:pic>
                    <p:nvPicPr>
                      <p:cNvPr id="0" name=""/>
                      <p:cNvPicPr/>
                      <p:nvPr/>
                    </p:nvPicPr>
                    <p:blipFill>
                      <a:blip r:embed="rId14"/>
                      <a:stretch>
                        <a:fillRect/>
                      </a:stretch>
                    </p:blipFill>
                    <p:spPr>
                      <a:xfrm>
                        <a:off x="8047990" y="5427980"/>
                        <a:ext cx="278130" cy="408305"/>
                      </a:xfrm>
                      <a:prstGeom prst="rect">
                        <a:avLst/>
                      </a:prstGeom>
                      <a:noFill/>
                      <a:ln w="38100">
                        <a:noFill/>
                        <a:miter/>
                      </a:ln>
                    </p:spPr>
                  </p:pic>
                </p:oleObj>
              </mc:Fallback>
            </mc:AlternateContent>
          </a:graphicData>
        </a:graphic>
      </p:graphicFrame>
      <p:graphicFrame>
        <p:nvGraphicFramePr>
          <p:cNvPr id="24" name="对象 -2147482565"/>
          <p:cNvGraphicFramePr>
            <a:graphicFrameLocks noChangeAspect="1"/>
          </p:cNvGraphicFramePr>
          <p:nvPr/>
        </p:nvGraphicFramePr>
        <p:xfrm>
          <a:off x="9909810" y="5239385"/>
          <a:ext cx="448945" cy="657860"/>
        </p:xfrm>
        <a:graphic>
          <a:graphicData uri="http://schemas.openxmlformats.org/presentationml/2006/ole">
            <mc:AlternateContent xmlns:mc="http://schemas.openxmlformats.org/markup-compatibility/2006">
              <mc:Choice xmlns:v="urn:schemas-microsoft-com:vml" Requires="v">
                <p:oleObj spid="_x0000_s73788" r:id="rId20" imgW="152400" imgH="228600" progId="Equation.3">
                  <p:embed/>
                </p:oleObj>
              </mc:Choice>
              <mc:Fallback>
                <p:oleObj r:id="rId20" imgW="152400" imgH="228600" progId="Equation.3">
                  <p:embed/>
                  <p:pic>
                    <p:nvPicPr>
                      <p:cNvPr id="0" name=""/>
                      <p:cNvPicPr/>
                      <p:nvPr/>
                    </p:nvPicPr>
                    <p:blipFill>
                      <a:blip r:embed="rId12"/>
                      <a:stretch>
                        <a:fillRect/>
                      </a:stretch>
                    </p:blipFill>
                    <p:spPr>
                      <a:xfrm>
                        <a:off x="9909810" y="5239385"/>
                        <a:ext cx="448945" cy="657860"/>
                      </a:xfrm>
                      <a:prstGeom prst="rect">
                        <a:avLst/>
                      </a:prstGeom>
                      <a:noFill/>
                      <a:ln w="38100">
                        <a:noFill/>
                        <a:miter/>
                      </a:ln>
                    </p:spPr>
                  </p:pic>
                </p:oleObj>
              </mc:Fallback>
            </mc:AlternateContent>
          </a:graphicData>
        </a:graphic>
      </p:graphicFrame>
      <p:graphicFrame>
        <p:nvGraphicFramePr>
          <p:cNvPr id="26" name="对象 -2147482565"/>
          <p:cNvGraphicFramePr>
            <a:graphicFrameLocks noChangeAspect="1"/>
          </p:cNvGraphicFramePr>
          <p:nvPr/>
        </p:nvGraphicFramePr>
        <p:xfrm>
          <a:off x="1761490" y="5836285"/>
          <a:ext cx="448945" cy="657860"/>
        </p:xfrm>
        <a:graphic>
          <a:graphicData uri="http://schemas.openxmlformats.org/presentationml/2006/ole">
            <mc:AlternateContent xmlns:mc="http://schemas.openxmlformats.org/markup-compatibility/2006">
              <mc:Choice xmlns:v="urn:schemas-microsoft-com:vml" Requires="v">
                <p:oleObj spid="_x0000_s73789" r:id="rId21" imgW="152400" imgH="228600" progId="Equation.3">
                  <p:embed/>
                </p:oleObj>
              </mc:Choice>
              <mc:Fallback>
                <p:oleObj r:id="rId21" imgW="152400" imgH="228600" progId="Equation.3">
                  <p:embed/>
                  <p:pic>
                    <p:nvPicPr>
                      <p:cNvPr id="0" name=""/>
                      <p:cNvPicPr/>
                      <p:nvPr/>
                    </p:nvPicPr>
                    <p:blipFill>
                      <a:blip r:embed="rId12"/>
                      <a:stretch>
                        <a:fillRect/>
                      </a:stretch>
                    </p:blipFill>
                    <p:spPr>
                      <a:xfrm>
                        <a:off x="1761490" y="5836285"/>
                        <a:ext cx="448945" cy="6578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6194067"/>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次，LSTVAR模型检验识别。在估计上述构建的LSTVAR模型之前，我们还需要对模型设定作线性检验，以期识别货币政策是否因杠杆周期区制转变而确实对宏观经济变量表现出非对称性效果。首先，根据Weise（1999）的研究，我们基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处的泰勒展开进行线性检验。然后，再根据Weise（1999）的三个步骤，检验系统中每个方程为线性VAR的原假设，即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，那么，备择假设则是每个方程是非线性模型，即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。本节考虑一个个变量且滞后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期的VAR模型，其中，</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是已知的。</a:t>
            </a: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p>
        </p:txBody>
      </p:sp>
      <p:graphicFrame>
        <p:nvGraphicFramePr>
          <p:cNvPr id="3" name="对象 -2147482557"/>
          <p:cNvGraphicFramePr>
            <a:graphicFrameLocks noChangeAspect="1"/>
          </p:cNvGraphicFramePr>
          <p:nvPr/>
        </p:nvGraphicFramePr>
        <p:xfrm>
          <a:off x="10126345" y="2493010"/>
          <a:ext cx="1459230" cy="526415"/>
        </p:xfrm>
        <a:graphic>
          <a:graphicData uri="http://schemas.openxmlformats.org/presentationml/2006/ole">
            <mc:AlternateContent xmlns:mc="http://schemas.openxmlformats.org/markup-compatibility/2006">
              <mc:Choice xmlns:v="urn:schemas-microsoft-com:vml" Requires="v">
                <p:oleObj spid="_x0000_s74782" r:id="rId3" imgW="584200" imgH="215900" progId="Equation.DSMT4">
                  <p:embed/>
                </p:oleObj>
              </mc:Choice>
              <mc:Fallback>
                <p:oleObj r:id="rId3" imgW="584200" imgH="215900" progId="Equation.DSMT4">
                  <p:embed/>
                  <p:pic>
                    <p:nvPicPr>
                      <p:cNvPr id="0" name=""/>
                      <p:cNvPicPr/>
                      <p:nvPr/>
                    </p:nvPicPr>
                    <p:blipFill>
                      <a:blip r:embed="rId4"/>
                      <a:stretch>
                        <a:fillRect/>
                      </a:stretch>
                    </p:blipFill>
                    <p:spPr>
                      <a:xfrm>
                        <a:off x="10126345" y="2493010"/>
                        <a:ext cx="1459230" cy="526415"/>
                      </a:xfrm>
                      <a:prstGeom prst="rect">
                        <a:avLst/>
                      </a:prstGeom>
                      <a:noFill/>
                      <a:ln w="38100">
                        <a:noFill/>
                        <a:miter/>
                      </a:ln>
                    </p:spPr>
                  </p:pic>
                </p:oleObj>
              </mc:Fallback>
            </mc:AlternateContent>
          </a:graphicData>
        </a:graphic>
      </p:graphicFrame>
      <p:graphicFrame>
        <p:nvGraphicFramePr>
          <p:cNvPr id="4" name="对象 -2147482567"/>
          <p:cNvGraphicFramePr>
            <a:graphicFrameLocks noChangeAspect="1"/>
          </p:cNvGraphicFramePr>
          <p:nvPr/>
        </p:nvGraphicFramePr>
        <p:xfrm>
          <a:off x="909320" y="3141345"/>
          <a:ext cx="796925" cy="459105"/>
        </p:xfrm>
        <a:graphic>
          <a:graphicData uri="http://schemas.openxmlformats.org/presentationml/2006/ole">
            <mc:AlternateContent xmlns:mc="http://schemas.openxmlformats.org/markup-compatibility/2006">
              <mc:Choice xmlns:v="urn:schemas-microsoft-com:vml" Requires="v">
                <p:oleObj spid="_x0000_s74783" r:id="rId5" imgW="355600" imgH="203200" progId="Equation.3">
                  <p:embed/>
                </p:oleObj>
              </mc:Choice>
              <mc:Fallback>
                <p:oleObj r:id="rId5" imgW="355600" imgH="203200" progId="Equation.3">
                  <p:embed/>
                  <p:pic>
                    <p:nvPicPr>
                      <p:cNvPr id="0" name=""/>
                      <p:cNvPicPr/>
                      <p:nvPr/>
                    </p:nvPicPr>
                    <p:blipFill>
                      <a:blip r:embed="rId6"/>
                      <a:stretch>
                        <a:fillRect/>
                      </a:stretch>
                    </p:blipFill>
                    <p:spPr>
                      <a:xfrm>
                        <a:off x="909320" y="3141345"/>
                        <a:ext cx="796925" cy="459105"/>
                      </a:xfrm>
                      <a:prstGeom prst="rect">
                        <a:avLst/>
                      </a:prstGeom>
                      <a:noFill/>
                      <a:ln w="38100">
                        <a:noFill/>
                        <a:miter/>
                      </a:ln>
                    </p:spPr>
                  </p:pic>
                </p:oleObj>
              </mc:Fallback>
            </mc:AlternateContent>
          </a:graphicData>
        </a:graphic>
      </p:graphicFrame>
      <p:graphicFrame>
        <p:nvGraphicFramePr>
          <p:cNvPr id="6" name="对象 -2147482555"/>
          <p:cNvGraphicFramePr>
            <a:graphicFrameLocks noChangeAspect="1"/>
          </p:cNvGraphicFramePr>
          <p:nvPr/>
        </p:nvGraphicFramePr>
        <p:xfrm>
          <a:off x="6309995" y="3789045"/>
          <a:ext cx="1250950" cy="454025"/>
        </p:xfrm>
        <a:graphic>
          <a:graphicData uri="http://schemas.openxmlformats.org/presentationml/2006/ole">
            <mc:AlternateContent xmlns:mc="http://schemas.openxmlformats.org/markup-compatibility/2006">
              <mc:Choice xmlns:v="urn:schemas-microsoft-com:vml" Requires="v">
                <p:oleObj spid="_x0000_s74784" r:id="rId7" imgW="546100" imgH="190500" progId="Equation.DSMT4">
                  <p:embed/>
                </p:oleObj>
              </mc:Choice>
              <mc:Fallback>
                <p:oleObj r:id="rId7" imgW="546100" imgH="190500" progId="Equation.DSMT4">
                  <p:embed/>
                  <p:pic>
                    <p:nvPicPr>
                      <p:cNvPr id="0" name=""/>
                      <p:cNvPicPr/>
                      <p:nvPr/>
                    </p:nvPicPr>
                    <p:blipFill>
                      <a:blip r:embed="rId8"/>
                      <a:stretch>
                        <a:fillRect/>
                      </a:stretch>
                    </p:blipFill>
                    <p:spPr>
                      <a:xfrm>
                        <a:off x="6309995" y="3789045"/>
                        <a:ext cx="1250950" cy="454025"/>
                      </a:xfrm>
                      <a:prstGeom prst="rect">
                        <a:avLst/>
                      </a:prstGeom>
                      <a:noFill/>
                      <a:ln w="38100">
                        <a:noFill/>
                        <a:miter/>
                      </a:ln>
                    </p:spPr>
                  </p:pic>
                </p:oleObj>
              </mc:Fallback>
            </mc:AlternateContent>
          </a:graphicData>
        </a:graphic>
      </p:graphicFrame>
      <p:graphicFrame>
        <p:nvGraphicFramePr>
          <p:cNvPr id="9" name="对象 -2147482554"/>
          <p:cNvGraphicFramePr>
            <a:graphicFrameLocks noChangeAspect="1"/>
          </p:cNvGraphicFramePr>
          <p:nvPr/>
        </p:nvGraphicFramePr>
        <p:xfrm>
          <a:off x="2997200" y="4437380"/>
          <a:ext cx="1185545" cy="434340"/>
        </p:xfrm>
        <a:graphic>
          <a:graphicData uri="http://schemas.openxmlformats.org/presentationml/2006/ole">
            <mc:AlternateContent xmlns:mc="http://schemas.openxmlformats.org/markup-compatibility/2006">
              <mc:Choice xmlns:v="urn:schemas-microsoft-com:vml" Requires="v">
                <p:oleObj spid="_x0000_s74785" r:id="rId9" imgW="533400" imgH="190500" progId="Equation.DSMT4">
                  <p:embed/>
                </p:oleObj>
              </mc:Choice>
              <mc:Fallback>
                <p:oleObj r:id="rId9" imgW="533400" imgH="190500" progId="Equation.DSMT4">
                  <p:embed/>
                  <p:pic>
                    <p:nvPicPr>
                      <p:cNvPr id="0" name=""/>
                      <p:cNvPicPr/>
                      <p:nvPr/>
                    </p:nvPicPr>
                    <p:blipFill>
                      <a:blip r:embed="rId10"/>
                      <a:stretch>
                        <a:fillRect/>
                      </a:stretch>
                    </p:blipFill>
                    <p:spPr>
                      <a:xfrm>
                        <a:off x="2997200" y="4437380"/>
                        <a:ext cx="1185545" cy="434340"/>
                      </a:xfrm>
                      <a:prstGeom prst="rect">
                        <a:avLst/>
                      </a:prstGeom>
                      <a:noFill/>
                      <a:ln w="38100">
                        <a:noFill/>
                        <a:miter/>
                      </a:ln>
                    </p:spPr>
                  </p:pic>
                </p:oleObj>
              </mc:Fallback>
            </mc:AlternateContent>
          </a:graphicData>
        </a:graphic>
      </p:graphicFrame>
      <p:graphicFrame>
        <p:nvGraphicFramePr>
          <p:cNvPr id="11" name="对象 -2147482552"/>
          <p:cNvGraphicFramePr/>
          <p:nvPr/>
        </p:nvGraphicFramePr>
        <p:xfrm>
          <a:off x="8181975" y="4437380"/>
          <a:ext cx="254000" cy="370205"/>
        </p:xfrm>
        <a:graphic>
          <a:graphicData uri="http://schemas.openxmlformats.org/presentationml/2006/ole">
            <mc:AlternateContent xmlns:mc="http://schemas.openxmlformats.org/markup-compatibility/2006">
              <mc:Choice xmlns:v="urn:schemas-microsoft-com:vml" Requires="v">
                <p:oleObj spid="_x0000_s74786" r:id="rId11" imgW="152400" imgH="165100" progId="Equation.DSMT4">
                  <p:embed/>
                </p:oleObj>
              </mc:Choice>
              <mc:Fallback>
                <p:oleObj r:id="rId11" imgW="152400" imgH="165100" progId="Equation.DSMT4">
                  <p:embed/>
                  <p:pic>
                    <p:nvPicPr>
                      <p:cNvPr id="0" name=""/>
                      <p:cNvPicPr/>
                      <p:nvPr/>
                    </p:nvPicPr>
                    <p:blipFill>
                      <a:blip r:embed="rId12"/>
                      <a:stretch>
                        <a:fillRect/>
                      </a:stretch>
                    </p:blipFill>
                    <p:spPr>
                      <a:xfrm>
                        <a:off x="8181975" y="4437380"/>
                        <a:ext cx="254000" cy="370205"/>
                      </a:xfrm>
                      <a:prstGeom prst="rect">
                        <a:avLst/>
                      </a:prstGeom>
                      <a:noFill/>
                      <a:ln w="38100">
                        <a:noFill/>
                        <a:miter/>
                      </a:ln>
                    </p:spPr>
                  </p:pic>
                </p:oleObj>
              </mc:Fallback>
            </mc:AlternateContent>
          </a:graphicData>
        </a:graphic>
      </p:graphicFrame>
      <p:graphicFrame>
        <p:nvGraphicFramePr>
          <p:cNvPr id="13" name="对象 -2147482551"/>
          <p:cNvGraphicFramePr>
            <a:graphicFrameLocks noChangeAspect="1"/>
          </p:cNvGraphicFramePr>
          <p:nvPr/>
        </p:nvGraphicFramePr>
        <p:xfrm>
          <a:off x="476885" y="4941570"/>
          <a:ext cx="4250690" cy="508000"/>
        </p:xfrm>
        <a:graphic>
          <a:graphicData uri="http://schemas.openxmlformats.org/presentationml/2006/ole">
            <mc:AlternateContent xmlns:mc="http://schemas.openxmlformats.org/markup-compatibility/2006">
              <mc:Choice xmlns:v="urn:schemas-microsoft-com:vml" Requires="v">
                <p:oleObj spid="_x0000_s74787" r:id="rId13" imgW="2019300" imgH="241300" progId="Equation.DSMT4">
                  <p:embed/>
                </p:oleObj>
              </mc:Choice>
              <mc:Fallback>
                <p:oleObj r:id="rId13" imgW="2019300" imgH="241300" progId="Equation.DSMT4">
                  <p:embed/>
                  <p:pic>
                    <p:nvPicPr>
                      <p:cNvPr id="0" name=""/>
                      <p:cNvPicPr/>
                      <p:nvPr/>
                    </p:nvPicPr>
                    <p:blipFill>
                      <a:blip r:embed="rId14"/>
                      <a:stretch>
                        <a:fillRect/>
                      </a:stretch>
                    </p:blipFill>
                    <p:spPr>
                      <a:xfrm>
                        <a:off x="476885" y="4941570"/>
                        <a:ext cx="4250690" cy="508000"/>
                      </a:xfrm>
                      <a:prstGeom prst="rect">
                        <a:avLst/>
                      </a:prstGeom>
                      <a:noFill/>
                      <a:ln w="38100">
                        <a:noFill/>
                        <a:miter/>
                      </a:ln>
                    </p:spPr>
                  </p:pic>
                </p:oleObj>
              </mc:Fallback>
            </mc:AlternateContent>
          </a:graphicData>
        </a:graphic>
      </p:graphicFrame>
      <p:graphicFrame>
        <p:nvGraphicFramePr>
          <p:cNvPr id="20" name="对象 -2147482565"/>
          <p:cNvGraphicFramePr>
            <a:graphicFrameLocks noChangeAspect="1"/>
          </p:cNvGraphicFramePr>
          <p:nvPr/>
        </p:nvGraphicFramePr>
        <p:xfrm>
          <a:off x="5373370" y="4871720"/>
          <a:ext cx="448945" cy="657860"/>
        </p:xfrm>
        <a:graphic>
          <a:graphicData uri="http://schemas.openxmlformats.org/presentationml/2006/ole">
            <mc:AlternateContent xmlns:mc="http://schemas.openxmlformats.org/markup-compatibility/2006">
              <mc:Choice xmlns:v="urn:schemas-microsoft-com:vml" Requires="v">
                <p:oleObj spid="_x0000_s74788" r:id="rId15" imgW="152400" imgH="228600" progId="Equation.3">
                  <p:embed/>
                </p:oleObj>
              </mc:Choice>
              <mc:Fallback>
                <p:oleObj r:id="rId15" imgW="152400" imgH="228600" progId="Equation.3">
                  <p:embed/>
                  <p:pic>
                    <p:nvPicPr>
                      <p:cNvPr id="0" name=""/>
                      <p:cNvPicPr/>
                      <p:nvPr/>
                    </p:nvPicPr>
                    <p:blipFill>
                      <a:blip r:embed="rId16"/>
                      <a:stretch>
                        <a:fillRect/>
                      </a:stretch>
                    </p:blipFill>
                    <p:spPr>
                      <a:xfrm>
                        <a:off x="5373370" y="4871720"/>
                        <a:ext cx="448945" cy="6578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51572855"/>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第一步，由以下约束方程估计获得残差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a:p>
            <a:pPr marL="342900" indent="-342900" algn="r">
              <a:lnSpc>
                <a:spcPct val="170000"/>
              </a:lnSpc>
              <a:buFont typeface="Arial" panose="020B0604020202020204" pitchFamily="34" charset="0"/>
              <a:buChar char="•"/>
            </a:pPr>
            <a:r>
              <a:rPr kumimoji="1" lang="zh-CN"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4-6</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其中，定义由估计约束方程得到的残差平方和</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第二步，由无约束回归方程估计获得残差</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gn="r">
              <a:lnSpc>
                <a:spcPct val="170000"/>
              </a:lnSpc>
              <a:buFont typeface="Arial" panose="020B0604020202020204" pitchFamily="34" charset="0"/>
              <a:buChar char="•"/>
            </a:pP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4-7</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其中，定义由估计无约束方程得到的残差平方和</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48"/>
          <p:cNvGraphicFramePr>
            <a:graphicFrameLocks noChangeAspect="1"/>
          </p:cNvGraphicFramePr>
          <p:nvPr/>
        </p:nvGraphicFramePr>
        <p:xfrm>
          <a:off x="549275" y="1337310"/>
          <a:ext cx="2577465" cy="840740"/>
        </p:xfrm>
        <a:graphic>
          <a:graphicData uri="http://schemas.openxmlformats.org/presentationml/2006/ole">
            <mc:AlternateContent xmlns:mc="http://schemas.openxmlformats.org/markup-compatibility/2006">
              <mc:Choice xmlns:v="urn:schemas-microsoft-com:vml" Requires="v">
                <p:oleObj spid="_x0000_s75802" r:id="rId3" imgW="1193800" imgH="393700" progId="Equation.DSMT4">
                  <p:embed/>
                </p:oleObj>
              </mc:Choice>
              <mc:Fallback>
                <p:oleObj r:id="rId3" imgW="1193800" imgH="393700" progId="Equation.DSMT4">
                  <p:embed/>
                  <p:pic>
                    <p:nvPicPr>
                      <p:cNvPr id="0" name=""/>
                      <p:cNvPicPr/>
                      <p:nvPr/>
                    </p:nvPicPr>
                    <p:blipFill>
                      <a:blip r:embed="rId4"/>
                      <a:stretch>
                        <a:fillRect/>
                      </a:stretch>
                    </p:blipFill>
                    <p:spPr>
                      <a:xfrm>
                        <a:off x="549275" y="1337310"/>
                        <a:ext cx="2577465" cy="840740"/>
                      </a:xfrm>
                      <a:prstGeom prst="rect">
                        <a:avLst/>
                      </a:prstGeom>
                      <a:noFill/>
                      <a:ln w="38100">
                        <a:noFill/>
                        <a:miter/>
                      </a:ln>
                    </p:spPr>
                  </p:pic>
                </p:oleObj>
              </mc:Fallback>
            </mc:AlternateContent>
          </a:graphicData>
        </a:graphic>
      </p:graphicFrame>
      <p:graphicFrame>
        <p:nvGraphicFramePr>
          <p:cNvPr id="4" name="对象 -2147482545"/>
          <p:cNvGraphicFramePr>
            <a:graphicFrameLocks noChangeAspect="1"/>
          </p:cNvGraphicFramePr>
          <p:nvPr/>
        </p:nvGraphicFramePr>
        <p:xfrm>
          <a:off x="405130" y="3717290"/>
          <a:ext cx="3933825" cy="874395"/>
        </p:xfrm>
        <a:graphic>
          <a:graphicData uri="http://schemas.openxmlformats.org/presentationml/2006/ole">
            <mc:AlternateContent xmlns:mc="http://schemas.openxmlformats.org/markup-compatibility/2006">
              <mc:Choice xmlns:v="urn:schemas-microsoft-com:vml" Requires="v">
                <p:oleObj spid="_x0000_s75803" r:id="rId5" imgW="1752600" imgH="393700" progId="Equation.DSMT4">
                  <p:embed/>
                </p:oleObj>
              </mc:Choice>
              <mc:Fallback>
                <p:oleObj r:id="rId5" imgW="1752600" imgH="393700" progId="Equation.DSMT4">
                  <p:embed/>
                  <p:pic>
                    <p:nvPicPr>
                      <p:cNvPr id="0" name=""/>
                      <p:cNvPicPr/>
                      <p:nvPr/>
                    </p:nvPicPr>
                    <p:blipFill>
                      <a:blip r:embed="rId6"/>
                      <a:stretch>
                        <a:fillRect/>
                      </a:stretch>
                    </p:blipFill>
                    <p:spPr>
                      <a:xfrm>
                        <a:off x="405130" y="3717290"/>
                        <a:ext cx="3933825" cy="874395"/>
                      </a:xfrm>
                      <a:prstGeom prst="rect">
                        <a:avLst/>
                      </a:prstGeom>
                      <a:noFill/>
                      <a:ln w="38100">
                        <a:noFill/>
                        <a:miter/>
                      </a:ln>
                    </p:spPr>
                  </p:pic>
                </p:oleObj>
              </mc:Fallback>
            </mc:AlternateContent>
          </a:graphicData>
        </a:graphic>
      </p:graphicFrame>
      <p:graphicFrame>
        <p:nvGraphicFramePr>
          <p:cNvPr id="8" name="对象 -2147482412"/>
          <p:cNvGraphicFramePr/>
          <p:nvPr/>
        </p:nvGraphicFramePr>
        <p:xfrm>
          <a:off x="6670040" y="2061210"/>
          <a:ext cx="1471930" cy="513715"/>
        </p:xfrm>
        <a:graphic>
          <a:graphicData uri="http://schemas.openxmlformats.org/presentationml/2006/ole">
            <mc:AlternateContent xmlns:mc="http://schemas.openxmlformats.org/markup-compatibility/2006">
              <mc:Choice xmlns:v="urn:schemas-microsoft-com:vml" Requires="v">
                <p:oleObj spid="_x0000_s75804" r:id="rId7" imgW="749300" imgH="215900" progId="Equation.DSMT4">
                  <p:embed/>
                </p:oleObj>
              </mc:Choice>
              <mc:Fallback>
                <p:oleObj r:id="rId7" imgW="749300" imgH="215900" progId="Equation.DSMT4">
                  <p:embed/>
                  <p:pic>
                    <p:nvPicPr>
                      <p:cNvPr id="0" name=""/>
                      <p:cNvPicPr/>
                      <p:nvPr/>
                    </p:nvPicPr>
                    <p:blipFill>
                      <a:blip r:embed="rId8"/>
                      <a:stretch>
                        <a:fillRect/>
                      </a:stretch>
                    </p:blipFill>
                    <p:spPr>
                      <a:xfrm>
                        <a:off x="6670040" y="2061210"/>
                        <a:ext cx="1471930" cy="513715"/>
                      </a:xfrm>
                      <a:prstGeom prst="rect">
                        <a:avLst/>
                      </a:prstGeom>
                      <a:noFill/>
                      <a:ln w="38100">
                        <a:noFill/>
                        <a:miter/>
                      </a:ln>
                    </p:spPr>
                  </p:pic>
                </p:oleObj>
              </mc:Fallback>
            </mc:AlternateContent>
          </a:graphicData>
        </a:graphic>
      </p:graphicFrame>
      <p:graphicFrame>
        <p:nvGraphicFramePr>
          <p:cNvPr id="9" name="对象 -2147482549"/>
          <p:cNvGraphicFramePr/>
          <p:nvPr/>
        </p:nvGraphicFramePr>
        <p:xfrm>
          <a:off x="5733415" y="836930"/>
          <a:ext cx="428625" cy="532130"/>
        </p:xfrm>
        <a:graphic>
          <a:graphicData uri="http://schemas.openxmlformats.org/presentationml/2006/ole">
            <mc:AlternateContent xmlns:mc="http://schemas.openxmlformats.org/markup-compatibility/2006">
              <mc:Choice xmlns:v="urn:schemas-microsoft-com:vml" Requires="v">
                <p:oleObj spid="_x0000_s75805" r:id="rId9" imgW="152400" imgH="190500" progId="Equation.DSMT4">
                  <p:embed/>
                </p:oleObj>
              </mc:Choice>
              <mc:Fallback>
                <p:oleObj r:id="rId9" imgW="152400" imgH="190500" progId="Equation.DSMT4">
                  <p:embed/>
                  <p:pic>
                    <p:nvPicPr>
                      <p:cNvPr id="0" name=""/>
                      <p:cNvPicPr/>
                      <p:nvPr/>
                    </p:nvPicPr>
                    <p:blipFill>
                      <a:blip r:embed="rId10"/>
                      <a:stretch>
                        <a:fillRect/>
                      </a:stretch>
                    </p:blipFill>
                    <p:spPr>
                      <a:xfrm>
                        <a:off x="5733415" y="836930"/>
                        <a:ext cx="428625" cy="532130"/>
                      </a:xfrm>
                      <a:prstGeom prst="rect">
                        <a:avLst/>
                      </a:prstGeom>
                      <a:noFill/>
                      <a:ln w="38100">
                        <a:noFill/>
                        <a:miter/>
                      </a:ln>
                    </p:spPr>
                  </p:pic>
                </p:oleObj>
              </mc:Fallback>
            </mc:AlternateContent>
          </a:graphicData>
        </a:graphic>
      </p:graphicFrame>
      <p:graphicFrame>
        <p:nvGraphicFramePr>
          <p:cNvPr id="11" name="对象 -2147482546"/>
          <p:cNvGraphicFramePr/>
          <p:nvPr/>
        </p:nvGraphicFramePr>
        <p:xfrm>
          <a:off x="6021705" y="3285490"/>
          <a:ext cx="428625" cy="586740"/>
        </p:xfrm>
        <a:graphic>
          <a:graphicData uri="http://schemas.openxmlformats.org/presentationml/2006/ole">
            <mc:AlternateContent xmlns:mc="http://schemas.openxmlformats.org/markup-compatibility/2006">
              <mc:Choice xmlns:v="urn:schemas-microsoft-com:vml" Requires="v">
                <p:oleObj spid="_x0000_s75806" r:id="rId11" imgW="152400" imgH="190500" progId="Equation.DSMT4">
                  <p:embed/>
                </p:oleObj>
              </mc:Choice>
              <mc:Fallback>
                <p:oleObj r:id="rId11" imgW="152400" imgH="190500" progId="Equation.DSMT4">
                  <p:embed/>
                  <p:pic>
                    <p:nvPicPr>
                      <p:cNvPr id="0" name=""/>
                      <p:cNvPicPr/>
                      <p:nvPr/>
                    </p:nvPicPr>
                    <p:blipFill>
                      <a:blip r:embed="rId12"/>
                      <a:stretch>
                        <a:fillRect/>
                      </a:stretch>
                    </p:blipFill>
                    <p:spPr>
                      <a:xfrm>
                        <a:off x="6021705" y="3285490"/>
                        <a:ext cx="428625" cy="586740"/>
                      </a:xfrm>
                      <a:prstGeom prst="rect">
                        <a:avLst/>
                      </a:prstGeom>
                      <a:noFill/>
                      <a:ln w="38100">
                        <a:noFill/>
                        <a:miter/>
                      </a:ln>
                    </p:spPr>
                  </p:pic>
                </p:oleObj>
              </mc:Fallback>
            </mc:AlternateContent>
          </a:graphicData>
        </a:graphic>
      </p:graphicFrame>
      <p:graphicFrame>
        <p:nvGraphicFramePr>
          <p:cNvPr id="13" name="对象 -2147482544"/>
          <p:cNvGraphicFramePr/>
          <p:nvPr/>
        </p:nvGraphicFramePr>
        <p:xfrm>
          <a:off x="6957695" y="4591685"/>
          <a:ext cx="1189355" cy="504190"/>
        </p:xfrm>
        <a:graphic>
          <a:graphicData uri="http://schemas.openxmlformats.org/presentationml/2006/ole">
            <mc:AlternateContent xmlns:mc="http://schemas.openxmlformats.org/markup-compatibility/2006">
              <mc:Choice xmlns:v="urn:schemas-microsoft-com:vml" Requires="v">
                <p:oleObj spid="_x0000_s75807" r:id="rId13" imgW="736600" imgH="215900" progId="Equation.DSMT4">
                  <p:embed/>
                </p:oleObj>
              </mc:Choice>
              <mc:Fallback>
                <p:oleObj r:id="rId13" imgW="736600" imgH="215900" progId="Equation.DSMT4">
                  <p:embed/>
                  <p:pic>
                    <p:nvPicPr>
                      <p:cNvPr id="0" name=""/>
                      <p:cNvPicPr/>
                      <p:nvPr/>
                    </p:nvPicPr>
                    <p:blipFill>
                      <a:blip r:embed="rId14"/>
                      <a:stretch>
                        <a:fillRect/>
                      </a:stretch>
                    </p:blipFill>
                    <p:spPr>
                      <a:xfrm>
                        <a:off x="6957695" y="4591685"/>
                        <a:ext cx="1189355" cy="50419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984446745"/>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第三步，构建每个</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计算的LM统计量：</a:t>
            </a:r>
          </a:p>
          <a:p>
            <a:pPr marL="342900" indent="-342900" algn="r">
              <a:lnSpc>
                <a:spcPct val="170000"/>
              </a:lnSpc>
              <a:buFont typeface="Arial" panose="020B0604020202020204" pitchFamily="34" charset="0"/>
              <a:buChar char="•"/>
            </a:pPr>
            <a:r>
              <a:rPr kumimoji="1" lang="zh-CN"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4-8</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是样本规模。此外，本节还构建F统计量进行稳健性检验。</a:t>
            </a:r>
          </a:p>
          <a:p>
            <a:pPr marL="342900" indent="-342900" algn="r">
              <a:lnSpc>
                <a:spcPct val="170000"/>
              </a:lnSpc>
              <a:buFont typeface="Arial" panose="020B0604020202020204" pitchFamily="34" charset="0"/>
              <a:buChar char="•"/>
            </a:pP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4-9</a:t>
            </a:r>
            <a:r>
              <a:rPr kumimoji="1" lang="zh-CN" altLang="en-US" sz="24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是约束条件的个数。 </a:t>
            </a: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42"/>
          <p:cNvGraphicFramePr>
            <a:graphicFrameLocks noChangeAspect="1"/>
          </p:cNvGraphicFramePr>
          <p:nvPr/>
        </p:nvGraphicFramePr>
        <p:xfrm>
          <a:off x="549275" y="1268730"/>
          <a:ext cx="3267710" cy="832485"/>
        </p:xfrm>
        <a:graphic>
          <a:graphicData uri="http://schemas.openxmlformats.org/presentationml/2006/ole">
            <mc:AlternateContent xmlns:mc="http://schemas.openxmlformats.org/markup-compatibility/2006">
              <mc:Choice xmlns:v="urn:schemas-microsoft-com:vml" Requires="v">
                <p:oleObj spid="_x0000_s76822" r:id="rId3" imgW="1765300" imgH="431800" progId="Equation.DSMT4">
                  <p:embed/>
                </p:oleObj>
              </mc:Choice>
              <mc:Fallback>
                <p:oleObj r:id="rId3" imgW="1765300" imgH="431800" progId="Equation.DSMT4">
                  <p:embed/>
                  <p:pic>
                    <p:nvPicPr>
                      <p:cNvPr id="0" name=""/>
                      <p:cNvPicPr/>
                      <p:nvPr/>
                    </p:nvPicPr>
                    <p:blipFill>
                      <a:blip r:embed="rId4"/>
                      <a:stretch>
                        <a:fillRect/>
                      </a:stretch>
                    </p:blipFill>
                    <p:spPr>
                      <a:xfrm>
                        <a:off x="549275" y="1268730"/>
                        <a:ext cx="3267710" cy="832485"/>
                      </a:xfrm>
                      <a:prstGeom prst="rect">
                        <a:avLst/>
                      </a:prstGeom>
                      <a:noFill/>
                      <a:ln w="38100">
                        <a:noFill/>
                        <a:miter/>
                      </a:ln>
                    </p:spPr>
                  </p:pic>
                </p:oleObj>
              </mc:Fallback>
            </mc:AlternateContent>
          </a:graphicData>
        </a:graphic>
      </p:graphicFrame>
      <p:graphicFrame>
        <p:nvGraphicFramePr>
          <p:cNvPr id="4" name="对象 -2147482540"/>
          <p:cNvGraphicFramePr>
            <a:graphicFrameLocks noChangeAspect="1"/>
          </p:cNvGraphicFramePr>
          <p:nvPr/>
        </p:nvGraphicFramePr>
        <p:xfrm>
          <a:off x="621030" y="2586355"/>
          <a:ext cx="3330575" cy="742950"/>
        </p:xfrm>
        <a:graphic>
          <a:graphicData uri="http://schemas.openxmlformats.org/presentationml/2006/ole">
            <mc:AlternateContent xmlns:mc="http://schemas.openxmlformats.org/markup-compatibility/2006">
              <mc:Choice xmlns:v="urn:schemas-microsoft-com:vml" Requires="v">
                <p:oleObj spid="_x0000_s76823" r:id="rId5" imgW="2108200" imgH="444500" progId="Equation.DSMT4">
                  <p:embed/>
                </p:oleObj>
              </mc:Choice>
              <mc:Fallback>
                <p:oleObj r:id="rId5" imgW="2108200" imgH="444500" progId="Equation.DSMT4">
                  <p:embed/>
                  <p:pic>
                    <p:nvPicPr>
                      <p:cNvPr id="0" name=""/>
                      <p:cNvPicPr/>
                      <p:nvPr/>
                    </p:nvPicPr>
                    <p:blipFill>
                      <a:blip r:embed="rId6"/>
                      <a:stretch>
                        <a:fillRect/>
                      </a:stretch>
                    </p:blipFill>
                    <p:spPr>
                      <a:xfrm>
                        <a:off x="621030" y="2586355"/>
                        <a:ext cx="3330575" cy="742950"/>
                      </a:xfrm>
                      <a:prstGeom prst="rect">
                        <a:avLst/>
                      </a:prstGeom>
                      <a:noFill/>
                      <a:ln w="38100">
                        <a:noFill/>
                        <a:miter/>
                      </a:ln>
                    </p:spPr>
                  </p:pic>
                </p:oleObj>
              </mc:Fallback>
            </mc:AlternateContent>
          </a:graphicData>
        </a:graphic>
      </p:graphicFrame>
      <p:graphicFrame>
        <p:nvGraphicFramePr>
          <p:cNvPr id="6" name="对象 -2147482543"/>
          <p:cNvGraphicFramePr>
            <a:graphicFrameLocks noChangeAspect="1"/>
          </p:cNvGraphicFramePr>
          <p:nvPr/>
        </p:nvGraphicFramePr>
        <p:xfrm>
          <a:off x="2925445" y="836930"/>
          <a:ext cx="434340" cy="490855"/>
        </p:xfrm>
        <a:graphic>
          <a:graphicData uri="http://schemas.openxmlformats.org/presentationml/2006/ole">
            <mc:AlternateContent xmlns:mc="http://schemas.openxmlformats.org/markup-compatibility/2006">
              <mc:Choice xmlns:v="urn:schemas-microsoft-com:vml" Requires="v">
                <p:oleObj spid="_x0000_s76824" r:id="rId7" imgW="88900" imgH="152400" progId="Equation.DSMT4">
                  <p:embed/>
                </p:oleObj>
              </mc:Choice>
              <mc:Fallback>
                <p:oleObj r:id="rId7" imgW="88900" imgH="152400" progId="Equation.DSMT4">
                  <p:embed/>
                  <p:pic>
                    <p:nvPicPr>
                      <p:cNvPr id="0" name=""/>
                      <p:cNvPicPr/>
                      <p:nvPr/>
                    </p:nvPicPr>
                    <p:blipFill>
                      <a:blip r:embed="rId8"/>
                      <a:stretch>
                        <a:fillRect/>
                      </a:stretch>
                    </p:blipFill>
                    <p:spPr>
                      <a:xfrm>
                        <a:off x="2925445" y="836930"/>
                        <a:ext cx="434340" cy="490855"/>
                      </a:xfrm>
                      <a:prstGeom prst="rect">
                        <a:avLst/>
                      </a:prstGeom>
                      <a:noFill/>
                      <a:ln w="38100">
                        <a:noFill/>
                        <a:miter/>
                      </a:ln>
                    </p:spPr>
                  </p:pic>
                </p:oleObj>
              </mc:Fallback>
            </mc:AlternateContent>
          </a:graphicData>
        </a:graphic>
      </p:graphicFrame>
      <p:graphicFrame>
        <p:nvGraphicFramePr>
          <p:cNvPr id="9" name="对象 -2147482541"/>
          <p:cNvGraphicFramePr>
            <a:graphicFrameLocks noChangeAspect="1"/>
          </p:cNvGraphicFramePr>
          <p:nvPr/>
        </p:nvGraphicFramePr>
        <p:xfrm>
          <a:off x="1341120" y="2157095"/>
          <a:ext cx="319405" cy="372745"/>
        </p:xfrm>
        <a:graphic>
          <a:graphicData uri="http://schemas.openxmlformats.org/presentationml/2006/ole">
            <mc:AlternateContent xmlns:mc="http://schemas.openxmlformats.org/markup-compatibility/2006">
              <mc:Choice xmlns:v="urn:schemas-microsoft-com:vml" Requires="v">
                <p:oleObj spid="_x0000_s76825" r:id="rId9" imgW="127000" imgH="139700" progId="Equation.DSMT4">
                  <p:embed/>
                </p:oleObj>
              </mc:Choice>
              <mc:Fallback>
                <p:oleObj r:id="rId9" imgW="127000" imgH="139700" progId="Equation.DSMT4">
                  <p:embed/>
                  <p:pic>
                    <p:nvPicPr>
                      <p:cNvPr id="0" name=""/>
                      <p:cNvPicPr/>
                      <p:nvPr/>
                    </p:nvPicPr>
                    <p:blipFill>
                      <a:blip r:embed="rId10"/>
                      <a:stretch>
                        <a:fillRect/>
                      </a:stretch>
                    </p:blipFill>
                    <p:spPr>
                      <a:xfrm>
                        <a:off x="1341120" y="2157095"/>
                        <a:ext cx="319405" cy="372745"/>
                      </a:xfrm>
                      <a:prstGeom prst="rect">
                        <a:avLst/>
                      </a:prstGeom>
                      <a:noFill/>
                      <a:ln w="38100">
                        <a:noFill/>
                        <a:miter/>
                      </a:ln>
                    </p:spPr>
                  </p:pic>
                </p:oleObj>
              </mc:Fallback>
            </mc:AlternateContent>
          </a:graphicData>
        </a:graphic>
      </p:graphicFrame>
      <p:graphicFrame>
        <p:nvGraphicFramePr>
          <p:cNvPr id="11" name="对象 -2147482539"/>
          <p:cNvGraphicFramePr>
            <a:graphicFrameLocks noChangeAspect="1"/>
          </p:cNvGraphicFramePr>
          <p:nvPr/>
        </p:nvGraphicFramePr>
        <p:xfrm>
          <a:off x="1341120" y="3385820"/>
          <a:ext cx="386080" cy="371475"/>
        </p:xfrm>
        <a:graphic>
          <a:graphicData uri="http://schemas.openxmlformats.org/presentationml/2006/ole">
            <mc:AlternateContent xmlns:mc="http://schemas.openxmlformats.org/markup-compatibility/2006">
              <mc:Choice xmlns:v="urn:schemas-microsoft-com:vml" Requires="v">
                <p:oleObj spid="_x0000_s76826" r:id="rId11" imgW="139700" imgH="127000" progId="Equation.DSMT4">
                  <p:embed/>
                </p:oleObj>
              </mc:Choice>
              <mc:Fallback>
                <p:oleObj r:id="rId11" imgW="139700" imgH="127000" progId="Equation.DSMT4">
                  <p:embed/>
                  <p:pic>
                    <p:nvPicPr>
                      <p:cNvPr id="0" name=""/>
                      <p:cNvPicPr/>
                      <p:nvPr/>
                    </p:nvPicPr>
                    <p:blipFill>
                      <a:blip r:embed="rId12"/>
                      <a:stretch>
                        <a:fillRect/>
                      </a:stretch>
                    </p:blipFill>
                    <p:spPr>
                      <a:xfrm>
                        <a:off x="1341120" y="3385820"/>
                        <a:ext cx="386080" cy="37147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076821934"/>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smtClean="0">
                <a:latin typeface="Times New Roman" panose="02020603050405020304" pitchFamily="18" charset="0"/>
                <a:ea typeface="+mn-ea"/>
                <a:cs typeface="Times New Roman" panose="02020603050405020304" pitchFamily="18" charset="0"/>
              </a:rPr>
              <a:t>案例</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】采用LSTVAR模型估计货币政策的门限规则</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本节选取变量为1996-2022年利率（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）、信贷缺口（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）季度数据。数据的获取和处理与【</a:t>
            </a:r>
            <a:r>
              <a:rPr kumimoji="1" sz="2200" dirty="0" smtClean="0">
                <a:latin typeface="Times New Roman" panose="02020603050405020304" pitchFamily="18" charset="0"/>
                <a:ea typeface="+mn-ea"/>
                <a:cs typeface="Times New Roman" panose="02020603050405020304" pitchFamily="18" charset="0"/>
              </a:rPr>
              <a:t>案例</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】相一致。</a:t>
            </a:r>
            <a:r>
              <a:rPr kumimoji="1" lang="en-US" sz="22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（1）非线性检验结果。</a:t>
            </a:r>
            <a:r>
              <a:rPr kumimoji="1" lang="zh-CN" altLang="en-US" sz="2200" dirty="0">
                <a:latin typeface="Times New Roman" panose="02020603050405020304" pitchFamily="18" charset="0"/>
                <a:ea typeface="+mn-ea"/>
                <a:cs typeface="Times New Roman" panose="02020603050405020304" pitchFamily="18" charset="0"/>
              </a:rPr>
              <a:t>下表</a:t>
            </a:r>
            <a:r>
              <a:rPr kumimoji="1" lang="en-US" sz="2200" dirty="0">
                <a:latin typeface="Times New Roman" panose="02020603050405020304" pitchFamily="18" charset="0"/>
                <a:ea typeface="+mn-ea"/>
                <a:cs typeface="Times New Roman" panose="02020603050405020304" pitchFamily="18" charset="0"/>
              </a:rPr>
              <a:t>是非线性模型系统检验的结果，首先当转移变量为宏观杠杆周期时，由LM检验可得，利率、信贷缺口和产出缺口均在1%的显著性水平下拒绝原假设。其次，由F统计量检验可得，结果与LM统计量结果类似，且通货膨胀也在1%显著性水平下拒绝线性模型的原假设。通过非线性检验结果可得，利率对通胀影响的模型非线性设定是合理的，本节可以选取产出缺口作为LST-VAR模型的转移变量。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2"/>
            </p:custDataLst>
          </p:nvPr>
        </p:nvGraphicFramePr>
        <p:xfrm>
          <a:off x="476885" y="5373370"/>
          <a:ext cx="10461625" cy="1049655"/>
        </p:xfrm>
        <a:graphic>
          <a:graphicData uri="http://schemas.openxmlformats.org/drawingml/2006/table">
            <a:tbl>
              <a:tblPr/>
              <a:tblGrid>
                <a:gridCol w="2095500"/>
                <a:gridCol w="2174875"/>
                <a:gridCol w="1933575"/>
                <a:gridCol w="2129155"/>
                <a:gridCol w="2128520"/>
              </a:tblGrid>
              <a:tr h="349885">
                <a:tc>
                  <a:txBody>
                    <a:bodyPr/>
                    <a:lstStyle/>
                    <a:p>
                      <a:pPr indent="0" algn="ctr">
                        <a:buNone/>
                      </a:pPr>
                      <a:r>
                        <a:rPr kumimoji="1" lang="en-US" sz="2200" b="0" dirty="0">
                          <a:latin typeface="Times New Roman" panose="02020603050405020304" pitchFamily="18" charset="0"/>
                          <a:cs typeface="Times New Roman" panose="02020603050405020304" pitchFamily="18" charset="0"/>
                        </a:rPr>
                        <a:t>检验方法</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利率</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信贷缺口</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产出缺口</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通货膨胀</a:t>
                      </a: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9885">
                <a:tc>
                  <a:txBody>
                    <a:bodyPr/>
                    <a:lstStyle/>
                    <a:p>
                      <a:pPr indent="0" algn="ctr">
                        <a:buNone/>
                      </a:pPr>
                      <a:r>
                        <a:rPr kumimoji="1" lang="en-US" sz="2200" b="0" dirty="0">
                          <a:latin typeface="Times New Roman" panose="02020603050405020304" pitchFamily="18" charset="0"/>
                          <a:cs typeface="Times New Roman" panose="02020603050405020304" pitchFamily="18" charset="0"/>
                        </a:rPr>
                        <a:t>LM统计量</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-601.6569***</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92.7314***</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2967.1111***</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10.8428</a:t>
                      </a: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49885">
                <a:tc>
                  <a:txBody>
                    <a:bodyPr/>
                    <a:lstStyle/>
                    <a:p>
                      <a:pPr indent="0" algn="ctr">
                        <a:buNone/>
                      </a:pPr>
                      <a:r>
                        <a:rPr kumimoji="1" lang="en-US" sz="2200" b="0" dirty="0">
                          <a:latin typeface="Times New Roman" panose="02020603050405020304" pitchFamily="18" charset="0"/>
                          <a:cs typeface="Times New Roman" panose="02020603050405020304" pitchFamily="18" charset="0"/>
                        </a:rPr>
                        <a:t>F统计量</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-573.8024***</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88.4383***</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-2829.7448***</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10.3409***</a:t>
                      </a:r>
                    </a:p>
                  </a:txBody>
                  <a:tcPr marL="68580" marR="68580" marT="0" marB="0" anchor="ctr">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6" name="图片 25"/>
          <p:cNvPicPr>
            <a:picLocks noChangeAspect="1"/>
          </p:cNvPicPr>
          <p:nvPr/>
        </p:nvPicPr>
        <p:blipFill>
          <a:blip r:embed="rId4"/>
          <a:stretch>
            <a:fillRect/>
          </a:stretch>
        </p:blipFill>
        <p:spPr>
          <a:xfrm>
            <a:off x="692785" y="1268730"/>
            <a:ext cx="387350" cy="601980"/>
          </a:xfrm>
          <a:prstGeom prst="rect">
            <a:avLst/>
          </a:prstGeom>
        </p:spPr>
      </p:pic>
      <p:pic>
        <p:nvPicPr>
          <p:cNvPr id="27" name="图片 26"/>
          <p:cNvPicPr>
            <a:picLocks noChangeAspect="1"/>
          </p:cNvPicPr>
          <p:nvPr/>
        </p:nvPicPr>
        <p:blipFill>
          <a:blip r:embed="rId5"/>
          <a:stretch>
            <a:fillRect/>
          </a:stretch>
        </p:blipFill>
        <p:spPr>
          <a:xfrm>
            <a:off x="5445760" y="1309370"/>
            <a:ext cx="374015" cy="530225"/>
          </a:xfrm>
          <a:prstGeom prst="rect">
            <a:avLst/>
          </a:prstGeom>
        </p:spPr>
      </p:pic>
      <p:pic>
        <p:nvPicPr>
          <p:cNvPr id="30" name="图片 29"/>
          <p:cNvPicPr>
            <a:picLocks noChangeAspect="1"/>
          </p:cNvPicPr>
          <p:nvPr/>
        </p:nvPicPr>
        <p:blipFill>
          <a:blip r:embed="rId6"/>
          <a:stretch>
            <a:fillRect/>
          </a:stretch>
        </p:blipFill>
        <p:spPr>
          <a:xfrm>
            <a:off x="8037830" y="1268730"/>
            <a:ext cx="426720" cy="607695"/>
          </a:xfrm>
          <a:prstGeom prst="rect">
            <a:avLst/>
          </a:prstGeom>
        </p:spPr>
      </p:pic>
      <p:graphicFrame>
        <p:nvGraphicFramePr>
          <p:cNvPr id="3" name="对象 -2147482538"/>
          <p:cNvGraphicFramePr>
            <a:graphicFrameLocks noChangeAspect="1"/>
          </p:cNvGraphicFramePr>
          <p:nvPr/>
        </p:nvGraphicFramePr>
        <p:xfrm>
          <a:off x="2997200" y="1330960"/>
          <a:ext cx="539750" cy="539750"/>
        </p:xfrm>
        <a:graphic>
          <a:graphicData uri="http://schemas.openxmlformats.org/presentationml/2006/ole">
            <mc:AlternateContent xmlns:mc="http://schemas.openxmlformats.org/markup-compatibility/2006">
              <mc:Choice xmlns:v="urn:schemas-microsoft-com:vml" Requires="v">
                <p:oleObj spid="_x0000_s77830" r:id="rId7" imgW="254000" imgH="228600" progId="Equation.DSMT4">
                  <p:embed/>
                </p:oleObj>
              </mc:Choice>
              <mc:Fallback>
                <p:oleObj r:id="rId7" imgW="254000" imgH="228600" progId="Equation.DSMT4">
                  <p:embed/>
                  <p:pic>
                    <p:nvPicPr>
                      <p:cNvPr id="0" name=""/>
                      <p:cNvPicPr/>
                      <p:nvPr/>
                    </p:nvPicPr>
                    <p:blipFill>
                      <a:blip r:embed="rId8"/>
                      <a:stretch>
                        <a:fillRect/>
                      </a:stretch>
                    </p:blipFill>
                    <p:spPr>
                      <a:xfrm>
                        <a:off x="2997200" y="1330960"/>
                        <a:ext cx="539750" cy="53975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811265440"/>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（2）门限值确定与区制转移分析。</a:t>
            </a:r>
            <a:r>
              <a:rPr kumimoji="1" lang="en-US" sz="2200" dirty="0">
                <a:latin typeface="Times New Roman" panose="02020603050405020304" pitchFamily="18" charset="0"/>
                <a:ea typeface="+mn-ea"/>
                <a:cs typeface="Times New Roman" panose="02020603050405020304" pitchFamily="18" charset="0"/>
              </a:rPr>
              <a:t>由上述检验可知，利率冲击对通胀的影响存在非线性特征。本节借鉴T-0-0网格点搜索法（Grid Search）以估计迁移速度     和门槛值     。</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假设迁移速度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以0.01的步长从0.01至10等间距取值，门限值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以0.5%的步长从迁移变量观测值排序的5%分位点至95%分位点等比例取值，两两组合后代入并计算转移函数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，然后得到相应残差的方差和协方差矩阵，最优的迁移速度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和门槛值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即为回归残差方差和协方差矩阵行列式的最小值。</a:t>
            </a:r>
            <a:r>
              <a:rPr kumimoji="1" lang="en-US" sz="2200" dirty="0">
                <a:latin typeface="Times New Roman" panose="02020603050405020304" pitchFamily="18" charset="0"/>
                <a:ea typeface="+mn-ea"/>
                <a:cs typeface="Times New Roman" panose="02020603050405020304" pitchFamily="18" charset="0"/>
              </a:rPr>
              <a:t>       </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37"/>
          <p:cNvGraphicFramePr>
            <a:graphicFrameLocks noChangeAspect="1"/>
          </p:cNvGraphicFramePr>
          <p:nvPr/>
        </p:nvGraphicFramePr>
        <p:xfrm>
          <a:off x="8037830" y="1412875"/>
          <a:ext cx="312420" cy="438150"/>
        </p:xfrm>
        <a:graphic>
          <a:graphicData uri="http://schemas.openxmlformats.org/presentationml/2006/ole">
            <mc:AlternateContent xmlns:mc="http://schemas.openxmlformats.org/markup-compatibility/2006">
              <mc:Choice xmlns:v="urn:schemas-microsoft-com:vml" Requires="v">
                <p:oleObj spid="_x0000_s78878" r:id="rId3" imgW="127000" imgH="165100" progId="Equation.3">
                  <p:embed/>
                </p:oleObj>
              </mc:Choice>
              <mc:Fallback>
                <p:oleObj r:id="rId3" imgW="127000" imgH="165100" progId="Equation.3">
                  <p:embed/>
                  <p:pic>
                    <p:nvPicPr>
                      <p:cNvPr id="0" name=""/>
                      <p:cNvPicPr/>
                      <p:nvPr/>
                    </p:nvPicPr>
                    <p:blipFill>
                      <a:blip r:embed="rId4"/>
                      <a:stretch>
                        <a:fillRect/>
                      </a:stretch>
                    </p:blipFill>
                    <p:spPr>
                      <a:xfrm>
                        <a:off x="8037830" y="1412875"/>
                        <a:ext cx="312420" cy="438150"/>
                      </a:xfrm>
                      <a:prstGeom prst="rect">
                        <a:avLst/>
                      </a:prstGeom>
                      <a:noFill/>
                      <a:ln w="38100">
                        <a:noFill/>
                        <a:miter/>
                      </a:ln>
                    </p:spPr>
                  </p:pic>
                </p:oleObj>
              </mc:Fallback>
            </mc:AlternateContent>
          </a:graphicData>
        </a:graphic>
      </p:graphicFrame>
      <p:graphicFrame>
        <p:nvGraphicFramePr>
          <p:cNvPr id="4" name="对象 -2147482536"/>
          <p:cNvGraphicFramePr/>
          <p:nvPr/>
        </p:nvGraphicFramePr>
        <p:xfrm>
          <a:off x="9478010" y="1412875"/>
          <a:ext cx="269875" cy="335280"/>
        </p:xfrm>
        <a:graphic>
          <a:graphicData uri="http://schemas.openxmlformats.org/presentationml/2006/ole">
            <mc:AlternateContent xmlns:mc="http://schemas.openxmlformats.org/markup-compatibility/2006">
              <mc:Choice xmlns:v="urn:schemas-microsoft-com:vml" Requires="v">
                <p:oleObj spid="_x0000_s78879" r:id="rId5" imgW="114300" imgH="139700" progId="Equation.DSMT4">
                  <p:embed/>
                </p:oleObj>
              </mc:Choice>
              <mc:Fallback>
                <p:oleObj r:id="rId5" imgW="114300" imgH="139700" progId="Equation.DSMT4">
                  <p:embed/>
                  <p:pic>
                    <p:nvPicPr>
                      <p:cNvPr id="0" name=""/>
                      <p:cNvPicPr/>
                      <p:nvPr/>
                    </p:nvPicPr>
                    <p:blipFill>
                      <a:blip r:embed="rId6"/>
                      <a:stretch>
                        <a:fillRect/>
                      </a:stretch>
                    </p:blipFill>
                    <p:spPr>
                      <a:xfrm>
                        <a:off x="9478010" y="1412875"/>
                        <a:ext cx="269875" cy="33528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132965" y="1988820"/>
          <a:ext cx="285115" cy="400050"/>
        </p:xfrm>
        <a:graphic>
          <a:graphicData uri="http://schemas.openxmlformats.org/presentationml/2006/ole">
            <mc:AlternateContent xmlns:mc="http://schemas.openxmlformats.org/markup-compatibility/2006">
              <mc:Choice xmlns:v="urn:schemas-microsoft-com:vml" Requires="v">
                <p:oleObj spid="_x0000_s78880" r:id="rId7" imgW="127000" imgH="165100" progId="Equation.3">
                  <p:embed/>
                </p:oleObj>
              </mc:Choice>
              <mc:Fallback>
                <p:oleObj r:id="rId7" imgW="127000" imgH="165100" progId="Equation.3">
                  <p:embed/>
                  <p:pic>
                    <p:nvPicPr>
                      <p:cNvPr id="0" name=""/>
                      <p:cNvPicPr/>
                      <p:nvPr/>
                    </p:nvPicPr>
                    <p:blipFill>
                      <a:blip r:embed="rId4"/>
                      <a:stretch>
                        <a:fillRect/>
                      </a:stretch>
                    </p:blipFill>
                    <p:spPr>
                      <a:xfrm>
                        <a:off x="2132965" y="1988820"/>
                        <a:ext cx="285115" cy="400050"/>
                      </a:xfrm>
                      <a:prstGeom prst="rect">
                        <a:avLst/>
                      </a:prstGeom>
                      <a:noFill/>
                      <a:ln w="38100">
                        <a:noFill/>
                        <a:miter/>
                      </a:ln>
                    </p:spPr>
                  </p:pic>
                </p:oleObj>
              </mc:Fallback>
            </mc:AlternateContent>
          </a:graphicData>
        </a:graphic>
      </p:graphicFrame>
      <p:graphicFrame>
        <p:nvGraphicFramePr>
          <p:cNvPr id="8" name="对象 -2147482536"/>
          <p:cNvGraphicFramePr/>
          <p:nvPr/>
        </p:nvGraphicFramePr>
        <p:xfrm>
          <a:off x="7893685" y="1988820"/>
          <a:ext cx="269875" cy="335280"/>
        </p:xfrm>
        <a:graphic>
          <a:graphicData uri="http://schemas.openxmlformats.org/presentationml/2006/ole">
            <mc:AlternateContent xmlns:mc="http://schemas.openxmlformats.org/markup-compatibility/2006">
              <mc:Choice xmlns:v="urn:schemas-microsoft-com:vml" Requires="v">
                <p:oleObj spid="_x0000_s78881" r:id="rId8" imgW="114300" imgH="139700" progId="Equation.DSMT4">
                  <p:embed/>
                </p:oleObj>
              </mc:Choice>
              <mc:Fallback>
                <p:oleObj r:id="rId8" imgW="114300" imgH="139700" progId="Equation.DSMT4">
                  <p:embed/>
                  <p:pic>
                    <p:nvPicPr>
                      <p:cNvPr id="0" name=""/>
                      <p:cNvPicPr/>
                      <p:nvPr/>
                    </p:nvPicPr>
                    <p:blipFill>
                      <a:blip r:embed="rId6"/>
                      <a:stretch>
                        <a:fillRect/>
                      </a:stretch>
                    </p:blipFill>
                    <p:spPr>
                      <a:xfrm>
                        <a:off x="7893685" y="1988820"/>
                        <a:ext cx="269875" cy="335280"/>
                      </a:xfrm>
                      <a:prstGeom prst="rect">
                        <a:avLst/>
                      </a:prstGeom>
                      <a:noFill/>
                      <a:ln w="38100">
                        <a:noFill/>
                        <a:miter/>
                      </a:ln>
                    </p:spPr>
                  </p:pic>
                </p:oleObj>
              </mc:Fallback>
            </mc:AlternateContent>
          </a:graphicData>
        </a:graphic>
      </p:graphicFrame>
      <p:graphicFrame>
        <p:nvGraphicFramePr>
          <p:cNvPr id="11" name="对象 -2147482579"/>
          <p:cNvGraphicFramePr>
            <a:graphicFrameLocks noChangeAspect="1"/>
          </p:cNvGraphicFramePr>
          <p:nvPr/>
        </p:nvGraphicFramePr>
        <p:xfrm>
          <a:off x="10342245" y="2493010"/>
          <a:ext cx="713740" cy="441960"/>
        </p:xfrm>
        <a:graphic>
          <a:graphicData uri="http://schemas.openxmlformats.org/presentationml/2006/ole">
            <mc:AlternateContent xmlns:mc="http://schemas.openxmlformats.org/markup-compatibility/2006">
              <mc:Choice xmlns:v="urn:schemas-microsoft-com:vml" Requires="v">
                <p:oleObj spid="_x0000_s78882" r:id="rId9" imgW="368300" imgH="228600" progId="Equation.3">
                  <p:embed/>
                </p:oleObj>
              </mc:Choice>
              <mc:Fallback>
                <p:oleObj r:id="rId9" imgW="368300" imgH="228600" progId="Equation.3">
                  <p:embed/>
                  <p:pic>
                    <p:nvPicPr>
                      <p:cNvPr id="0" name=""/>
                      <p:cNvPicPr/>
                      <p:nvPr/>
                    </p:nvPicPr>
                    <p:blipFill>
                      <a:blip r:embed="rId10"/>
                      <a:stretch>
                        <a:fillRect/>
                      </a:stretch>
                    </p:blipFill>
                    <p:spPr>
                      <a:xfrm>
                        <a:off x="10342245" y="2493010"/>
                        <a:ext cx="713740" cy="441960"/>
                      </a:xfrm>
                      <a:prstGeom prst="rect">
                        <a:avLst/>
                      </a:prstGeom>
                      <a:noFill/>
                      <a:ln w="38100">
                        <a:noFill/>
                        <a:miter/>
                      </a:ln>
                    </p:spPr>
                  </p:pic>
                </p:oleObj>
              </mc:Fallback>
            </mc:AlternateContent>
          </a:graphicData>
        </a:graphic>
      </p:graphicFrame>
      <p:graphicFrame>
        <p:nvGraphicFramePr>
          <p:cNvPr id="13" name="对象 -2147482537"/>
          <p:cNvGraphicFramePr>
            <a:graphicFrameLocks noChangeAspect="1"/>
          </p:cNvGraphicFramePr>
          <p:nvPr/>
        </p:nvGraphicFramePr>
        <p:xfrm>
          <a:off x="7245985" y="3141345"/>
          <a:ext cx="285115" cy="400050"/>
        </p:xfrm>
        <a:graphic>
          <a:graphicData uri="http://schemas.openxmlformats.org/presentationml/2006/ole">
            <mc:AlternateContent xmlns:mc="http://schemas.openxmlformats.org/markup-compatibility/2006">
              <mc:Choice xmlns:v="urn:schemas-microsoft-com:vml" Requires="v">
                <p:oleObj spid="_x0000_s78883" r:id="rId11" imgW="127000" imgH="165100" progId="Equation.3">
                  <p:embed/>
                </p:oleObj>
              </mc:Choice>
              <mc:Fallback>
                <p:oleObj r:id="rId11" imgW="127000" imgH="165100" progId="Equation.3">
                  <p:embed/>
                  <p:pic>
                    <p:nvPicPr>
                      <p:cNvPr id="0" name=""/>
                      <p:cNvPicPr/>
                      <p:nvPr/>
                    </p:nvPicPr>
                    <p:blipFill>
                      <a:blip r:embed="rId4"/>
                      <a:stretch>
                        <a:fillRect/>
                      </a:stretch>
                    </p:blipFill>
                    <p:spPr>
                      <a:xfrm>
                        <a:off x="7245985" y="3141345"/>
                        <a:ext cx="285115" cy="400050"/>
                      </a:xfrm>
                      <a:prstGeom prst="rect">
                        <a:avLst/>
                      </a:prstGeom>
                      <a:noFill/>
                      <a:ln w="38100">
                        <a:noFill/>
                        <a:miter/>
                      </a:ln>
                    </p:spPr>
                  </p:pic>
                </p:oleObj>
              </mc:Fallback>
            </mc:AlternateContent>
          </a:graphicData>
        </a:graphic>
      </p:graphicFrame>
      <p:graphicFrame>
        <p:nvGraphicFramePr>
          <p:cNvPr id="15" name="对象 -2147482536"/>
          <p:cNvGraphicFramePr/>
          <p:nvPr/>
        </p:nvGraphicFramePr>
        <p:xfrm>
          <a:off x="8757920" y="3141345"/>
          <a:ext cx="269875" cy="335280"/>
        </p:xfrm>
        <a:graphic>
          <a:graphicData uri="http://schemas.openxmlformats.org/presentationml/2006/ole">
            <mc:AlternateContent xmlns:mc="http://schemas.openxmlformats.org/markup-compatibility/2006">
              <mc:Choice xmlns:v="urn:schemas-microsoft-com:vml" Requires="v">
                <p:oleObj spid="_x0000_s78884" r:id="rId12" imgW="114300" imgH="139700" progId="Equation.DSMT4">
                  <p:embed/>
                </p:oleObj>
              </mc:Choice>
              <mc:Fallback>
                <p:oleObj r:id="rId12" imgW="114300" imgH="139700" progId="Equation.DSMT4">
                  <p:embed/>
                  <p:pic>
                    <p:nvPicPr>
                      <p:cNvPr id="0" name=""/>
                      <p:cNvPicPr/>
                      <p:nvPr/>
                    </p:nvPicPr>
                    <p:blipFill>
                      <a:blip r:embed="rId6"/>
                      <a:stretch>
                        <a:fillRect/>
                      </a:stretch>
                    </p:blipFill>
                    <p:spPr>
                      <a:xfrm>
                        <a:off x="8757920" y="3141345"/>
                        <a:ext cx="269875" cy="33528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222054770"/>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lang="en-US" sz="2200" dirty="0" smtClean="0">
                <a:latin typeface="Times New Roman" panose="02020603050405020304" pitchFamily="18" charset="0"/>
                <a:ea typeface="+mn-ea"/>
                <a:cs typeface="Times New Roman" panose="02020603050405020304" pitchFamily="18" charset="0"/>
              </a:rPr>
              <a:t>图4-3 </a:t>
            </a:r>
            <a:r>
              <a:rPr kumimoji="1" lang="en-US" sz="2200" dirty="0">
                <a:latin typeface="Times New Roman" panose="02020603050405020304" pitchFamily="18" charset="0"/>
                <a:ea typeface="+mn-ea"/>
                <a:cs typeface="Times New Roman" panose="02020603050405020304" pitchFamily="18" charset="0"/>
              </a:rPr>
              <a:t>通胀与转移函数的样本取值分布</a:t>
            </a:r>
          </a:p>
          <a:p>
            <a:pPr marL="0" indent="0" algn="l">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注：转移函数的样本取值坐标轴为右</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运用Weise（1999）的方法，不施加任何约束条件，基于最优平滑系数     和门槛值     应使赤池准则值最小的原则，</a:t>
            </a:r>
            <a:r>
              <a:rPr kumimoji="1" lang="en-US" sz="2200" dirty="0" smtClean="0">
                <a:latin typeface="Times New Roman" panose="02020603050405020304" pitchFamily="18" charset="0"/>
                <a:ea typeface="+mn-ea"/>
                <a:cs typeface="Times New Roman" panose="02020603050405020304" pitchFamily="18" charset="0"/>
              </a:rPr>
              <a:t>如图4-3</a:t>
            </a:r>
            <a:r>
              <a:rPr kumimoji="1" lang="en-US" sz="2200" dirty="0">
                <a:latin typeface="Times New Roman" panose="02020603050405020304" pitchFamily="18" charset="0"/>
                <a:ea typeface="+mn-ea"/>
                <a:cs typeface="Times New Roman" panose="02020603050405020304" pitchFamily="18" charset="0"/>
              </a:rPr>
              <a:t>所示，模型得到调整平滑系数    的最优门槛值    的估计值分别为0.1和3.5178。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1"/>
          <p:cNvPicPr>
            <a:picLocks noChangeAspect="1"/>
          </p:cNvPicPr>
          <p:nvPr/>
        </p:nvPicPr>
        <p:blipFill>
          <a:blip r:embed="rId3"/>
          <a:stretch>
            <a:fillRect/>
          </a:stretch>
        </p:blipFill>
        <p:spPr>
          <a:xfrm>
            <a:off x="2205355" y="692785"/>
            <a:ext cx="7273290" cy="2949575"/>
          </a:xfrm>
          <a:prstGeom prst="rect">
            <a:avLst/>
          </a:prstGeom>
        </p:spPr>
      </p:pic>
      <p:graphicFrame>
        <p:nvGraphicFramePr>
          <p:cNvPr id="15" name="对象 -2147482537"/>
          <p:cNvGraphicFramePr>
            <a:graphicFrameLocks noChangeAspect="1"/>
          </p:cNvGraphicFramePr>
          <p:nvPr/>
        </p:nvGraphicFramePr>
        <p:xfrm>
          <a:off x="8973820" y="4725670"/>
          <a:ext cx="285115" cy="400050"/>
        </p:xfrm>
        <a:graphic>
          <a:graphicData uri="http://schemas.openxmlformats.org/presentationml/2006/ole">
            <mc:AlternateContent xmlns:mc="http://schemas.openxmlformats.org/markup-compatibility/2006">
              <mc:Choice xmlns:v="urn:schemas-microsoft-com:vml" Requires="v">
                <p:oleObj spid="_x0000_s79890" r:id="rId4" imgW="127000" imgH="165100" progId="Equation.3">
                  <p:embed/>
                </p:oleObj>
              </mc:Choice>
              <mc:Fallback>
                <p:oleObj r:id="rId4" imgW="127000" imgH="165100" progId="Equation.3">
                  <p:embed/>
                  <p:pic>
                    <p:nvPicPr>
                      <p:cNvPr id="0" name=""/>
                      <p:cNvPicPr/>
                      <p:nvPr/>
                    </p:nvPicPr>
                    <p:blipFill>
                      <a:blip r:embed="rId5"/>
                      <a:stretch>
                        <a:fillRect/>
                      </a:stretch>
                    </p:blipFill>
                    <p:spPr>
                      <a:xfrm>
                        <a:off x="8973820" y="4725670"/>
                        <a:ext cx="285115" cy="400050"/>
                      </a:xfrm>
                      <a:prstGeom prst="rect">
                        <a:avLst/>
                      </a:prstGeom>
                      <a:noFill/>
                      <a:ln w="38100">
                        <a:noFill/>
                        <a:miter/>
                      </a:ln>
                    </p:spPr>
                  </p:pic>
                </p:oleObj>
              </mc:Fallback>
            </mc:AlternateContent>
          </a:graphicData>
        </a:graphic>
      </p:graphicFrame>
      <p:graphicFrame>
        <p:nvGraphicFramePr>
          <p:cNvPr id="17" name="对象 -2147482536"/>
          <p:cNvGraphicFramePr/>
          <p:nvPr/>
        </p:nvGraphicFramePr>
        <p:xfrm>
          <a:off x="10486390" y="4725670"/>
          <a:ext cx="269875" cy="335280"/>
        </p:xfrm>
        <a:graphic>
          <a:graphicData uri="http://schemas.openxmlformats.org/presentationml/2006/ole">
            <mc:AlternateContent xmlns:mc="http://schemas.openxmlformats.org/markup-compatibility/2006">
              <mc:Choice xmlns:v="urn:schemas-microsoft-com:vml" Requires="v">
                <p:oleObj spid="_x0000_s79891" r:id="rId6" imgW="114300" imgH="139700" progId="Equation.DSMT4">
                  <p:embed/>
                </p:oleObj>
              </mc:Choice>
              <mc:Fallback>
                <p:oleObj r:id="rId6" imgW="114300" imgH="139700" progId="Equation.DSMT4">
                  <p:embed/>
                  <p:pic>
                    <p:nvPicPr>
                      <p:cNvPr id="0" name=""/>
                      <p:cNvPicPr/>
                      <p:nvPr/>
                    </p:nvPicPr>
                    <p:blipFill>
                      <a:blip r:embed="rId7"/>
                      <a:stretch>
                        <a:fillRect/>
                      </a:stretch>
                    </p:blipFill>
                    <p:spPr>
                      <a:xfrm>
                        <a:off x="10486390" y="4725670"/>
                        <a:ext cx="269875" cy="335280"/>
                      </a:xfrm>
                      <a:prstGeom prst="rect">
                        <a:avLst/>
                      </a:prstGeom>
                      <a:noFill/>
                      <a:ln w="38100">
                        <a:noFill/>
                        <a:miter/>
                      </a:ln>
                    </p:spPr>
                  </p:pic>
                </p:oleObj>
              </mc:Fallback>
            </mc:AlternateContent>
          </a:graphicData>
        </a:graphic>
      </p:graphicFrame>
      <p:graphicFrame>
        <p:nvGraphicFramePr>
          <p:cNvPr id="4" name="对象 -2147482537"/>
          <p:cNvGraphicFramePr>
            <a:graphicFrameLocks noChangeAspect="1"/>
          </p:cNvGraphicFramePr>
          <p:nvPr/>
        </p:nvGraphicFramePr>
        <p:xfrm>
          <a:off x="7821930" y="5301615"/>
          <a:ext cx="285115" cy="400050"/>
        </p:xfrm>
        <a:graphic>
          <a:graphicData uri="http://schemas.openxmlformats.org/presentationml/2006/ole">
            <mc:AlternateContent xmlns:mc="http://schemas.openxmlformats.org/markup-compatibility/2006">
              <mc:Choice xmlns:v="urn:schemas-microsoft-com:vml" Requires="v">
                <p:oleObj spid="_x0000_s79892" r:id="rId8" imgW="127000" imgH="165100" progId="Equation.3">
                  <p:embed/>
                </p:oleObj>
              </mc:Choice>
              <mc:Fallback>
                <p:oleObj r:id="rId8" imgW="127000" imgH="165100" progId="Equation.3">
                  <p:embed/>
                  <p:pic>
                    <p:nvPicPr>
                      <p:cNvPr id="0" name=""/>
                      <p:cNvPicPr/>
                      <p:nvPr/>
                    </p:nvPicPr>
                    <p:blipFill>
                      <a:blip r:embed="rId5"/>
                      <a:stretch>
                        <a:fillRect/>
                      </a:stretch>
                    </p:blipFill>
                    <p:spPr>
                      <a:xfrm>
                        <a:off x="7821930" y="5301615"/>
                        <a:ext cx="285115" cy="400050"/>
                      </a:xfrm>
                      <a:prstGeom prst="rect">
                        <a:avLst/>
                      </a:prstGeom>
                      <a:noFill/>
                      <a:ln w="38100">
                        <a:noFill/>
                        <a:miter/>
                      </a:ln>
                    </p:spPr>
                  </p:pic>
                </p:oleObj>
              </mc:Fallback>
            </mc:AlternateContent>
          </a:graphicData>
        </a:graphic>
      </p:graphicFrame>
      <p:graphicFrame>
        <p:nvGraphicFramePr>
          <p:cNvPr id="6" name="对象 -2147482536"/>
          <p:cNvGraphicFramePr/>
          <p:nvPr/>
        </p:nvGraphicFramePr>
        <p:xfrm>
          <a:off x="9766300" y="5301615"/>
          <a:ext cx="269875" cy="335280"/>
        </p:xfrm>
        <a:graphic>
          <a:graphicData uri="http://schemas.openxmlformats.org/presentationml/2006/ole">
            <mc:AlternateContent xmlns:mc="http://schemas.openxmlformats.org/markup-compatibility/2006">
              <mc:Choice xmlns:v="urn:schemas-microsoft-com:vml" Requires="v">
                <p:oleObj spid="_x0000_s79893" r:id="rId9" imgW="114300" imgH="139700" progId="Equation.DSMT4">
                  <p:embed/>
                </p:oleObj>
              </mc:Choice>
              <mc:Fallback>
                <p:oleObj r:id="rId9" imgW="114300" imgH="139700" progId="Equation.DSMT4">
                  <p:embed/>
                  <p:pic>
                    <p:nvPicPr>
                      <p:cNvPr id="0" name=""/>
                      <p:cNvPicPr/>
                      <p:nvPr/>
                    </p:nvPicPr>
                    <p:blipFill>
                      <a:blip r:embed="rId7"/>
                      <a:stretch>
                        <a:fillRect/>
                      </a:stretch>
                    </p:blipFill>
                    <p:spPr>
                      <a:xfrm>
                        <a:off x="9766300" y="5301615"/>
                        <a:ext cx="269875" cy="33528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449421436"/>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最后，本节依据LST-VAR模型的估计结果，应用Koop et al.（1996）提出的广义脉冲响应函数，该函数既适用于线性模型，也适用于非线性模型，由此可推导出冲击持续性和非对称效应的度量方式，对本节而言，则是用于分析利率对通胀的调控效应。</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由个点搜索法得到的最优门槛值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将通货膨胀分成低通胀（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）和高通胀（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）两种状态。</a:t>
            </a:r>
            <a:r>
              <a:rPr kumimoji="1" lang="en-US" sz="2200" dirty="0">
                <a:latin typeface="Times New Roman" panose="02020603050405020304" pitchFamily="18" charset="0"/>
                <a:ea typeface="+mn-ea"/>
                <a:cs typeface="Times New Roman" panose="02020603050405020304" pitchFamily="18" charset="0"/>
              </a:rPr>
              <a:t> 由图可得，通货膨胀大于或等于3.5178，被认为是高通胀时期，否则认为是低通胀时期。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6" name="对象 -2147482536"/>
          <p:cNvGraphicFramePr/>
          <p:nvPr/>
        </p:nvGraphicFramePr>
        <p:xfrm>
          <a:off x="4437380" y="2565400"/>
          <a:ext cx="269875" cy="335280"/>
        </p:xfrm>
        <a:graphic>
          <a:graphicData uri="http://schemas.openxmlformats.org/presentationml/2006/ole">
            <mc:AlternateContent xmlns:mc="http://schemas.openxmlformats.org/markup-compatibility/2006">
              <mc:Choice xmlns:v="urn:schemas-microsoft-com:vml" Requires="v">
                <p:oleObj spid="_x0000_s80910" r:id="rId3" imgW="114300" imgH="139700" progId="Equation.DSMT4">
                  <p:embed/>
                </p:oleObj>
              </mc:Choice>
              <mc:Fallback>
                <p:oleObj r:id="rId3" imgW="114300" imgH="139700" progId="Equation.DSMT4">
                  <p:embed/>
                  <p:pic>
                    <p:nvPicPr>
                      <p:cNvPr id="0" name=""/>
                      <p:cNvPicPr/>
                      <p:nvPr/>
                    </p:nvPicPr>
                    <p:blipFill>
                      <a:blip r:embed="rId4"/>
                      <a:stretch>
                        <a:fillRect/>
                      </a:stretch>
                    </p:blipFill>
                    <p:spPr>
                      <a:xfrm>
                        <a:off x="4437380" y="2565400"/>
                        <a:ext cx="269875" cy="335280"/>
                      </a:xfrm>
                      <a:prstGeom prst="rect">
                        <a:avLst/>
                      </a:prstGeom>
                      <a:noFill/>
                      <a:ln w="38100">
                        <a:noFill/>
                        <a:miter/>
                      </a:ln>
                    </p:spPr>
                  </p:pic>
                </p:oleObj>
              </mc:Fallback>
            </mc:AlternateContent>
          </a:graphicData>
        </a:graphic>
      </p:graphicFrame>
      <p:graphicFrame>
        <p:nvGraphicFramePr>
          <p:cNvPr id="3" name="对象 -2147482526"/>
          <p:cNvGraphicFramePr>
            <a:graphicFrameLocks noChangeAspect="1"/>
          </p:cNvGraphicFramePr>
          <p:nvPr/>
        </p:nvGraphicFramePr>
        <p:xfrm>
          <a:off x="7821930" y="2531110"/>
          <a:ext cx="1658620" cy="369570"/>
        </p:xfrm>
        <a:graphic>
          <a:graphicData uri="http://schemas.openxmlformats.org/presentationml/2006/ole">
            <mc:AlternateContent xmlns:mc="http://schemas.openxmlformats.org/markup-compatibility/2006">
              <mc:Choice xmlns:v="urn:schemas-microsoft-com:vml" Requires="v">
                <p:oleObj spid="_x0000_s80911" r:id="rId5" imgW="673100" imgH="177165" progId="Equation.DSMT4">
                  <p:embed/>
                </p:oleObj>
              </mc:Choice>
              <mc:Fallback>
                <p:oleObj r:id="rId5" imgW="673100" imgH="177165" progId="Equation.DSMT4">
                  <p:embed/>
                  <p:pic>
                    <p:nvPicPr>
                      <p:cNvPr id="0" name=""/>
                      <p:cNvPicPr/>
                      <p:nvPr/>
                    </p:nvPicPr>
                    <p:blipFill>
                      <a:blip r:embed="rId6"/>
                      <a:stretch>
                        <a:fillRect/>
                      </a:stretch>
                    </p:blipFill>
                    <p:spPr>
                      <a:xfrm>
                        <a:off x="7821930" y="2531110"/>
                        <a:ext cx="1658620" cy="369570"/>
                      </a:xfrm>
                      <a:prstGeom prst="rect">
                        <a:avLst/>
                      </a:prstGeom>
                      <a:noFill/>
                      <a:ln w="38100">
                        <a:noFill/>
                        <a:miter/>
                      </a:ln>
                    </p:spPr>
                  </p:pic>
                </p:oleObj>
              </mc:Fallback>
            </mc:AlternateContent>
          </a:graphicData>
        </a:graphic>
      </p:graphicFrame>
      <p:graphicFrame>
        <p:nvGraphicFramePr>
          <p:cNvPr id="4" name="对象 -2147482525"/>
          <p:cNvGraphicFramePr>
            <a:graphicFrameLocks noChangeAspect="1"/>
          </p:cNvGraphicFramePr>
          <p:nvPr/>
        </p:nvGraphicFramePr>
        <p:xfrm>
          <a:off x="476885" y="3141345"/>
          <a:ext cx="1538605" cy="342900"/>
        </p:xfrm>
        <a:graphic>
          <a:graphicData uri="http://schemas.openxmlformats.org/presentationml/2006/ole">
            <mc:AlternateContent xmlns:mc="http://schemas.openxmlformats.org/markup-compatibility/2006">
              <mc:Choice xmlns:v="urn:schemas-microsoft-com:vml" Requires="v">
                <p:oleObj spid="_x0000_s80912" r:id="rId7" imgW="673100" imgH="177165" progId="Equation.DSMT4">
                  <p:embed/>
                </p:oleObj>
              </mc:Choice>
              <mc:Fallback>
                <p:oleObj r:id="rId7" imgW="673100" imgH="177165" progId="Equation.DSMT4">
                  <p:embed/>
                  <p:pic>
                    <p:nvPicPr>
                      <p:cNvPr id="0" name=""/>
                      <p:cNvPicPr/>
                      <p:nvPr/>
                    </p:nvPicPr>
                    <p:blipFill>
                      <a:blip r:embed="rId8"/>
                      <a:stretch>
                        <a:fillRect/>
                      </a:stretch>
                    </p:blipFill>
                    <p:spPr>
                      <a:xfrm>
                        <a:off x="476885" y="3141345"/>
                        <a:ext cx="1538605" cy="3429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37842131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01256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为了更清晰讲解BQ-SVAR模型及其应用，本节选取中国四个宏观经济变量展开实证检验和分步骤介绍，其中，四个宏观经济变量分别是：产出增长率（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）、汇率升贬值幅度（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），同时，结合BQ-SVAR模型，假定中国经济存在四种所有领先期和滞后期彼此互补不相关的正交冲击：供给冲击（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）、需求冲击（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）、名义汇率冲击（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）和货币政策冲击（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22" name="对象 21"/>
          <p:cNvGraphicFramePr>
            <a:graphicFrameLocks noChangeAspect="1"/>
          </p:cNvGraphicFramePr>
          <p:nvPr/>
        </p:nvGraphicFramePr>
        <p:xfrm>
          <a:off x="7653655" y="1352550"/>
          <a:ext cx="305435" cy="434340"/>
        </p:xfrm>
        <a:graphic>
          <a:graphicData uri="http://schemas.openxmlformats.org/presentationml/2006/ole">
            <mc:AlternateContent xmlns:mc="http://schemas.openxmlformats.org/markup-compatibility/2006">
              <mc:Choice xmlns:v="urn:schemas-microsoft-com:vml" Requires="v">
                <p:oleObj spid="_x0000_s2225" name="Equation" r:id="rId3" imgW="165100" imgH="228600" progId="Equation.DSMT4">
                  <p:embed/>
                </p:oleObj>
              </mc:Choice>
              <mc:Fallback>
                <p:oleObj name="Equation" r:id="rId3" imgW="165100" imgH="228600" progId="Equation.DSMT4">
                  <p:embed/>
                  <p:pic>
                    <p:nvPicPr>
                      <p:cNvPr id="0" name="对象 6"/>
                      <p:cNvPicPr/>
                      <p:nvPr/>
                    </p:nvPicPr>
                    <p:blipFill>
                      <a:blip r:embed="rId4"/>
                      <a:stretch>
                        <a:fillRect/>
                      </a:stretch>
                    </p:blipFill>
                    <p:spPr>
                      <a:xfrm>
                        <a:off x="7653655" y="1352550"/>
                        <a:ext cx="305435" cy="4343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477375" y="1341120"/>
          <a:ext cx="305435" cy="434340"/>
        </p:xfrm>
        <a:graphic>
          <a:graphicData uri="http://schemas.openxmlformats.org/presentationml/2006/ole">
            <mc:AlternateContent xmlns:mc="http://schemas.openxmlformats.org/markup-compatibility/2006">
              <mc:Choice xmlns:v="urn:schemas-microsoft-com:vml" Requires="v">
                <p:oleObj spid="_x0000_s2226" name="Equation" r:id="rId5" imgW="165100" imgH="228600" progId="Equation.DSMT4">
                  <p:embed/>
                </p:oleObj>
              </mc:Choice>
              <mc:Fallback>
                <p:oleObj name="Equation" r:id="rId5" imgW="165100" imgH="228600" progId="Equation.DSMT4">
                  <p:embed/>
                  <p:pic>
                    <p:nvPicPr>
                      <p:cNvPr id="0" name="对象 6"/>
                      <p:cNvPicPr/>
                      <p:nvPr/>
                    </p:nvPicPr>
                    <p:blipFill>
                      <a:blip r:embed="rId6"/>
                      <a:stretch>
                        <a:fillRect/>
                      </a:stretch>
                    </p:blipFill>
                    <p:spPr>
                      <a:xfrm>
                        <a:off x="9477375" y="1341120"/>
                        <a:ext cx="305435"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1175068" y="1951990"/>
          <a:ext cx="422910" cy="434340"/>
        </p:xfrm>
        <a:graphic>
          <a:graphicData uri="http://schemas.openxmlformats.org/presentationml/2006/ole">
            <mc:AlternateContent xmlns:mc="http://schemas.openxmlformats.org/markup-compatibility/2006">
              <mc:Choice xmlns:v="urn:schemas-microsoft-com:vml" Requires="v">
                <p:oleObj spid="_x0000_s2227" name="Equation" r:id="rId7" imgW="228600" imgH="228600" progId="Equation.DSMT4">
                  <p:embed/>
                </p:oleObj>
              </mc:Choice>
              <mc:Fallback>
                <p:oleObj name="Equation" r:id="rId7" imgW="228600" imgH="228600" progId="Equation.DSMT4">
                  <p:embed/>
                  <p:pic>
                    <p:nvPicPr>
                      <p:cNvPr id="0" name="对象 6"/>
                      <p:cNvPicPr/>
                      <p:nvPr/>
                    </p:nvPicPr>
                    <p:blipFill>
                      <a:blip r:embed="rId8"/>
                      <a:stretch>
                        <a:fillRect/>
                      </a:stretch>
                    </p:blipFill>
                    <p:spPr>
                      <a:xfrm>
                        <a:off x="1175068" y="1951990"/>
                        <a:ext cx="422910" cy="4343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886076" y="1951990"/>
          <a:ext cx="211455" cy="434340"/>
        </p:xfrm>
        <a:graphic>
          <a:graphicData uri="http://schemas.openxmlformats.org/presentationml/2006/ole">
            <mc:AlternateContent xmlns:mc="http://schemas.openxmlformats.org/markup-compatibility/2006">
              <mc:Choice xmlns:v="urn:schemas-microsoft-com:vml" Requires="v">
                <p:oleObj spid="_x0000_s2228" name="Equation" r:id="rId9" imgW="114300" imgH="228600" progId="Equation.DSMT4">
                  <p:embed/>
                </p:oleObj>
              </mc:Choice>
              <mc:Fallback>
                <p:oleObj name="Equation" r:id="rId9" imgW="114300" imgH="228600" progId="Equation.DSMT4">
                  <p:embed/>
                  <p:pic>
                    <p:nvPicPr>
                      <p:cNvPr id="0" name="对象 6"/>
                      <p:cNvPicPr/>
                      <p:nvPr/>
                    </p:nvPicPr>
                    <p:blipFill>
                      <a:blip r:embed="rId10"/>
                      <a:stretch>
                        <a:fillRect/>
                      </a:stretch>
                    </p:blipFill>
                    <p:spPr>
                      <a:xfrm>
                        <a:off x="2886076" y="1951990"/>
                        <a:ext cx="211455" cy="434340"/>
                      </a:xfrm>
                      <a:prstGeom prst="rect">
                        <a:avLst/>
                      </a:prstGeom>
                    </p:spPr>
                  </p:pic>
                </p:oleObj>
              </mc:Fallback>
            </mc:AlternateContent>
          </a:graphicData>
        </a:graphic>
      </p:graphicFrame>
      <p:graphicFrame>
        <p:nvGraphicFramePr>
          <p:cNvPr id="10" name="对象 -2147482619"/>
          <p:cNvGraphicFramePr>
            <a:graphicFrameLocks noChangeAspect="1"/>
          </p:cNvGraphicFramePr>
          <p:nvPr/>
        </p:nvGraphicFramePr>
        <p:xfrm>
          <a:off x="6021070" y="2493010"/>
          <a:ext cx="397510" cy="482600"/>
        </p:xfrm>
        <a:graphic>
          <a:graphicData uri="http://schemas.openxmlformats.org/presentationml/2006/ole">
            <mc:AlternateContent xmlns:mc="http://schemas.openxmlformats.org/markup-compatibility/2006">
              <mc:Choice xmlns:v="urn:schemas-microsoft-com:vml" Requires="v">
                <p:oleObj spid="_x0000_s2229" r:id="rId11" imgW="203200" imgH="241300" progId="Equation.DSMT4">
                  <p:embed/>
                </p:oleObj>
              </mc:Choice>
              <mc:Fallback>
                <p:oleObj r:id="rId11" imgW="203200" imgH="241300" progId="Equation.DSMT4">
                  <p:embed/>
                  <p:pic>
                    <p:nvPicPr>
                      <p:cNvPr id="0" name="图片 12"/>
                      <p:cNvPicPr/>
                      <p:nvPr/>
                    </p:nvPicPr>
                    <p:blipFill>
                      <a:blip r:embed="rId12"/>
                      <a:stretch>
                        <a:fillRect/>
                      </a:stretch>
                    </p:blipFill>
                    <p:spPr>
                      <a:xfrm>
                        <a:off x="6021070" y="2493010"/>
                        <a:ext cx="397510" cy="482600"/>
                      </a:xfrm>
                      <a:prstGeom prst="rect">
                        <a:avLst/>
                      </a:prstGeom>
                      <a:noFill/>
                      <a:ln w="38100">
                        <a:noFill/>
                        <a:miter/>
                      </a:ln>
                    </p:spPr>
                  </p:pic>
                </p:oleObj>
              </mc:Fallback>
            </mc:AlternateContent>
          </a:graphicData>
        </a:graphic>
      </p:graphicFrame>
      <p:graphicFrame>
        <p:nvGraphicFramePr>
          <p:cNvPr id="14" name="对象 -2147482619"/>
          <p:cNvGraphicFramePr>
            <a:graphicFrameLocks noChangeAspect="1"/>
          </p:cNvGraphicFramePr>
          <p:nvPr/>
        </p:nvGraphicFramePr>
        <p:xfrm>
          <a:off x="8253730" y="2479040"/>
          <a:ext cx="399415" cy="496570"/>
        </p:xfrm>
        <a:graphic>
          <a:graphicData uri="http://schemas.openxmlformats.org/presentationml/2006/ole">
            <mc:AlternateContent xmlns:mc="http://schemas.openxmlformats.org/markup-compatibility/2006">
              <mc:Choice xmlns:v="urn:schemas-microsoft-com:vml" Requires="v">
                <p:oleObj spid="_x0000_s2230" r:id="rId13" imgW="397510" imgH="482600" progId="Equation.DSMT4">
                  <p:embed/>
                </p:oleObj>
              </mc:Choice>
              <mc:Fallback>
                <p:oleObj r:id="rId13" imgW="397510" imgH="482600" progId="Equation.DSMT4">
                  <p:embed/>
                  <p:pic>
                    <p:nvPicPr>
                      <p:cNvPr id="0" name="图片 12"/>
                      <p:cNvPicPr/>
                      <p:nvPr/>
                    </p:nvPicPr>
                    <p:blipFill>
                      <a:blip r:embed="rId14"/>
                      <a:stretch>
                        <a:fillRect/>
                      </a:stretch>
                    </p:blipFill>
                    <p:spPr>
                      <a:xfrm>
                        <a:off x="8253730" y="2479040"/>
                        <a:ext cx="399415" cy="496570"/>
                      </a:xfrm>
                      <a:prstGeom prst="rect">
                        <a:avLst/>
                      </a:prstGeom>
                      <a:noFill/>
                      <a:ln w="38100">
                        <a:noFill/>
                        <a:miter/>
                      </a:ln>
                    </p:spPr>
                  </p:pic>
                </p:oleObj>
              </mc:Fallback>
            </mc:AlternateContent>
          </a:graphicData>
        </a:graphic>
      </p:graphicFrame>
      <p:graphicFrame>
        <p:nvGraphicFramePr>
          <p:cNvPr id="16" name="对象 -2147482619"/>
          <p:cNvGraphicFramePr>
            <a:graphicFrameLocks noChangeAspect="1"/>
          </p:cNvGraphicFramePr>
          <p:nvPr/>
        </p:nvGraphicFramePr>
        <p:xfrm>
          <a:off x="11050905" y="2458720"/>
          <a:ext cx="386715" cy="499745"/>
        </p:xfrm>
        <a:graphic>
          <a:graphicData uri="http://schemas.openxmlformats.org/presentationml/2006/ole">
            <mc:AlternateContent xmlns:mc="http://schemas.openxmlformats.org/markup-compatibility/2006">
              <mc:Choice xmlns:v="urn:schemas-microsoft-com:vml" Requires="v">
                <p:oleObj spid="_x0000_s2231" r:id="rId15" imgW="190500" imgH="241300" progId="Equation.DSMT4">
                  <p:embed/>
                </p:oleObj>
              </mc:Choice>
              <mc:Fallback>
                <p:oleObj r:id="rId15" imgW="190500" imgH="241300" progId="Equation.DSMT4">
                  <p:embed/>
                  <p:pic>
                    <p:nvPicPr>
                      <p:cNvPr id="0" name="图片 12"/>
                      <p:cNvPicPr/>
                      <p:nvPr/>
                    </p:nvPicPr>
                    <p:blipFill>
                      <a:blip r:embed="rId16"/>
                      <a:stretch>
                        <a:fillRect/>
                      </a:stretch>
                    </p:blipFill>
                    <p:spPr>
                      <a:xfrm>
                        <a:off x="11050905" y="2458720"/>
                        <a:ext cx="386715" cy="499745"/>
                      </a:xfrm>
                      <a:prstGeom prst="rect">
                        <a:avLst/>
                      </a:prstGeom>
                      <a:noFill/>
                      <a:ln w="38100">
                        <a:noFill/>
                        <a:miter/>
                      </a:ln>
                    </p:spPr>
                  </p:pic>
                </p:oleObj>
              </mc:Fallback>
            </mc:AlternateContent>
          </a:graphicData>
        </a:graphic>
      </p:graphicFrame>
      <p:graphicFrame>
        <p:nvGraphicFramePr>
          <p:cNvPr id="18" name="对象 -2147482619"/>
          <p:cNvGraphicFramePr>
            <a:graphicFrameLocks noChangeAspect="1"/>
          </p:cNvGraphicFramePr>
          <p:nvPr/>
        </p:nvGraphicFramePr>
        <p:xfrm>
          <a:off x="2654300" y="3011170"/>
          <a:ext cx="412750" cy="513715"/>
        </p:xfrm>
        <a:graphic>
          <a:graphicData uri="http://schemas.openxmlformats.org/presentationml/2006/ole">
            <mc:AlternateContent xmlns:mc="http://schemas.openxmlformats.org/markup-compatibility/2006">
              <mc:Choice xmlns:v="urn:schemas-microsoft-com:vml" Requires="v">
                <p:oleObj spid="_x0000_s2232" r:id="rId17" imgW="397510" imgH="482600" progId="Equation.DSMT4">
                  <p:embed/>
                </p:oleObj>
              </mc:Choice>
              <mc:Fallback>
                <p:oleObj r:id="rId17" imgW="397510" imgH="482600" progId="Equation.DSMT4">
                  <p:embed/>
                  <p:pic>
                    <p:nvPicPr>
                      <p:cNvPr id="0" name="图片 12"/>
                      <p:cNvPicPr/>
                      <p:nvPr/>
                    </p:nvPicPr>
                    <p:blipFill>
                      <a:blip r:embed="rId18"/>
                      <a:stretch>
                        <a:fillRect/>
                      </a:stretch>
                    </p:blipFill>
                    <p:spPr>
                      <a:xfrm>
                        <a:off x="2654300" y="3011170"/>
                        <a:ext cx="412750" cy="5137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样本期内，我国大部分处于低通胀时期，较少处于高通胀时期，分别是1996年中国经济高速增长时期投资过热，且资金和原材料等紧张引发的高通胀，2004年初房地产市场价格上涨带动其他行业价格上涨，2007年食品和住房长期上涨拉动，2011年货币超发导致货供应量增快和物价上涨，2019年底和2020年初新冠肺炎疫情导致商品交通运输管控，商品供给不足促使物价上涨。总之，本节采用的逻辑平滑转移模型能够有效识别物价水平不同发展阶段，模型的估计结果是合理且可靠的。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1"/>
          <p:cNvPicPr>
            <a:picLocks noChangeAspect="1"/>
          </p:cNvPicPr>
          <p:nvPr/>
        </p:nvPicPr>
        <p:blipFill>
          <a:blip r:embed="rId2"/>
          <a:stretch>
            <a:fillRect/>
          </a:stretch>
        </p:blipFill>
        <p:spPr>
          <a:xfrm>
            <a:off x="4149725" y="3551555"/>
            <a:ext cx="7563485" cy="3068320"/>
          </a:xfrm>
          <a:prstGeom prst="rect">
            <a:avLst/>
          </a:prstGeom>
        </p:spPr>
      </p:pic>
    </p:spTree>
    <p:extLst>
      <p:ext uri="{BB962C8B-B14F-4D97-AF65-F5344CB8AC3E}">
        <p14:creationId xmlns:p14="http://schemas.microsoft.com/office/powerpoint/2010/main" val="20064765"/>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（3）高低通货膨胀率下货币政策非对称性效果经验分析。</a:t>
            </a:r>
            <a:r>
              <a:rPr kumimoji="1" lang="en-US" sz="2200" dirty="0">
                <a:latin typeface="Times New Roman" panose="02020603050405020304" pitchFamily="18" charset="0"/>
                <a:ea typeface="+mn-ea"/>
                <a:cs typeface="Times New Roman" panose="02020603050405020304" pitchFamily="18" charset="0"/>
              </a:rPr>
              <a:t>根据上述门限值的估计，本节进一步分析低通胀和高通胀时期利率的非对称性效果。广义脉冲响应函数定义如下： </a:t>
            </a: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lang="en-US" sz="2200" dirty="0" smtClean="0">
                <a:latin typeface="Times New Roman" panose="02020603050405020304" pitchFamily="18" charset="0"/>
                <a:ea typeface="+mn-ea"/>
                <a:cs typeface="Times New Roman" panose="02020603050405020304" pitchFamily="18" charset="0"/>
              </a:rPr>
              <a:t>（4-10</a:t>
            </a:r>
            <a:r>
              <a:rPr kumimoji="1" lang="en-US"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其中，       为期望算子；  表示预测长度，且                      ；    为杠杆信息冲击；     为预测的历史信息集；            ，其中，1表示低通胀区制，即物价水平较低时期，2表示高通胀区制，即物价水平较高时期。</a:t>
            </a:r>
          </a:p>
          <a:p>
            <a:pPr marL="342900" indent="-342900"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本节将高低通胀区制脉冲响应按照以下方式区分：将大于或等于最优门槛值3.5178的FSI设为3.5178。从式</a:t>
            </a:r>
            <a:r>
              <a:rPr kumimoji="1" lang="en-US" sz="2200" dirty="0" smtClean="0">
                <a:latin typeface="Times New Roman" panose="02020603050405020304" pitchFamily="18" charset="0"/>
                <a:ea typeface="+mn-ea"/>
                <a:cs typeface="Times New Roman" panose="02020603050405020304" pitchFamily="18" charset="0"/>
              </a:rPr>
              <a:t>（4-5</a:t>
            </a:r>
            <a:r>
              <a:rPr kumimoji="1" lang="en-US" sz="2200" dirty="0">
                <a:latin typeface="Times New Roman" panose="02020603050405020304" pitchFamily="18" charset="0"/>
                <a:ea typeface="+mn-ea"/>
                <a:cs typeface="Times New Roman" panose="02020603050405020304" pitchFamily="18" charset="0"/>
              </a:rPr>
              <a:t>）的逻辑转换函数可知，当状态变量通胀等于门槛值    时，        等于零。那么，再进行LST-VAR模型估计时，模型将与高通胀区制无关，只对低通胀区制的样本进行回归。同理，若将小于最优门槛值3.5178的通胀设为-1.9403，那回归时意味着只对高通胀区制样本回归。因此，可以区分低通胀和高通胀时期利率对通胀的不同影响效应。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24"/>
          <p:cNvGraphicFramePr>
            <a:graphicFrameLocks noChangeAspect="1"/>
          </p:cNvGraphicFramePr>
          <p:nvPr/>
        </p:nvGraphicFramePr>
        <p:xfrm>
          <a:off x="1557020" y="1917065"/>
          <a:ext cx="5986145" cy="588010"/>
        </p:xfrm>
        <a:graphic>
          <a:graphicData uri="http://schemas.openxmlformats.org/presentationml/2006/ole">
            <mc:AlternateContent xmlns:mc="http://schemas.openxmlformats.org/markup-compatibility/2006">
              <mc:Choice xmlns:v="urn:schemas-microsoft-com:vml" Requires="v">
                <p:oleObj spid="_x0000_s81950" r:id="rId3" imgW="2997200" imgH="241300" progId="Equation.DSMT4">
                  <p:embed/>
                </p:oleObj>
              </mc:Choice>
              <mc:Fallback>
                <p:oleObj r:id="rId3" imgW="2997200" imgH="241300" progId="Equation.DSMT4">
                  <p:embed/>
                  <p:pic>
                    <p:nvPicPr>
                      <p:cNvPr id="0" name=""/>
                      <p:cNvPicPr/>
                      <p:nvPr/>
                    </p:nvPicPr>
                    <p:blipFill>
                      <a:blip r:embed="rId4"/>
                      <a:stretch>
                        <a:fillRect/>
                      </a:stretch>
                    </p:blipFill>
                    <p:spPr>
                      <a:xfrm>
                        <a:off x="1557020" y="1917065"/>
                        <a:ext cx="5986145" cy="588010"/>
                      </a:xfrm>
                      <a:prstGeom prst="rect">
                        <a:avLst/>
                      </a:prstGeom>
                      <a:noFill/>
                      <a:ln w="38100">
                        <a:noFill/>
                        <a:miter/>
                      </a:ln>
                    </p:spPr>
                  </p:pic>
                </p:oleObj>
              </mc:Fallback>
            </mc:AlternateContent>
          </a:graphicData>
        </a:graphic>
      </p:graphicFrame>
      <p:graphicFrame>
        <p:nvGraphicFramePr>
          <p:cNvPr id="4" name="对象 -2147482523"/>
          <p:cNvGraphicFramePr>
            <a:graphicFrameLocks noChangeAspect="1"/>
          </p:cNvGraphicFramePr>
          <p:nvPr/>
        </p:nvGraphicFramePr>
        <p:xfrm>
          <a:off x="1269365" y="2565400"/>
          <a:ext cx="486410" cy="360680"/>
        </p:xfrm>
        <a:graphic>
          <a:graphicData uri="http://schemas.openxmlformats.org/presentationml/2006/ole">
            <mc:AlternateContent xmlns:mc="http://schemas.openxmlformats.org/markup-compatibility/2006">
              <mc:Choice xmlns:v="urn:schemas-microsoft-com:vml" Requires="v">
                <p:oleObj spid="_x0000_s81951" r:id="rId5" imgW="254000" imgH="215900" progId="Equation.3">
                  <p:embed/>
                </p:oleObj>
              </mc:Choice>
              <mc:Fallback>
                <p:oleObj r:id="rId5" imgW="254000" imgH="215900" progId="Equation.3">
                  <p:embed/>
                  <p:pic>
                    <p:nvPicPr>
                      <p:cNvPr id="0" name=""/>
                      <p:cNvPicPr/>
                      <p:nvPr/>
                    </p:nvPicPr>
                    <p:blipFill>
                      <a:blip r:embed="rId6"/>
                      <a:stretch>
                        <a:fillRect/>
                      </a:stretch>
                    </p:blipFill>
                    <p:spPr>
                      <a:xfrm>
                        <a:off x="1269365" y="2565400"/>
                        <a:ext cx="486410" cy="360680"/>
                      </a:xfrm>
                      <a:prstGeom prst="rect">
                        <a:avLst/>
                      </a:prstGeom>
                      <a:noFill/>
                      <a:ln w="38100">
                        <a:noFill/>
                        <a:miter/>
                      </a:ln>
                    </p:spPr>
                  </p:pic>
                </p:oleObj>
              </mc:Fallback>
            </mc:AlternateContent>
          </a:graphicData>
        </a:graphic>
      </p:graphicFrame>
      <p:graphicFrame>
        <p:nvGraphicFramePr>
          <p:cNvPr id="6" name="对象 -2147482522"/>
          <p:cNvGraphicFramePr>
            <a:graphicFrameLocks noChangeAspect="1"/>
          </p:cNvGraphicFramePr>
          <p:nvPr/>
        </p:nvGraphicFramePr>
        <p:xfrm>
          <a:off x="3357245" y="2505710"/>
          <a:ext cx="308610" cy="420370"/>
        </p:xfrm>
        <a:graphic>
          <a:graphicData uri="http://schemas.openxmlformats.org/presentationml/2006/ole">
            <mc:AlternateContent xmlns:mc="http://schemas.openxmlformats.org/markup-compatibility/2006">
              <mc:Choice xmlns:v="urn:schemas-microsoft-com:vml" Requires="v">
                <p:oleObj spid="_x0000_s81952" r:id="rId7" imgW="127000" imgH="177165" progId="Equation.3">
                  <p:embed/>
                </p:oleObj>
              </mc:Choice>
              <mc:Fallback>
                <p:oleObj r:id="rId7" imgW="127000" imgH="177165" progId="Equation.3">
                  <p:embed/>
                  <p:pic>
                    <p:nvPicPr>
                      <p:cNvPr id="0" name=""/>
                      <p:cNvPicPr/>
                      <p:nvPr/>
                    </p:nvPicPr>
                    <p:blipFill>
                      <a:blip r:embed="rId8"/>
                      <a:stretch>
                        <a:fillRect/>
                      </a:stretch>
                    </p:blipFill>
                    <p:spPr>
                      <a:xfrm>
                        <a:off x="3357245" y="2505710"/>
                        <a:ext cx="308610" cy="420370"/>
                      </a:xfrm>
                      <a:prstGeom prst="rect">
                        <a:avLst/>
                      </a:prstGeom>
                      <a:noFill/>
                      <a:ln w="38100">
                        <a:noFill/>
                        <a:miter/>
                      </a:ln>
                    </p:spPr>
                  </p:pic>
                </p:oleObj>
              </mc:Fallback>
            </mc:AlternateContent>
          </a:graphicData>
        </a:graphic>
      </p:graphicFrame>
      <p:pic>
        <p:nvPicPr>
          <p:cNvPr id="1489579194" name="图片 300"/>
          <p:cNvPicPr>
            <a:picLocks noChangeAspect="1"/>
          </p:cNvPicPr>
          <p:nvPr/>
        </p:nvPicPr>
        <p:blipFill>
          <a:blip r:embed="rId9"/>
          <a:stretch>
            <a:fillRect/>
          </a:stretch>
        </p:blipFill>
        <p:spPr>
          <a:xfrm>
            <a:off x="5877560" y="2565400"/>
            <a:ext cx="1459865" cy="424815"/>
          </a:xfrm>
          <a:prstGeom prst="rect">
            <a:avLst/>
          </a:prstGeom>
          <a:noFill/>
          <a:ln>
            <a:noFill/>
          </a:ln>
        </p:spPr>
      </p:pic>
      <p:pic>
        <p:nvPicPr>
          <p:cNvPr id="1489579195" name="图片 301"/>
          <p:cNvPicPr>
            <a:picLocks noChangeAspect="1"/>
          </p:cNvPicPr>
          <p:nvPr/>
        </p:nvPicPr>
        <p:blipFill>
          <a:blip r:embed="rId10"/>
          <a:stretch>
            <a:fillRect/>
          </a:stretch>
        </p:blipFill>
        <p:spPr>
          <a:xfrm>
            <a:off x="7543165" y="2404110"/>
            <a:ext cx="379730" cy="569595"/>
          </a:xfrm>
          <a:prstGeom prst="rect">
            <a:avLst/>
          </a:prstGeom>
          <a:noFill/>
          <a:ln>
            <a:noFill/>
          </a:ln>
        </p:spPr>
      </p:pic>
      <p:graphicFrame>
        <p:nvGraphicFramePr>
          <p:cNvPr id="8" name="对象 -2147482521"/>
          <p:cNvGraphicFramePr>
            <a:graphicFrameLocks noChangeAspect="1"/>
          </p:cNvGraphicFramePr>
          <p:nvPr/>
        </p:nvGraphicFramePr>
        <p:xfrm>
          <a:off x="10053955" y="2493010"/>
          <a:ext cx="447040" cy="447040"/>
        </p:xfrm>
        <a:graphic>
          <a:graphicData uri="http://schemas.openxmlformats.org/presentationml/2006/ole">
            <mc:AlternateContent xmlns:mc="http://schemas.openxmlformats.org/markup-compatibility/2006">
              <mc:Choice xmlns:v="urn:schemas-microsoft-com:vml" Requires="v">
                <p:oleObj spid="_x0000_s81953" r:id="rId11" imgW="228600" imgH="228600" progId="Equation.3">
                  <p:embed/>
                </p:oleObj>
              </mc:Choice>
              <mc:Fallback>
                <p:oleObj r:id="rId11" imgW="228600" imgH="228600" progId="Equation.3">
                  <p:embed/>
                  <p:pic>
                    <p:nvPicPr>
                      <p:cNvPr id="0" name=""/>
                      <p:cNvPicPr/>
                      <p:nvPr/>
                    </p:nvPicPr>
                    <p:blipFill>
                      <a:blip r:embed="rId12"/>
                      <a:stretch>
                        <a:fillRect/>
                      </a:stretch>
                    </p:blipFill>
                    <p:spPr>
                      <a:xfrm>
                        <a:off x="10053955" y="2493010"/>
                        <a:ext cx="447040" cy="447040"/>
                      </a:xfrm>
                      <a:prstGeom prst="rect">
                        <a:avLst/>
                      </a:prstGeom>
                      <a:noFill/>
                      <a:ln w="38100">
                        <a:noFill/>
                        <a:miter/>
                      </a:ln>
                    </p:spPr>
                  </p:pic>
                </p:oleObj>
              </mc:Fallback>
            </mc:AlternateContent>
          </a:graphicData>
        </a:graphic>
      </p:graphicFrame>
      <p:graphicFrame>
        <p:nvGraphicFramePr>
          <p:cNvPr id="11" name="对象 -2147482519"/>
          <p:cNvGraphicFramePr>
            <a:graphicFrameLocks noChangeAspect="1"/>
          </p:cNvGraphicFramePr>
          <p:nvPr/>
        </p:nvGraphicFramePr>
        <p:xfrm>
          <a:off x="2061210" y="3075940"/>
          <a:ext cx="929640" cy="430530"/>
        </p:xfrm>
        <a:graphic>
          <a:graphicData uri="http://schemas.openxmlformats.org/presentationml/2006/ole">
            <mc:AlternateContent xmlns:mc="http://schemas.openxmlformats.org/markup-compatibility/2006">
              <mc:Choice xmlns:v="urn:schemas-microsoft-com:vml" Requires="v">
                <p:oleObj spid="_x0000_s81954" r:id="rId13" imgW="381000" imgH="165100" progId="Equation.DSMT4">
                  <p:embed/>
                </p:oleObj>
              </mc:Choice>
              <mc:Fallback>
                <p:oleObj r:id="rId13" imgW="381000" imgH="165100" progId="Equation.DSMT4">
                  <p:embed/>
                  <p:pic>
                    <p:nvPicPr>
                      <p:cNvPr id="0" name=""/>
                      <p:cNvPicPr/>
                      <p:nvPr/>
                    </p:nvPicPr>
                    <p:blipFill>
                      <a:blip r:embed="rId14"/>
                      <a:stretch>
                        <a:fillRect/>
                      </a:stretch>
                    </p:blipFill>
                    <p:spPr>
                      <a:xfrm>
                        <a:off x="2061210" y="3075940"/>
                        <a:ext cx="929640" cy="430530"/>
                      </a:xfrm>
                      <a:prstGeom prst="rect">
                        <a:avLst/>
                      </a:prstGeom>
                      <a:noFill/>
                      <a:ln w="38100">
                        <a:noFill/>
                        <a:miter/>
                      </a:ln>
                    </p:spPr>
                  </p:pic>
                </p:oleObj>
              </mc:Fallback>
            </mc:AlternateContent>
          </a:graphicData>
        </a:graphic>
      </p:graphicFrame>
      <p:graphicFrame>
        <p:nvGraphicFramePr>
          <p:cNvPr id="13" name="对象 -2147482518"/>
          <p:cNvGraphicFramePr/>
          <p:nvPr/>
        </p:nvGraphicFramePr>
        <p:xfrm>
          <a:off x="9117965" y="4725670"/>
          <a:ext cx="452755" cy="349885"/>
        </p:xfrm>
        <a:graphic>
          <a:graphicData uri="http://schemas.openxmlformats.org/presentationml/2006/ole">
            <mc:AlternateContent xmlns:mc="http://schemas.openxmlformats.org/markup-compatibility/2006">
              <mc:Choice xmlns:v="urn:schemas-microsoft-com:vml" Requires="v">
                <p:oleObj spid="_x0000_s81955" r:id="rId15" imgW="114300" imgH="139700" progId="Equation.DSMT4">
                  <p:embed/>
                </p:oleObj>
              </mc:Choice>
              <mc:Fallback>
                <p:oleObj r:id="rId15" imgW="114300" imgH="139700" progId="Equation.DSMT4">
                  <p:embed/>
                  <p:pic>
                    <p:nvPicPr>
                      <p:cNvPr id="0" name=""/>
                      <p:cNvPicPr/>
                      <p:nvPr/>
                    </p:nvPicPr>
                    <p:blipFill>
                      <a:blip r:embed="rId16"/>
                      <a:stretch>
                        <a:fillRect/>
                      </a:stretch>
                    </p:blipFill>
                    <p:spPr>
                      <a:xfrm>
                        <a:off x="9117965" y="4725670"/>
                        <a:ext cx="452755" cy="349885"/>
                      </a:xfrm>
                      <a:prstGeom prst="rect">
                        <a:avLst/>
                      </a:prstGeom>
                      <a:noFill/>
                      <a:ln w="38100">
                        <a:noFill/>
                        <a:miter/>
                      </a:ln>
                    </p:spPr>
                  </p:pic>
                </p:oleObj>
              </mc:Fallback>
            </mc:AlternateContent>
          </a:graphicData>
        </a:graphic>
      </p:graphicFrame>
      <p:graphicFrame>
        <p:nvGraphicFramePr>
          <p:cNvPr id="15" name="对象 -2147482517"/>
          <p:cNvGraphicFramePr>
            <a:graphicFrameLocks noChangeAspect="1"/>
          </p:cNvGraphicFramePr>
          <p:nvPr/>
        </p:nvGraphicFramePr>
        <p:xfrm>
          <a:off x="9838055" y="4674235"/>
          <a:ext cx="671195" cy="401320"/>
        </p:xfrm>
        <a:graphic>
          <a:graphicData uri="http://schemas.openxmlformats.org/presentationml/2006/ole">
            <mc:AlternateContent xmlns:mc="http://schemas.openxmlformats.org/markup-compatibility/2006">
              <mc:Choice xmlns:v="urn:schemas-microsoft-com:vml" Requires="v">
                <p:oleObj spid="_x0000_s81956" r:id="rId17" imgW="368300" imgH="228600" progId="Equation.3">
                  <p:embed/>
                </p:oleObj>
              </mc:Choice>
              <mc:Fallback>
                <p:oleObj r:id="rId17" imgW="368300" imgH="228600" progId="Equation.3">
                  <p:embed/>
                  <p:pic>
                    <p:nvPicPr>
                      <p:cNvPr id="0" name=""/>
                      <p:cNvPicPr/>
                      <p:nvPr/>
                    </p:nvPicPr>
                    <p:blipFill>
                      <a:blip r:embed="rId18"/>
                      <a:stretch>
                        <a:fillRect/>
                      </a:stretch>
                    </p:blipFill>
                    <p:spPr>
                      <a:xfrm>
                        <a:off x="9838055" y="4674235"/>
                        <a:ext cx="671195" cy="40132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783260556"/>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图4-4</a:t>
            </a:r>
            <a:r>
              <a:rPr kumimoji="1" lang="en-US" sz="2200" dirty="0">
                <a:latin typeface="Times New Roman" panose="02020603050405020304" pitchFamily="18" charset="0"/>
                <a:ea typeface="+mn-ea"/>
                <a:cs typeface="Times New Roman" panose="02020603050405020304" pitchFamily="18" charset="0"/>
              </a:rPr>
              <a:t>为利率对一单位正向通胀冲击的时变脉冲响应，</a:t>
            </a:r>
            <a:r>
              <a:rPr kumimoji="1" lang="en-US" sz="2200" dirty="0" smtClean="0">
                <a:latin typeface="Times New Roman" panose="02020603050405020304" pitchFamily="18" charset="0"/>
                <a:ea typeface="+mn-ea"/>
                <a:cs typeface="Times New Roman" panose="02020603050405020304" pitchFamily="18" charset="0"/>
              </a:rPr>
              <a:t>其中高通胀区制对应图4-3</a:t>
            </a:r>
            <a:r>
              <a:rPr kumimoji="1" lang="en-US" sz="2200" dirty="0">
                <a:latin typeface="Times New Roman" panose="02020603050405020304" pitchFamily="18" charset="0"/>
                <a:ea typeface="+mn-ea"/>
                <a:cs typeface="Times New Roman" panose="02020603050405020304" pitchFamily="18" charset="0"/>
              </a:rPr>
              <a:t>中转移函数样本取值为1的阶段，而低通胀区制对应转移函数样本取值为0的阶段。</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脉冲响应结果看，首先，在低通胀区制下，利率对正向通胀冲击的时变脉冲响应始终显著为正，且脉冲响应值逐渐增大，并在中后期保持低速平稳增长，表明如果物价水平较低时，利率面对通胀上升会采取持续性增强的上调反应，以期紧缩货币政策抑制物价上涨。</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图4-4 </a:t>
            </a:r>
            <a:r>
              <a:rPr kumimoji="1" lang="en-US" sz="2200" dirty="0">
                <a:latin typeface="Times New Roman" panose="02020603050405020304" pitchFamily="18" charset="0"/>
                <a:ea typeface="+mn-ea"/>
                <a:cs typeface="Times New Roman" panose="02020603050405020304" pitchFamily="18" charset="0"/>
              </a:rPr>
              <a:t>利率及其变动对一单位正向通胀冲击的时变脉冲响应</a:t>
            </a: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1739978539"/>
          <p:cNvPicPr>
            <a:picLocks noChangeAspect="1"/>
          </p:cNvPicPr>
          <p:nvPr/>
        </p:nvPicPr>
        <p:blipFill>
          <a:blip r:embed="rId2"/>
          <a:stretch>
            <a:fillRect/>
          </a:stretch>
        </p:blipFill>
        <p:spPr>
          <a:xfrm>
            <a:off x="2997200" y="3573145"/>
            <a:ext cx="6122670" cy="2366645"/>
          </a:xfrm>
          <a:prstGeom prst="rect">
            <a:avLst/>
          </a:prstGeom>
        </p:spPr>
      </p:pic>
    </p:spTree>
    <p:extLst>
      <p:ext uri="{BB962C8B-B14F-4D97-AF65-F5344CB8AC3E}">
        <p14:creationId xmlns:p14="http://schemas.microsoft.com/office/powerpoint/2010/main" val="1247391068"/>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在高通胀区制下，利率对正向通胀冲击的时变脉冲响应也显著为正，且响应值在逐渐增大，表明如果物价水平较高，利率面对通胀上升会采取持续性增强的上调反应。该反应相对低通胀时期更加敏感持久，这也符合我国货币政策规则的规律，通胀越高则货币政策有更强烈的抑制物价需求，进而上调幅度预期更大。</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综上，本节利用LST-VAR模型的时变脉冲响应函数，能准确的考察出通胀对利率在不同通胀区制下的非对称性效果，显然，相对低通胀时期，利率对物价上涨的上调反应在高通胀时期更为显著。</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1739978539"/>
          <p:cNvPicPr>
            <a:picLocks noChangeAspect="1"/>
          </p:cNvPicPr>
          <p:nvPr/>
        </p:nvPicPr>
        <p:blipFill>
          <a:blip r:embed="rId2"/>
          <a:stretch>
            <a:fillRect/>
          </a:stretch>
        </p:blipFill>
        <p:spPr>
          <a:xfrm>
            <a:off x="2493010" y="4149090"/>
            <a:ext cx="6122670" cy="2366645"/>
          </a:xfrm>
          <a:prstGeom prst="rect">
            <a:avLst/>
          </a:prstGeom>
        </p:spPr>
      </p:pic>
    </p:spTree>
    <p:extLst>
      <p:ext uri="{BB962C8B-B14F-4D97-AF65-F5344CB8AC3E}">
        <p14:creationId xmlns:p14="http://schemas.microsoft.com/office/powerpoint/2010/main" val="239571226"/>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五、</a:t>
            </a:r>
            <a:r>
              <a:rPr kumimoji="0" lang="zh-CN" altLang="en-US" sz="5400" b="1" dirty="0">
                <a:solidFill>
                  <a:schemeClr val="bg1"/>
                </a:solidFill>
                <a:latin typeface="微软雅黑" panose="020B0503020204020204" pitchFamily="34" charset="-122"/>
                <a:ea typeface="微软雅黑" panose="020B0503020204020204" pitchFamily="34" charset="-122"/>
              </a:rPr>
              <a:t>指数平滑转移向量自回归模型</a:t>
            </a:r>
          </a:p>
        </p:txBody>
      </p:sp>
    </p:spTree>
    <p:extLst>
      <p:ext uri="{BB962C8B-B14F-4D97-AF65-F5344CB8AC3E}">
        <p14:creationId xmlns:p14="http://schemas.microsoft.com/office/powerpoint/2010/main" val="1940343103"/>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上一节介绍了逻辑平滑转移向量自回归模型，作为对比，这一节将介绍另一种转换函数形式的模型：指数平滑转移向量自回归模型（ESTVAR）模型，其变动不依赖转移变量的符号，而是随绝对量水平而改变的状态形式。指数平滑转移向量自回归（EST-VAR）模型，其表达式如下：</a:t>
            </a: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lang="en-US" sz="2200" dirty="0" smtClean="0">
                <a:latin typeface="Times New Roman" panose="02020603050405020304" pitchFamily="18" charset="0"/>
                <a:ea typeface="+mn-ea"/>
                <a:cs typeface="Times New Roman" panose="02020603050405020304" pitchFamily="18" charset="0"/>
              </a:rPr>
              <a:t>（4-11</a:t>
            </a:r>
            <a:r>
              <a:rPr kumimoji="1" lang="en-US" sz="2200" dirty="0">
                <a:latin typeface="Times New Roman" panose="02020603050405020304" pitchFamily="18" charset="0"/>
                <a:ea typeface="+mn-ea"/>
                <a:cs typeface="Times New Roman" panose="02020603050405020304" pitchFamily="18" charset="0"/>
              </a:rPr>
              <a:t>）</a:t>
            </a: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各参数定义与上述LSTVAR模型一致。</a:t>
            </a: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案例4-3</a:t>
            </a:r>
            <a:r>
              <a:rPr kumimoji="1" lang="en-US" sz="2200" dirty="0">
                <a:latin typeface="Times New Roman" panose="02020603050405020304" pitchFamily="18" charset="0"/>
                <a:ea typeface="+mn-ea"/>
                <a:cs typeface="Times New Roman" panose="02020603050405020304" pitchFamily="18" charset="0"/>
              </a:rPr>
              <a:t>】采用EST-VAR模型估计货币政策的门限规则</a:t>
            </a: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本节选取变量为1996-2022年利率（     ）、信贷缺口（        ）、产出缺口（      ）、通货膨胀率（      ）季度数据。数据的获取和处理与【</a:t>
            </a:r>
            <a:r>
              <a:rPr kumimoji="1" lang="en-US" sz="2200" dirty="0" smtClean="0">
                <a:latin typeface="Times New Roman" panose="02020603050405020304" pitchFamily="18" charset="0"/>
                <a:ea typeface="+mn-ea"/>
                <a:cs typeface="Times New Roman" panose="02020603050405020304" pitchFamily="18" charset="0"/>
              </a:rPr>
              <a:t>案例4-1</a:t>
            </a:r>
            <a:r>
              <a:rPr kumimoji="1" lang="en-US" sz="2200" dirty="0">
                <a:latin typeface="Times New Roman" panose="02020603050405020304" pitchFamily="18" charset="0"/>
                <a:ea typeface="+mn-ea"/>
                <a:cs typeface="Times New Roman" panose="02020603050405020304" pitchFamily="18" charset="0"/>
              </a:rPr>
              <a:t>】相一致。</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16"/>
          <p:cNvGraphicFramePr>
            <a:graphicFrameLocks noChangeAspect="1"/>
          </p:cNvGraphicFramePr>
          <p:nvPr/>
        </p:nvGraphicFramePr>
        <p:xfrm>
          <a:off x="2471420" y="2943860"/>
          <a:ext cx="6561455" cy="879475"/>
        </p:xfrm>
        <a:graphic>
          <a:graphicData uri="http://schemas.openxmlformats.org/presentationml/2006/ole">
            <mc:AlternateContent xmlns:mc="http://schemas.openxmlformats.org/markup-compatibility/2006">
              <mc:Choice xmlns:v="urn:schemas-microsoft-com:vml" Requires="v">
                <p:oleObj spid="_x0000_s82954" r:id="rId3" imgW="2260600" imgH="304800" progId="Equation.DSMT4">
                  <p:embed/>
                </p:oleObj>
              </mc:Choice>
              <mc:Fallback>
                <p:oleObj r:id="rId3" imgW="2260600" imgH="304800" progId="Equation.DSMT4">
                  <p:embed/>
                  <p:pic>
                    <p:nvPicPr>
                      <p:cNvPr id="0" name=""/>
                      <p:cNvPicPr/>
                      <p:nvPr/>
                    </p:nvPicPr>
                    <p:blipFill>
                      <a:blip r:embed="rId4"/>
                      <a:stretch>
                        <a:fillRect/>
                      </a:stretch>
                    </p:blipFill>
                    <p:spPr>
                      <a:xfrm>
                        <a:off x="2471420" y="2943860"/>
                        <a:ext cx="6561455" cy="879475"/>
                      </a:xfrm>
                      <a:prstGeom prst="rect">
                        <a:avLst/>
                      </a:prstGeom>
                      <a:noFill/>
                      <a:ln w="38100">
                        <a:noFill/>
                        <a:miter/>
                      </a:ln>
                    </p:spPr>
                  </p:pic>
                </p:oleObj>
              </mc:Fallback>
            </mc:AlternateContent>
          </a:graphicData>
        </a:graphic>
      </p:graphicFrame>
      <p:pic>
        <p:nvPicPr>
          <p:cNvPr id="26" name="图片 25"/>
          <p:cNvPicPr>
            <a:picLocks noChangeAspect="1"/>
          </p:cNvPicPr>
          <p:nvPr/>
        </p:nvPicPr>
        <p:blipFill>
          <a:blip r:embed="rId5"/>
          <a:stretch>
            <a:fillRect/>
          </a:stretch>
        </p:blipFill>
        <p:spPr>
          <a:xfrm>
            <a:off x="4797425" y="4725670"/>
            <a:ext cx="387350" cy="601980"/>
          </a:xfrm>
          <a:prstGeom prst="rect">
            <a:avLst/>
          </a:prstGeom>
        </p:spPr>
      </p:pic>
      <p:graphicFrame>
        <p:nvGraphicFramePr>
          <p:cNvPr id="4" name="对象 -2147482538"/>
          <p:cNvGraphicFramePr>
            <a:graphicFrameLocks noChangeAspect="1"/>
          </p:cNvGraphicFramePr>
          <p:nvPr/>
        </p:nvGraphicFramePr>
        <p:xfrm>
          <a:off x="7101840" y="4725670"/>
          <a:ext cx="539750" cy="539750"/>
        </p:xfrm>
        <a:graphic>
          <a:graphicData uri="http://schemas.openxmlformats.org/presentationml/2006/ole">
            <mc:AlternateContent xmlns:mc="http://schemas.openxmlformats.org/markup-compatibility/2006">
              <mc:Choice xmlns:v="urn:schemas-microsoft-com:vml" Requires="v">
                <p:oleObj spid="_x0000_s82955" r:id="rId6" imgW="254000" imgH="228600" progId="Equation.DSMT4">
                  <p:embed/>
                </p:oleObj>
              </mc:Choice>
              <mc:Fallback>
                <p:oleObj r:id="rId6" imgW="254000" imgH="228600" progId="Equation.DSMT4">
                  <p:embed/>
                  <p:pic>
                    <p:nvPicPr>
                      <p:cNvPr id="0" name=""/>
                      <p:cNvPicPr/>
                      <p:nvPr/>
                    </p:nvPicPr>
                    <p:blipFill>
                      <a:blip r:embed="rId7"/>
                      <a:stretch>
                        <a:fillRect/>
                      </a:stretch>
                    </p:blipFill>
                    <p:spPr>
                      <a:xfrm>
                        <a:off x="7101840" y="4725670"/>
                        <a:ext cx="539750" cy="539750"/>
                      </a:xfrm>
                      <a:prstGeom prst="rect">
                        <a:avLst/>
                      </a:prstGeom>
                      <a:noFill/>
                      <a:ln w="38100">
                        <a:noFill/>
                        <a:miter/>
                      </a:ln>
                    </p:spPr>
                  </p:pic>
                </p:oleObj>
              </mc:Fallback>
            </mc:AlternateContent>
          </a:graphicData>
        </a:graphic>
      </p:graphicFrame>
      <p:pic>
        <p:nvPicPr>
          <p:cNvPr id="27" name="图片 26"/>
          <p:cNvPicPr>
            <a:picLocks noChangeAspect="1"/>
          </p:cNvPicPr>
          <p:nvPr/>
        </p:nvPicPr>
        <p:blipFill>
          <a:blip r:embed="rId8"/>
          <a:stretch>
            <a:fillRect/>
          </a:stretch>
        </p:blipFill>
        <p:spPr>
          <a:xfrm>
            <a:off x="9622155" y="4725670"/>
            <a:ext cx="374015" cy="530225"/>
          </a:xfrm>
          <a:prstGeom prst="rect">
            <a:avLst/>
          </a:prstGeom>
        </p:spPr>
      </p:pic>
      <p:pic>
        <p:nvPicPr>
          <p:cNvPr id="30" name="图片 29"/>
          <p:cNvPicPr>
            <a:picLocks noChangeAspect="1"/>
          </p:cNvPicPr>
          <p:nvPr/>
        </p:nvPicPr>
        <p:blipFill>
          <a:blip r:embed="rId9"/>
          <a:stretch>
            <a:fillRect/>
          </a:stretch>
        </p:blipFill>
        <p:spPr>
          <a:xfrm>
            <a:off x="1052830" y="5265420"/>
            <a:ext cx="426720" cy="607695"/>
          </a:xfrm>
          <a:prstGeom prst="rect">
            <a:avLst/>
          </a:prstGeom>
        </p:spPr>
      </p:pic>
    </p:spTree>
    <p:extLst>
      <p:ext uri="{BB962C8B-B14F-4D97-AF65-F5344CB8AC3E}">
        <p14:creationId xmlns:p14="http://schemas.microsoft.com/office/powerpoint/2010/main" val="2742250550"/>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（1）非线性检验结果。</a:t>
            </a:r>
            <a:r>
              <a:rPr kumimoji="1" lang="en-US" sz="2200" dirty="0" smtClean="0">
                <a:latin typeface="Times New Roman" panose="02020603050405020304" pitchFamily="18" charset="0"/>
                <a:ea typeface="+mn-ea"/>
                <a:cs typeface="Times New Roman" panose="02020603050405020304" pitchFamily="18" charset="0"/>
              </a:rPr>
              <a:t>表4-3</a:t>
            </a:r>
            <a:r>
              <a:rPr kumimoji="1" lang="en-US" sz="2200" dirty="0">
                <a:latin typeface="Times New Roman" panose="02020603050405020304" pitchFamily="18" charset="0"/>
                <a:ea typeface="+mn-ea"/>
                <a:cs typeface="Times New Roman" panose="02020603050405020304" pitchFamily="18" charset="0"/>
              </a:rPr>
              <a:t>是非线性模型系统检验的结果，首先当转移变量为宏观杠杆周期时，由LM检验可得，利率、信贷缺口、产出缺口和通货膨胀均在1%的显著性水平下拒绝原假设。其次，由F统计量检验可得，结果与LM统计量结果类似，也显著拒绝线性模型的原假设。通过非线性检验结果可得，利率对通胀影响的模型非线性设定是合理的，本节可以选取产出缺口作为EST-VAR模型的转移变量。</a:t>
            </a: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表4-3 </a:t>
            </a:r>
            <a:r>
              <a:rPr kumimoji="1" lang="en-US" sz="2200" dirty="0">
                <a:latin typeface="Times New Roman" panose="02020603050405020304" pitchFamily="18" charset="0"/>
                <a:ea typeface="+mn-ea"/>
                <a:cs typeface="Times New Roman" panose="02020603050405020304" pitchFamily="18" charset="0"/>
              </a:rPr>
              <a:t>非线性模型系统检验结果</a:t>
            </a: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271780" y="4149090"/>
          <a:ext cx="11249660" cy="1406525"/>
        </p:xfrm>
        <a:graphic>
          <a:graphicData uri="http://schemas.openxmlformats.org/drawingml/2006/table">
            <a:tbl>
              <a:tblPr/>
              <a:tblGrid>
                <a:gridCol w="2253615"/>
                <a:gridCol w="2338705"/>
                <a:gridCol w="2078990"/>
                <a:gridCol w="2289175"/>
                <a:gridCol w="2289175"/>
              </a:tblGrid>
              <a:tr h="384175">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检验方法</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利率</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信贷缺口</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产出缺口</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通货膨胀</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175">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LM统计量</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-598.2479***</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-163.0470***</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-488.0566***</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66.7495***</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511175">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F统计量</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-570.5513***</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-155.4985***</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-465.4614***</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63.6593***</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92050944"/>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（2）门限值确定与区制转移分析。</a:t>
            </a:r>
            <a:r>
              <a:rPr kumimoji="1" lang="en-US" sz="2200" dirty="0">
                <a:latin typeface="Times New Roman" panose="02020603050405020304" pitchFamily="18" charset="0"/>
                <a:ea typeface="+mn-ea"/>
                <a:cs typeface="Times New Roman" panose="02020603050405020304" pitchFamily="18" charset="0"/>
              </a:rPr>
              <a:t>由上述检验可知，利率冲击对通胀的影响存在非线性特征。本节借鉴T-0-0网格点搜索法（Grid Search）以估计迁移速度     和门槛值    。</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假设迁移速度    以0.01的步长从0.01至10等间距取值，门限值    以0.5%的步长从迁移变量观测值排序的5%分位点至95%分位点等比例取值，两两组合后代入并计算转移函数           ，然后得到相应残差的方差和协方差矩阵，最优的迁移速度      和门槛值     即为回归残差方差和协方差矩阵行列式的最小值。</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运用Weise（1999）的方法，不施加任何约束条件，基于最优平滑系数     和门槛值    应使赤池准则值最小的原则，</a:t>
            </a:r>
            <a:r>
              <a:rPr kumimoji="1" lang="en-US" sz="2200" dirty="0" smtClean="0">
                <a:latin typeface="Times New Roman" panose="02020603050405020304" pitchFamily="18" charset="0"/>
                <a:ea typeface="+mn-ea"/>
                <a:cs typeface="Times New Roman" panose="02020603050405020304" pitchFamily="18" charset="0"/>
              </a:rPr>
              <a:t>如图4-5</a:t>
            </a:r>
            <a:r>
              <a:rPr kumimoji="1" lang="en-US" sz="2200" dirty="0">
                <a:latin typeface="Times New Roman" panose="02020603050405020304" pitchFamily="18" charset="0"/>
                <a:ea typeface="+mn-ea"/>
                <a:cs typeface="Times New Roman" panose="02020603050405020304" pitchFamily="18" charset="0"/>
              </a:rPr>
              <a:t>所示，模型得到调整平滑系数     的最优门槛值     的估计值分别为0.1和1.7396。最后，本节依据EST-VAR模型的估计结果，可分析利率对通胀的调控效应。</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37"/>
          <p:cNvGraphicFramePr>
            <a:graphicFrameLocks noChangeAspect="1"/>
          </p:cNvGraphicFramePr>
          <p:nvPr/>
        </p:nvGraphicFramePr>
        <p:xfrm>
          <a:off x="8037830" y="1412875"/>
          <a:ext cx="312420" cy="438150"/>
        </p:xfrm>
        <a:graphic>
          <a:graphicData uri="http://schemas.openxmlformats.org/presentationml/2006/ole">
            <mc:AlternateContent xmlns:mc="http://schemas.openxmlformats.org/markup-compatibility/2006">
              <mc:Choice xmlns:v="urn:schemas-microsoft-com:vml" Requires="v">
                <p:oleObj spid="_x0000_s84014" r:id="rId3" imgW="127000" imgH="165100" progId="Equation.3">
                  <p:embed/>
                </p:oleObj>
              </mc:Choice>
              <mc:Fallback>
                <p:oleObj r:id="rId3" imgW="127000" imgH="165100" progId="Equation.3">
                  <p:embed/>
                  <p:pic>
                    <p:nvPicPr>
                      <p:cNvPr id="0" name=""/>
                      <p:cNvPicPr/>
                      <p:nvPr/>
                    </p:nvPicPr>
                    <p:blipFill>
                      <a:blip r:embed="rId4"/>
                      <a:stretch>
                        <a:fillRect/>
                      </a:stretch>
                    </p:blipFill>
                    <p:spPr>
                      <a:xfrm>
                        <a:off x="8037830" y="1412875"/>
                        <a:ext cx="312420" cy="438150"/>
                      </a:xfrm>
                      <a:prstGeom prst="rect">
                        <a:avLst/>
                      </a:prstGeom>
                      <a:noFill/>
                      <a:ln w="38100">
                        <a:noFill/>
                        <a:miter/>
                      </a:ln>
                    </p:spPr>
                  </p:pic>
                </p:oleObj>
              </mc:Fallback>
            </mc:AlternateContent>
          </a:graphicData>
        </a:graphic>
      </p:graphicFrame>
      <p:graphicFrame>
        <p:nvGraphicFramePr>
          <p:cNvPr id="4" name="对象 -2147482536"/>
          <p:cNvGraphicFramePr/>
          <p:nvPr/>
        </p:nvGraphicFramePr>
        <p:xfrm>
          <a:off x="9478010" y="1412875"/>
          <a:ext cx="269875" cy="335280"/>
        </p:xfrm>
        <a:graphic>
          <a:graphicData uri="http://schemas.openxmlformats.org/presentationml/2006/ole">
            <mc:AlternateContent xmlns:mc="http://schemas.openxmlformats.org/markup-compatibility/2006">
              <mc:Choice xmlns:v="urn:schemas-microsoft-com:vml" Requires="v">
                <p:oleObj spid="_x0000_s84015" r:id="rId5" imgW="114300" imgH="139700" progId="Equation.DSMT4">
                  <p:embed/>
                </p:oleObj>
              </mc:Choice>
              <mc:Fallback>
                <p:oleObj r:id="rId5" imgW="114300" imgH="139700" progId="Equation.DSMT4">
                  <p:embed/>
                  <p:pic>
                    <p:nvPicPr>
                      <p:cNvPr id="0" name=""/>
                      <p:cNvPicPr/>
                      <p:nvPr/>
                    </p:nvPicPr>
                    <p:blipFill>
                      <a:blip r:embed="rId6"/>
                      <a:stretch>
                        <a:fillRect/>
                      </a:stretch>
                    </p:blipFill>
                    <p:spPr>
                      <a:xfrm>
                        <a:off x="9478010" y="1412875"/>
                        <a:ext cx="269875" cy="335280"/>
                      </a:xfrm>
                      <a:prstGeom prst="rect">
                        <a:avLst/>
                      </a:prstGeom>
                      <a:noFill/>
                      <a:ln w="38100">
                        <a:noFill/>
                        <a:miter/>
                      </a:ln>
                    </p:spPr>
                  </p:pic>
                </p:oleObj>
              </mc:Fallback>
            </mc:AlternateContent>
          </a:graphicData>
        </a:graphic>
      </p:graphicFrame>
      <p:graphicFrame>
        <p:nvGraphicFramePr>
          <p:cNvPr id="10" name="对象 -2147482579"/>
          <p:cNvGraphicFramePr>
            <a:graphicFrameLocks noChangeAspect="1"/>
          </p:cNvGraphicFramePr>
          <p:nvPr/>
        </p:nvGraphicFramePr>
        <p:xfrm>
          <a:off x="9982200" y="2493010"/>
          <a:ext cx="713740" cy="441960"/>
        </p:xfrm>
        <a:graphic>
          <a:graphicData uri="http://schemas.openxmlformats.org/presentationml/2006/ole">
            <mc:AlternateContent xmlns:mc="http://schemas.openxmlformats.org/markup-compatibility/2006">
              <mc:Choice xmlns:v="urn:schemas-microsoft-com:vml" Requires="v">
                <p:oleObj spid="_x0000_s84016" r:id="rId7" imgW="368300" imgH="228600" progId="Equation.3">
                  <p:embed/>
                </p:oleObj>
              </mc:Choice>
              <mc:Fallback>
                <p:oleObj r:id="rId7" imgW="368300" imgH="228600" progId="Equation.3">
                  <p:embed/>
                  <p:pic>
                    <p:nvPicPr>
                      <p:cNvPr id="0" name=""/>
                      <p:cNvPicPr/>
                      <p:nvPr/>
                    </p:nvPicPr>
                    <p:blipFill>
                      <a:blip r:embed="rId8"/>
                      <a:stretch>
                        <a:fillRect/>
                      </a:stretch>
                    </p:blipFill>
                    <p:spPr>
                      <a:xfrm>
                        <a:off x="9982200" y="2493010"/>
                        <a:ext cx="713740" cy="44196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132965" y="1988820"/>
          <a:ext cx="312420" cy="438150"/>
        </p:xfrm>
        <a:graphic>
          <a:graphicData uri="http://schemas.openxmlformats.org/presentationml/2006/ole">
            <mc:AlternateContent xmlns:mc="http://schemas.openxmlformats.org/markup-compatibility/2006">
              <mc:Choice xmlns:v="urn:schemas-microsoft-com:vml" Requires="v">
                <p:oleObj spid="_x0000_s84017" r:id="rId9" imgW="127000" imgH="165100" progId="Equation.3">
                  <p:embed/>
                </p:oleObj>
              </mc:Choice>
              <mc:Fallback>
                <p:oleObj r:id="rId9" imgW="127000" imgH="165100" progId="Equation.3">
                  <p:embed/>
                  <p:pic>
                    <p:nvPicPr>
                      <p:cNvPr id="0" name=""/>
                      <p:cNvPicPr/>
                      <p:nvPr/>
                    </p:nvPicPr>
                    <p:blipFill>
                      <a:blip r:embed="rId4"/>
                      <a:stretch>
                        <a:fillRect/>
                      </a:stretch>
                    </p:blipFill>
                    <p:spPr>
                      <a:xfrm>
                        <a:off x="2132965" y="1988820"/>
                        <a:ext cx="312420" cy="438150"/>
                      </a:xfrm>
                      <a:prstGeom prst="rect">
                        <a:avLst/>
                      </a:prstGeom>
                      <a:noFill/>
                      <a:ln w="38100">
                        <a:noFill/>
                        <a:miter/>
                      </a:ln>
                    </p:spPr>
                  </p:pic>
                </p:oleObj>
              </mc:Fallback>
            </mc:AlternateContent>
          </a:graphicData>
        </a:graphic>
      </p:graphicFrame>
      <p:graphicFrame>
        <p:nvGraphicFramePr>
          <p:cNvPr id="8" name="对象 -2147482536"/>
          <p:cNvGraphicFramePr/>
          <p:nvPr/>
        </p:nvGraphicFramePr>
        <p:xfrm>
          <a:off x="7893685" y="1988820"/>
          <a:ext cx="269875" cy="335280"/>
        </p:xfrm>
        <a:graphic>
          <a:graphicData uri="http://schemas.openxmlformats.org/presentationml/2006/ole">
            <mc:AlternateContent xmlns:mc="http://schemas.openxmlformats.org/markup-compatibility/2006">
              <mc:Choice xmlns:v="urn:schemas-microsoft-com:vml" Requires="v">
                <p:oleObj spid="_x0000_s84018" r:id="rId10" imgW="114300" imgH="139700" progId="Equation.DSMT4">
                  <p:embed/>
                </p:oleObj>
              </mc:Choice>
              <mc:Fallback>
                <p:oleObj r:id="rId10" imgW="114300" imgH="139700" progId="Equation.DSMT4">
                  <p:embed/>
                  <p:pic>
                    <p:nvPicPr>
                      <p:cNvPr id="0" name=""/>
                      <p:cNvPicPr/>
                      <p:nvPr/>
                    </p:nvPicPr>
                    <p:blipFill>
                      <a:blip r:embed="rId6"/>
                      <a:stretch>
                        <a:fillRect/>
                      </a:stretch>
                    </p:blipFill>
                    <p:spPr>
                      <a:xfrm>
                        <a:off x="7893685" y="1988820"/>
                        <a:ext cx="269875" cy="335280"/>
                      </a:xfrm>
                      <a:prstGeom prst="rect">
                        <a:avLst/>
                      </a:prstGeom>
                      <a:noFill/>
                      <a:ln w="38100">
                        <a:noFill/>
                        <a:miter/>
                      </a:ln>
                    </p:spPr>
                  </p:pic>
                </p:oleObj>
              </mc:Fallback>
            </mc:AlternateContent>
          </a:graphicData>
        </a:graphic>
      </p:graphicFrame>
      <p:graphicFrame>
        <p:nvGraphicFramePr>
          <p:cNvPr id="13" name="对象 -2147482537"/>
          <p:cNvGraphicFramePr>
            <a:graphicFrameLocks noChangeAspect="1"/>
          </p:cNvGraphicFramePr>
          <p:nvPr/>
        </p:nvGraphicFramePr>
        <p:xfrm>
          <a:off x="6957695" y="3068955"/>
          <a:ext cx="312420" cy="438150"/>
        </p:xfrm>
        <a:graphic>
          <a:graphicData uri="http://schemas.openxmlformats.org/presentationml/2006/ole">
            <mc:AlternateContent xmlns:mc="http://schemas.openxmlformats.org/markup-compatibility/2006">
              <mc:Choice xmlns:v="urn:schemas-microsoft-com:vml" Requires="v">
                <p:oleObj spid="_x0000_s84019" r:id="rId11" imgW="127000" imgH="165100" progId="Equation.3">
                  <p:embed/>
                </p:oleObj>
              </mc:Choice>
              <mc:Fallback>
                <p:oleObj r:id="rId11" imgW="127000" imgH="165100" progId="Equation.3">
                  <p:embed/>
                  <p:pic>
                    <p:nvPicPr>
                      <p:cNvPr id="0" name=""/>
                      <p:cNvPicPr/>
                      <p:nvPr/>
                    </p:nvPicPr>
                    <p:blipFill>
                      <a:blip r:embed="rId4"/>
                      <a:stretch>
                        <a:fillRect/>
                      </a:stretch>
                    </p:blipFill>
                    <p:spPr>
                      <a:xfrm>
                        <a:off x="6957695" y="3068955"/>
                        <a:ext cx="312420" cy="438150"/>
                      </a:xfrm>
                      <a:prstGeom prst="rect">
                        <a:avLst/>
                      </a:prstGeom>
                      <a:noFill/>
                      <a:ln w="38100">
                        <a:noFill/>
                        <a:miter/>
                      </a:ln>
                    </p:spPr>
                  </p:pic>
                </p:oleObj>
              </mc:Fallback>
            </mc:AlternateContent>
          </a:graphicData>
        </a:graphic>
      </p:graphicFrame>
      <p:graphicFrame>
        <p:nvGraphicFramePr>
          <p:cNvPr id="15" name="对象 -2147482536"/>
          <p:cNvGraphicFramePr/>
          <p:nvPr/>
        </p:nvGraphicFramePr>
        <p:xfrm>
          <a:off x="8469630" y="3141345"/>
          <a:ext cx="269875" cy="335280"/>
        </p:xfrm>
        <a:graphic>
          <a:graphicData uri="http://schemas.openxmlformats.org/presentationml/2006/ole">
            <mc:AlternateContent xmlns:mc="http://schemas.openxmlformats.org/markup-compatibility/2006">
              <mc:Choice xmlns:v="urn:schemas-microsoft-com:vml" Requires="v">
                <p:oleObj spid="_x0000_s84020" r:id="rId12" imgW="114300" imgH="139700" progId="Equation.DSMT4">
                  <p:embed/>
                </p:oleObj>
              </mc:Choice>
              <mc:Fallback>
                <p:oleObj r:id="rId12" imgW="114300" imgH="139700" progId="Equation.DSMT4">
                  <p:embed/>
                  <p:pic>
                    <p:nvPicPr>
                      <p:cNvPr id="0" name=""/>
                      <p:cNvPicPr/>
                      <p:nvPr/>
                    </p:nvPicPr>
                    <p:blipFill>
                      <a:blip r:embed="rId6"/>
                      <a:stretch>
                        <a:fillRect/>
                      </a:stretch>
                    </p:blipFill>
                    <p:spPr>
                      <a:xfrm>
                        <a:off x="8469630" y="3141345"/>
                        <a:ext cx="269875" cy="335280"/>
                      </a:xfrm>
                      <a:prstGeom prst="rect">
                        <a:avLst/>
                      </a:prstGeom>
                      <a:noFill/>
                      <a:ln w="38100">
                        <a:noFill/>
                        <a:miter/>
                      </a:ln>
                    </p:spPr>
                  </p:pic>
                </p:oleObj>
              </mc:Fallback>
            </mc:AlternateContent>
          </a:graphicData>
        </a:graphic>
      </p:graphicFrame>
      <p:graphicFrame>
        <p:nvGraphicFramePr>
          <p:cNvPr id="17" name="对象 -2147482537"/>
          <p:cNvGraphicFramePr>
            <a:graphicFrameLocks noChangeAspect="1"/>
          </p:cNvGraphicFramePr>
          <p:nvPr/>
        </p:nvGraphicFramePr>
        <p:xfrm>
          <a:off x="8973820" y="4221480"/>
          <a:ext cx="312420" cy="438150"/>
        </p:xfrm>
        <a:graphic>
          <a:graphicData uri="http://schemas.openxmlformats.org/presentationml/2006/ole">
            <mc:AlternateContent xmlns:mc="http://schemas.openxmlformats.org/markup-compatibility/2006">
              <mc:Choice xmlns:v="urn:schemas-microsoft-com:vml" Requires="v">
                <p:oleObj spid="_x0000_s84021" r:id="rId13" imgW="127000" imgH="165100" progId="Equation.3">
                  <p:embed/>
                </p:oleObj>
              </mc:Choice>
              <mc:Fallback>
                <p:oleObj r:id="rId13" imgW="127000" imgH="165100" progId="Equation.3">
                  <p:embed/>
                  <p:pic>
                    <p:nvPicPr>
                      <p:cNvPr id="0" name=""/>
                      <p:cNvPicPr/>
                      <p:nvPr/>
                    </p:nvPicPr>
                    <p:blipFill>
                      <a:blip r:embed="rId4"/>
                      <a:stretch>
                        <a:fillRect/>
                      </a:stretch>
                    </p:blipFill>
                    <p:spPr>
                      <a:xfrm>
                        <a:off x="8973820" y="4221480"/>
                        <a:ext cx="312420" cy="438150"/>
                      </a:xfrm>
                      <a:prstGeom prst="rect">
                        <a:avLst/>
                      </a:prstGeom>
                      <a:noFill/>
                      <a:ln w="38100">
                        <a:noFill/>
                        <a:miter/>
                      </a:ln>
                    </p:spPr>
                  </p:pic>
                </p:oleObj>
              </mc:Fallback>
            </mc:AlternateContent>
          </a:graphicData>
        </a:graphic>
      </p:graphicFrame>
      <p:graphicFrame>
        <p:nvGraphicFramePr>
          <p:cNvPr id="19" name="对象 -2147482536"/>
          <p:cNvGraphicFramePr/>
          <p:nvPr/>
        </p:nvGraphicFramePr>
        <p:xfrm>
          <a:off x="10426065" y="4293235"/>
          <a:ext cx="269875" cy="335280"/>
        </p:xfrm>
        <a:graphic>
          <a:graphicData uri="http://schemas.openxmlformats.org/presentationml/2006/ole">
            <mc:AlternateContent xmlns:mc="http://schemas.openxmlformats.org/markup-compatibility/2006">
              <mc:Choice xmlns:v="urn:schemas-microsoft-com:vml" Requires="v">
                <p:oleObj spid="_x0000_s84022" r:id="rId14" imgW="114300" imgH="139700" progId="Equation.DSMT4">
                  <p:embed/>
                </p:oleObj>
              </mc:Choice>
              <mc:Fallback>
                <p:oleObj r:id="rId14" imgW="114300" imgH="139700" progId="Equation.DSMT4">
                  <p:embed/>
                  <p:pic>
                    <p:nvPicPr>
                      <p:cNvPr id="0" name=""/>
                      <p:cNvPicPr/>
                      <p:nvPr/>
                    </p:nvPicPr>
                    <p:blipFill>
                      <a:blip r:embed="rId6"/>
                      <a:stretch>
                        <a:fillRect/>
                      </a:stretch>
                    </p:blipFill>
                    <p:spPr>
                      <a:xfrm>
                        <a:off x="10426065" y="4293235"/>
                        <a:ext cx="269875" cy="335280"/>
                      </a:xfrm>
                      <a:prstGeom prst="rect">
                        <a:avLst/>
                      </a:prstGeom>
                      <a:noFill/>
                      <a:ln w="38100">
                        <a:noFill/>
                        <a:miter/>
                      </a:ln>
                    </p:spPr>
                  </p:pic>
                </p:oleObj>
              </mc:Fallback>
            </mc:AlternateContent>
          </a:graphicData>
        </a:graphic>
      </p:graphicFrame>
      <p:graphicFrame>
        <p:nvGraphicFramePr>
          <p:cNvPr id="21" name="对象 -2147482537"/>
          <p:cNvGraphicFramePr>
            <a:graphicFrameLocks noChangeAspect="1"/>
          </p:cNvGraphicFramePr>
          <p:nvPr/>
        </p:nvGraphicFramePr>
        <p:xfrm>
          <a:off x="7581265" y="4797425"/>
          <a:ext cx="312420" cy="438150"/>
        </p:xfrm>
        <a:graphic>
          <a:graphicData uri="http://schemas.openxmlformats.org/presentationml/2006/ole">
            <mc:AlternateContent xmlns:mc="http://schemas.openxmlformats.org/markup-compatibility/2006">
              <mc:Choice xmlns:v="urn:schemas-microsoft-com:vml" Requires="v">
                <p:oleObj spid="_x0000_s84023" r:id="rId15" imgW="127000" imgH="165100" progId="Equation.3">
                  <p:embed/>
                </p:oleObj>
              </mc:Choice>
              <mc:Fallback>
                <p:oleObj r:id="rId15" imgW="127000" imgH="165100" progId="Equation.3">
                  <p:embed/>
                  <p:pic>
                    <p:nvPicPr>
                      <p:cNvPr id="0" name=""/>
                      <p:cNvPicPr/>
                      <p:nvPr/>
                    </p:nvPicPr>
                    <p:blipFill>
                      <a:blip r:embed="rId4"/>
                      <a:stretch>
                        <a:fillRect/>
                      </a:stretch>
                    </p:blipFill>
                    <p:spPr>
                      <a:xfrm>
                        <a:off x="7581265" y="4797425"/>
                        <a:ext cx="312420" cy="438150"/>
                      </a:xfrm>
                      <a:prstGeom prst="rect">
                        <a:avLst/>
                      </a:prstGeom>
                      <a:noFill/>
                      <a:ln w="38100">
                        <a:noFill/>
                        <a:miter/>
                      </a:ln>
                    </p:spPr>
                  </p:pic>
                </p:oleObj>
              </mc:Fallback>
            </mc:AlternateContent>
          </a:graphicData>
        </a:graphic>
      </p:graphicFrame>
      <p:graphicFrame>
        <p:nvGraphicFramePr>
          <p:cNvPr id="23" name="对象 -2147482536"/>
          <p:cNvGraphicFramePr/>
          <p:nvPr/>
        </p:nvGraphicFramePr>
        <p:xfrm>
          <a:off x="9622155" y="4869180"/>
          <a:ext cx="269875" cy="335280"/>
        </p:xfrm>
        <a:graphic>
          <a:graphicData uri="http://schemas.openxmlformats.org/presentationml/2006/ole">
            <mc:AlternateContent xmlns:mc="http://schemas.openxmlformats.org/markup-compatibility/2006">
              <mc:Choice xmlns:v="urn:schemas-microsoft-com:vml" Requires="v">
                <p:oleObj spid="_x0000_s84024" r:id="rId16" imgW="114300" imgH="139700" progId="Equation.DSMT4">
                  <p:embed/>
                </p:oleObj>
              </mc:Choice>
              <mc:Fallback>
                <p:oleObj r:id="rId16" imgW="114300" imgH="139700" progId="Equation.DSMT4">
                  <p:embed/>
                  <p:pic>
                    <p:nvPicPr>
                      <p:cNvPr id="0" name=""/>
                      <p:cNvPicPr/>
                      <p:nvPr/>
                    </p:nvPicPr>
                    <p:blipFill>
                      <a:blip r:embed="rId6"/>
                      <a:stretch>
                        <a:fillRect/>
                      </a:stretch>
                    </p:blipFill>
                    <p:spPr>
                      <a:xfrm>
                        <a:off x="9622155" y="4869180"/>
                        <a:ext cx="269875" cy="33528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10511186"/>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由个点搜索法得到的最优门槛值     将产出缺口分成经济下行（                    ）和经济上行（    	            ）两种状态。</a:t>
            </a:r>
          </a:p>
          <a:p>
            <a:pPr marL="342900" indent="-342900">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图4-5</a:t>
            </a:r>
            <a:r>
              <a:rPr kumimoji="1" lang="en-US" sz="2200" dirty="0">
                <a:latin typeface="Times New Roman" panose="02020603050405020304" pitchFamily="18" charset="0"/>
                <a:ea typeface="+mn-ea"/>
                <a:cs typeface="Times New Roman" panose="02020603050405020304" pitchFamily="18" charset="0"/>
              </a:rPr>
              <a:t>描述了通货膨胀率及模型转移函数样本取值分布情况，数据序列可被分成两种状态。由图可得，通货膨胀大于或等于1.7396，被认为是高通胀时期，否则认为是低通胀时期。相对于LST-VAR模型而言，EST-VAR模型计算的通胀门槛值相对更低，那么会有更多时期落入高通胀时期。</a:t>
            </a: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r>
              <a:rPr kumimoji="1" lang="en-US" sz="2200" dirty="0" smtClean="0">
                <a:latin typeface="Times New Roman" panose="02020603050405020304" pitchFamily="18" charset="0"/>
                <a:ea typeface="+mn-ea"/>
                <a:cs typeface="Times New Roman" panose="02020603050405020304" pitchFamily="18" charset="0"/>
                <a:sym typeface="+mn-ea"/>
              </a:rPr>
              <a:t>图4-5 </a:t>
            </a:r>
            <a:r>
              <a:rPr kumimoji="1" lang="en-US" sz="2200" dirty="0">
                <a:latin typeface="Times New Roman" panose="02020603050405020304" pitchFamily="18" charset="0"/>
                <a:ea typeface="+mn-ea"/>
                <a:cs typeface="Times New Roman" panose="02020603050405020304" pitchFamily="18" charset="0"/>
                <a:sym typeface="+mn-ea"/>
              </a:rPr>
              <a:t>通胀与转移函数的样本取值分布</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739978537" name="图片 1739978537"/>
          <p:cNvPicPr>
            <a:picLocks noChangeAspect="1"/>
          </p:cNvPicPr>
          <p:nvPr/>
        </p:nvPicPr>
        <p:blipFill>
          <a:blip r:embed="rId3"/>
          <a:stretch>
            <a:fillRect/>
          </a:stretch>
        </p:blipFill>
        <p:spPr>
          <a:xfrm>
            <a:off x="3141345" y="3501390"/>
            <a:ext cx="5795645" cy="2447290"/>
          </a:xfrm>
          <a:prstGeom prst="rect">
            <a:avLst/>
          </a:prstGeom>
        </p:spPr>
      </p:pic>
      <p:graphicFrame>
        <p:nvGraphicFramePr>
          <p:cNvPr id="23" name="对象 -2147482536"/>
          <p:cNvGraphicFramePr/>
          <p:nvPr/>
        </p:nvGraphicFramePr>
        <p:xfrm>
          <a:off x="4437380" y="836930"/>
          <a:ext cx="269875" cy="335280"/>
        </p:xfrm>
        <a:graphic>
          <a:graphicData uri="http://schemas.openxmlformats.org/presentationml/2006/ole">
            <mc:AlternateContent xmlns:mc="http://schemas.openxmlformats.org/markup-compatibility/2006">
              <mc:Choice xmlns:v="urn:schemas-microsoft-com:vml" Requires="v">
                <p:oleObj spid="_x0000_s85006" r:id="rId4" imgW="114300" imgH="139700" progId="Equation.DSMT4">
                  <p:embed/>
                </p:oleObj>
              </mc:Choice>
              <mc:Fallback>
                <p:oleObj r:id="rId4" imgW="114300" imgH="139700" progId="Equation.DSMT4">
                  <p:embed/>
                  <p:pic>
                    <p:nvPicPr>
                      <p:cNvPr id="0" name=""/>
                      <p:cNvPicPr/>
                      <p:nvPr/>
                    </p:nvPicPr>
                    <p:blipFill>
                      <a:blip r:embed="rId5"/>
                      <a:stretch>
                        <a:fillRect/>
                      </a:stretch>
                    </p:blipFill>
                    <p:spPr>
                      <a:xfrm>
                        <a:off x="4437380" y="836930"/>
                        <a:ext cx="269875" cy="335280"/>
                      </a:xfrm>
                      <a:prstGeom prst="rect">
                        <a:avLst/>
                      </a:prstGeom>
                      <a:noFill/>
                      <a:ln w="38100">
                        <a:noFill/>
                        <a:miter/>
                      </a:ln>
                    </p:spPr>
                  </p:pic>
                </p:oleObj>
              </mc:Fallback>
            </mc:AlternateContent>
          </a:graphicData>
        </a:graphic>
      </p:graphicFrame>
      <p:graphicFrame>
        <p:nvGraphicFramePr>
          <p:cNvPr id="3" name="对象 -2147482503"/>
          <p:cNvGraphicFramePr>
            <a:graphicFrameLocks noChangeAspect="1"/>
          </p:cNvGraphicFramePr>
          <p:nvPr/>
        </p:nvGraphicFramePr>
        <p:xfrm>
          <a:off x="8037830" y="908685"/>
          <a:ext cx="1449705" cy="323215"/>
        </p:xfrm>
        <a:graphic>
          <a:graphicData uri="http://schemas.openxmlformats.org/presentationml/2006/ole">
            <mc:AlternateContent xmlns:mc="http://schemas.openxmlformats.org/markup-compatibility/2006">
              <mc:Choice xmlns:v="urn:schemas-microsoft-com:vml" Requires="v">
                <p:oleObj spid="_x0000_s85007" r:id="rId6" imgW="673100" imgH="177165" progId="Equation.DSMT4">
                  <p:embed/>
                </p:oleObj>
              </mc:Choice>
              <mc:Fallback>
                <p:oleObj r:id="rId6" imgW="673100" imgH="177165" progId="Equation.DSMT4">
                  <p:embed/>
                  <p:pic>
                    <p:nvPicPr>
                      <p:cNvPr id="0" name=""/>
                      <p:cNvPicPr/>
                      <p:nvPr/>
                    </p:nvPicPr>
                    <p:blipFill>
                      <a:blip r:embed="rId7"/>
                      <a:stretch>
                        <a:fillRect/>
                      </a:stretch>
                    </p:blipFill>
                    <p:spPr>
                      <a:xfrm>
                        <a:off x="8037830" y="908685"/>
                        <a:ext cx="1449705" cy="32321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405130" y="1412875"/>
          <a:ext cx="1542415" cy="343535"/>
        </p:xfrm>
        <a:graphic>
          <a:graphicData uri="http://schemas.openxmlformats.org/presentationml/2006/ole">
            <mc:AlternateContent xmlns:mc="http://schemas.openxmlformats.org/markup-compatibility/2006">
              <mc:Choice xmlns:v="urn:schemas-microsoft-com:vml" Requires="v">
                <p:oleObj spid="_x0000_s85008" r:id="rId8" imgW="673100" imgH="177165" progId="Equation.DSMT4">
                  <p:embed/>
                </p:oleObj>
              </mc:Choice>
              <mc:Fallback>
                <p:oleObj r:id="rId8" imgW="673100" imgH="177165" progId="Equation.DSMT4">
                  <p:embed/>
                  <p:pic>
                    <p:nvPicPr>
                      <p:cNvPr id="0" name=""/>
                      <p:cNvPicPr/>
                      <p:nvPr/>
                    </p:nvPicPr>
                    <p:blipFill>
                      <a:blip r:embed="rId9"/>
                      <a:stretch>
                        <a:fillRect/>
                      </a:stretch>
                    </p:blipFill>
                    <p:spPr>
                      <a:xfrm>
                        <a:off x="405130" y="1412875"/>
                        <a:ext cx="1542415" cy="3435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491342494"/>
      </p:ext>
    </p:extLst>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zh-CN" altLang="en-US" sz="2800" b="1" cap="small" dirty="0">
                <a:latin typeface="微软雅黑" panose="020B0503020204020204" pitchFamily="34" charset="-122"/>
                <a:ea typeface="微软雅黑" panose="020B0503020204020204" pitchFamily="34" charset="-122"/>
                <a:cs typeface="+mn-cs"/>
                <a:sym typeface="+mn-ea"/>
              </a:rPr>
              <a:t>指数平滑转移向量自回归模型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事实证明，在样本期内，我国将近一半时期处于低通胀阶段，一半时期处于高通胀阶段，除了共同的阶段，即1996年中国经济高速增长时期投资过热，且资金和原材料等紧张引发的高通胀，2004年初房地产市场价格上涨带动其他行业价格上涨，2007年食品和住房长期上涨拉动，2011年货币超发导致货供应量增快和物价上涨，2019年底和2020年初新冠肺炎疫情导致商品交通运输管控，商品供给不足促使物价上涨，还有2010-2014年房地产价格上涨、供不应求和生产成本增加导致物价上涨，2022年依然是新冠肺炎疫情原因导致的运输成本增加，原材料上涨等。总之，相对LST-VAR模型，EST-VAR模型门槛值更低，更为严格的筛选出高通胀的时期。</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3923288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3849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依据经济学理论和SVAR模型，需要对非平稳序列做一阶差分处理，获得平稳序列，采用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表示其平稳向量，即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表示变量的一阶差分。按照Wold定理，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可表示为：</a:t>
            </a:r>
          </a:p>
          <a:p>
            <a:pPr>
              <a:lnSpc>
                <a:spcPct val="170000"/>
              </a:lnSpc>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4-1</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经济系统中最原始的冲击因素，被称为结构式冲击或新息（Innovations）。首先，根据BQ-SVAR，必须对原始冲击赋予经济含义。设定由产出分解出需求冲击；由通胀率分解出供给冲击；由利率分解出货币政策规则冲击；由人民币实际汇率分解出汇率冲击。</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nvGraphicFramePr>
        <p:xfrm>
          <a:off x="11205845" y="836930"/>
          <a:ext cx="375285" cy="434340"/>
        </p:xfrm>
        <a:graphic>
          <a:graphicData uri="http://schemas.openxmlformats.org/presentationml/2006/ole">
            <mc:AlternateContent xmlns:mc="http://schemas.openxmlformats.org/markup-compatibility/2006">
              <mc:Choice xmlns:v="urn:schemas-microsoft-com:vml" Requires="v">
                <p:oleObj spid="_x0000_s3261" name="Equation" r:id="rId3" imgW="203200" imgH="228600" progId="Equation.DSMT4">
                  <p:embed/>
                </p:oleObj>
              </mc:Choice>
              <mc:Fallback>
                <p:oleObj name="Equation" r:id="rId3" imgW="203200" imgH="228600" progId="Equation.DSMT4">
                  <p:embed/>
                  <p:pic>
                    <p:nvPicPr>
                      <p:cNvPr id="0" name="对象 6"/>
                      <p:cNvPicPr/>
                      <p:nvPr/>
                    </p:nvPicPr>
                    <p:blipFill>
                      <a:blip r:embed="rId4"/>
                      <a:stretch>
                        <a:fillRect/>
                      </a:stretch>
                    </p:blipFill>
                    <p:spPr>
                      <a:xfrm>
                        <a:off x="11205845" y="836930"/>
                        <a:ext cx="375285" cy="43434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2694940" y="1398905"/>
          <a:ext cx="2064385" cy="434340"/>
        </p:xfrm>
        <a:graphic>
          <a:graphicData uri="http://schemas.openxmlformats.org/presentationml/2006/ole">
            <mc:AlternateContent xmlns:mc="http://schemas.openxmlformats.org/markup-compatibility/2006">
              <mc:Choice xmlns:v="urn:schemas-microsoft-com:vml" Requires="v">
                <p:oleObj spid="_x0000_s3262" name="Equation" r:id="rId5" imgW="1117600" imgH="228600" progId="Equation.DSMT4">
                  <p:embed/>
                </p:oleObj>
              </mc:Choice>
              <mc:Fallback>
                <p:oleObj name="Equation" r:id="rId5" imgW="1117600" imgH="228600" progId="Equation.DSMT4">
                  <p:embed/>
                  <p:pic>
                    <p:nvPicPr>
                      <p:cNvPr id="0" name="对象 6"/>
                      <p:cNvPicPr/>
                      <p:nvPr/>
                    </p:nvPicPr>
                    <p:blipFill>
                      <a:blip r:embed="rId6"/>
                      <a:stretch>
                        <a:fillRect/>
                      </a:stretch>
                    </p:blipFill>
                    <p:spPr>
                      <a:xfrm>
                        <a:off x="2694940" y="1398905"/>
                        <a:ext cx="2064385" cy="43434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805170" y="1412875"/>
          <a:ext cx="258445" cy="313690"/>
        </p:xfrm>
        <a:graphic>
          <a:graphicData uri="http://schemas.openxmlformats.org/presentationml/2006/ole">
            <mc:AlternateContent xmlns:mc="http://schemas.openxmlformats.org/markup-compatibility/2006">
              <mc:Choice xmlns:v="urn:schemas-microsoft-com:vml" Requires="v">
                <p:oleObj spid="_x0000_s3263" name="Equation" r:id="rId7" imgW="139700" imgH="165100" progId="Equation.DSMT4">
                  <p:embed/>
                </p:oleObj>
              </mc:Choice>
              <mc:Fallback>
                <p:oleObj name="Equation" r:id="rId7" imgW="139700" imgH="165100" progId="Equation.DSMT4">
                  <p:embed/>
                  <p:pic>
                    <p:nvPicPr>
                      <p:cNvPr id="0" name="对象 6"/>
                      <p:cNvPicPr/>
                      <p:nvPr/>
                    </p:nvPicPr>
                    <p:blipFill>
                      <a:blip r:embed="rId8"/>
                      <a:stretch>
                        <a:fillRect/>
                      </a:stretch>
                    </p:blipFill>
                    <p:spPr>
                      <a:xfrm>
                        <a:off x="5805170" y="1412875"/>
                        <a:ext cx="258445"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845800" y="1397000"/>
          <a:ext cx="375285" cy="434340"/>
        </p:xfrm>
        <a:graphic>
          <a:graphicData uri="http://schemas.openxmlformats.org/presentationml/2006/ole">
            <mc:AlternateContent xmlns:mc="http://schemas.openxmlformats.org/markup-compatibility/2006">
              <mc:Choice xmlns:v="urn:schemas-microsoft-com:vml" Requires="v">
                <p:oleObj spid="_x0000_s3264" name="Equation" r:id="rId9" imgW="203200" imgH="228600" progId="Equation.DSMT4">
                  <p:embed/>
                </p:oleObj>
              </mc:Choice>
              <mc:Fallback>
                <p:oleObj name="Equation" r:id="rId9" imgW="203200" imgH="228600" progId="Equation.DSMT4">
                  <p:embed/>
                  <p:pic>
                    <p:nvPicPr>
                      <p:cNvPr id="0" name="对象 6"/>
                      <p:cNvPicPr/>
                      <p:nvPr/>
                    </p:nvPicPr>
                    <p:blipFill>
                      <a:blip r:embed="rId4"/>
                      <a:stretch>
                        <a:fillRect/>
                      </a:stretch>
                    </p:blipFill>
                    <p:spPr>
                      <a:xfrm>
                        <a:off x="10845800" y="1397000"/>
                        <a:ext cx="375285" cy="434340"/>
                      </a:xfrm>
                      <a:prstGeom prst="rect">
                        <a:avLst/>
                      </a:prstGeom>
                    </p:spPr>
                  </p:pic>
                </p:oleObj>
              </mc:Fallback>
            </mc:AlternateContent>
          </a:graphicData>
        </a:graphic>
      </p:graphicFrame>
      <p:graphicFrame>
        <p:nvGraphicFramePr>
          <p:cNvPr id="8" name="对象 -2147482611"/>
          <p:cNvGraphicFramePr>
            <a:graphicFrameLocks noChangeAspect="1"/>
          </p:cNvGraphicFramePr>
          <p:nvPr>
            <p:extLst>
              <p:ext uri="{D42A27DB-BD31-4B8C-83A1-F6EECF244321}">
                <p14:modId xmlns:p14="http://schemas.microsoft.com/office/powerpoint/2010/main" val="1895064488"/>
              </p:ext>
            </p:extLst>
          </p:nvPr>
        </p:nvGraphicFramePr>
        <p:xfrm>
          <a:off x="3645347" y="2132856"/>
          <a:ext cx="5113020" cy="948055"/>
        </p:xfrm>
        <a:graphic>
          <a:graphicData uri="http://schemas.openxmlformats.org/presentationml/2006/ole">
            <mc:AlternateContent xmlns:mc="http://schemas.openxmlformats.org/markup-compatibility/2006">
              <mc:Choice xmlns:v="urn:schemas-microsoft-com:vml" Requires="v">
                <p:oleObj spid="_x0000_s3265" r:id="rId10" imgW="2476500" imgH="444500" progId="Equation.DSMT4">
                  <p:embed/>
                </p:oleObj>
              </mc:Choice>
              <mc:Fallback>
                <p:oleObj r:id="rId10" imgW="2476500" imgH="444500" progId="Equation.DSMT4">
                  <p:embed/>
                  <p:pic>
                    <p:nvPicPr>
                      <p:cNvPr id="0" name="图片 3075"/>
                      <p:cNvPicPr/>
                      <p:nvPr/>
                    </p:nvPicPr>
                    <p:blipFill>
                      <a:blip r:embed="rId11"/>
                      <a:stretch>
                        <a:fillRect/>
                      </a:stretch>
                    </p:blipFill>
                    <p:spPr>
                      <a:xfrm>
                        <a:off x="3645347" y="2132856"/>
                        <a:ext cx="5113020" cy="948055"/>
                      </a:xfrm>
                      <a:prstGeom prst="rect">
                        <a:avLst/>
                      </a:prstGeom>
                      <a:noFill/>
                      <a:ln w="38100">
                        <a:noFill/>
                        <a:miter/>
                      </a:ln>
                    </p:spPr>
                  </p:pic>
                </p:oleObj>
              </mc:Fallback>
            </mc:AlternateContent>
          </a:graphicData>
        </a:graphic>
      </p:graphicFrame>
      <p:graphicFrame>
        <p:nvGraphicFramePr>
          <p:cNvPr id="26" name="对象 25"/>
          <p:cNvGraphicFramePr>
            <a:graphicFrameLocks noChangeAspect="1"/>
          </p:cNvGraphicFramePr>
          <p:nvPr/>
        </p:nvGraphicFramePr>
        <p:xfrm>
          <a:off x="1136333" y="3113405"/>
          <a:ext cx="1337310" cy="434340"/>
        </p:xfrm>
        <a:graphic>
          <a:graphicData uri="http://schemas.openxmlformats.org/presentationml/2006/ole">
            <mc:AlternateContent xmlns:mc="http://schemas.openxmlformats.org/markup-compatibility/2006">
              <mc:Choice xmlns:v="urn:schemas-microsoft-com:vml" Requires="v">
                <p:oleObj spid="_x0000_s3266" name="Equation" r:id="rId12" imgW="723900" imgH="228600" progId="Equation.DSMT4">
                  <p:embed/>
                </p:oleObj>
              </mc:Choice>
              <mc:Fallback>
                <p:oleObj name="Equation" r:id="rId12" imgW="723900" imgH="228600" progId="Equation.DSMT4">
                  <p:embed/>
                  <p:pic>
                    <p:nvPicPr>
                      <p:cNvPr id="0" name="对象 6"/>
                      <p:cNvPicPr/>
                      <p:nvPr/>
                    </p:nvPicPr>
                    <p:blipFill>
                      <a:blip r:embed="rId13"/>
                      <a:stretch>
                        <a:fillRect/>
                      </a:stretch>
                    </p:blipFill>
                    <p:spPr>
                      <a:xfrm>
                        <a:off x="1136333" y="3113405"/>
                        <a:ext cx="1337310" cy="4343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2564766" y="3032125"/>
          <a:ext cx="2182495" cy="554990"/>
        </p:xfrm>
        <a:graphic>
          <a:graphicData uri="http://schemas.openxmlformats.org/presentationml/2006/ole">
            <mc:AlternateContent xmlns:mc="http://schemas.openxmlformats.org/markup-compatibility/2006">
              <mc:Choice xmlns:v="urn:schemas-microsoft-com:vml" Requires="v">
                <p:oleObj spid="_x0000_s3267" name="Equation" r:id="rId14" imgW="1181100" imgH="292100" progId="Equation.DSMT4">
                  <p:embed/>
                </p:oleObj>
              </mc:Choice>
              <mc:Fallback>
                <p:oleObj name="Equation" r:id="rId14" imgW="1181100" imgH="292100" progId="Equation.DSMT4">
                  <p:embed/>
                  <p:pic>
                    <p:nvPicPr>
                      <p:cNvPr id="0" name="对象 6"/>
                      <p:cNvPicPr/>
                      <p:nvPr/>
                    </p:nvPicPr>
                    <p:blipFill>
                      <a:blip r:embed="rId15"/>
                      <a:stretch>
                        <a:fillRect/>
                      </a:stretch>
                    </p:blipFill>
                    <p:spPr>
                      <a:xfrm>
                        <a:off x="2564766" y="3032125"/>
                        <a:ext cx="2182495" cy="55499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915853" y="3113405"/>
          <a:ext cx="281940" cy="434340"/>
        </p:xfrm>
        <a:graphic>
          <a:graphicData uri="http://schemas.openxmlformats.org/presentationml/2006/ole">
            <mc:AlternateContent xmlns:mc="http://schemas.openxmlformats.org/markup-compatibility/2006">
              <mc:Choice xmlns:v="urn:schemas-microsoft-com:vml" Requires="v">
                <p:oleObj spid="_x0000_s3268" name="Equation" r:id="rId16" imgW="152400" imgH="228600" progId="Equation.DSMT4">
                  <p:embed/>
                </p:oleObj>
              </mc:Choice>
              <mc:Fallback>
                <p:oleObj name="Equation" r:id="rId16" imgW="152400" imgH="228600" progId="Equation.DSMT4">
                  <p:embed/>
                  <p:pic>
                    <p:nvPicPr>
                      <p:cNvPr id="0" name="对象 6"/>
                      <p:cNvPicPr/>
                      <p:nvPr/>
                    </p:nvPicPr>
                    <p:blipFill>
                      <a:blip r:embed="rId17"/>
                      <a:stretch>
                        <a:fillRect/>
                      </a:stretch>
                    </p:blipFill>
                    <p:spPr>
                      <a:xfrm>
                        <a:off x="4915853" y="3113405"/>
                        <a:ext cx="281940" cy="434340"/>
                      </a:xfrm>
                      <a:prstGeom prst="rect">
                        <a:avLst/>
                      </a:prstGeom>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zh-CN" altLang="en-US" sz="2800" b="1" cap="small" dirty="0">
                <a:latin typeface="微软雅黑" panose="020B0503020204020204" pitchFamily="34" charset="-122"/>
                <a:ea typeface="微软雅黑" panose="020B0503020204020204" pitchFamily="34" charset="-122"/>
                <a:cs typeface="+mn-cs"/>
                <a:sym typeface="+mn-ea"/>
              </a:rPr>
              <a:t>指数平滑转移向量自回归模型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b="1" dirty="0">
                <a:latin typeface="Times New Roman" panose="02020603050405020304" pitchFamily="18" charset="0"/>
                <a:ea typeface="+mn-ea"/>
                <a:cs typeface="Times New Roman" panose="02020603050405020304" pitchFamily="18" charset="0"/>
                <a:sym typeface="+mn-ea"/>
              </a:rPr>
              <a:t>（3）高低金融风险周期下货币政策非对称性效果经验分析。</a:t>
            </a:r>
            <a:endParaRPr kumimoji="1" lang="en-US"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本节将高低通胀区制脉冲响应按照以下方式区分：将大于或等于最优门槛值1.7396的通胀设为1.7396。从式</a:t>
            </a:r>
            <a:r>
              <a:rPr kumimoji="1" lang="en-US" sz="2400" dirty="0" smtClean="0">
                <a:latin typeface="Times New Roman" panose="02020603050405020304" pitchFamily="18" charset="0"/>
                <a:ea typeface="+mn-ea"/>
                <a:cs typeface="Times New Roman" panose="02020603050405020304" pitchFamily="18" charset="0"/>
                <a:sym typeface="+mn-ea"/>
              </a:rPr>
              <a:t>（4-11</a:t>
            </a:r>
            <a:r>
              <a:rPr kumimoji="1" lang="en-US" sz="2400" dirty="0">
                <a:latin typeface="Times New Roman" panose="02020603050405020304" pitchFamily="18" charset="0"/>
                <a:ea typeface="+mn-ea"/>
                <a:cs typeface="Times New Roman" panose="02020603050405020304" pitchFamily="18" charset="0"/>
                <a:sym typeface="+mn-ea"/>
              </a:rPr>
              <a:t>）的指数转换函数可知，当状态变量产出缺口等于门槛值    时，              等于零。</a:t>
            </a: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那么，再进行EST-VAR模型估计时，模型将与高通胀区制无关，只对低通胀区制的样本进行回归。同理，若将小于最优门槛值1.7396的通胀设为1.7396，那回归时意味着只对高通胀区制样本回归。因此，可以区分低通胀和高通胀时期利率对通胀的不同影响效应。</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01"/>
          <p:cNvGraphicFramePr/>
          <p:nvPr/>
        </p:nvGraphicFramePr>
        <p:xfrm>
          <a:off x="836930" y="3213100"/>
          <a:ext cx="347980" cy="380365"/>
        </p:xfrm>
        <a:graphic>
          <a:graphicData uri="http://schemas.openxmlformats.org/presentationml/2006/ole">
            <mc:AlternateContent xmlns:mc="http://schemas.openxmlformats.org/markup-compatibility/2006">
              <mc:Choice xmlns:v="urn:schemas-microsoft-com:vml" Requires="v">
                <p:oleObj spid="_x0000_s86026" r:id="rId3" imgW="114300" imgH="139700" progId="Equation.DSMT4">
                  <p:embed/>
                </p:oleObj>
              </mc:Choice>
              <mc:Fallback>
                <p:oleObj r:id="rId3" imgW="114300" imgH="139700" progId="Equation.DSMT4">
                  <p:embed/>
                  <p:pic>
                    <p:nvPicPr>
                      <p:cNvPr id="0" name=""/>
                      <p:cNvPicPr/>
                      <p:nvPr/>
                    </p:nvPicPr>
                    <p:blipFill>
                      <a:blip r:embed="rId4"/>
                      <a:stretch>
                        <a:fillRect/>
                      </a:stretch>
                    </p:blipFill>
                    <p:spPr>
                      <a:xfrm>
                        <a:off x="836930" y="3213100"/>
                        <a:ext cx="347980" cy="380365"/>
                      </a:xfrm>
                      <a:prstGeom prst="rect">
                        <a:avLst/>
                      </a:prstGeom>
                      <a:noFill/>
                      <a:ln w="38100">
                        <a:noFill/>
                        <a:miter/>
                      </a:ln>
                    </p:spPr>
                  </p:pic>
                </p:oleObj>
              </mc:Fallback>
            </mc:AlternateContent>
          </a:graphicData>
        </a:graphic>
      </p:graphicFrame>
      <p:graphicFrame>
        <p:nvGraphicFramePr>
          <p:cNvPr id="4" name="对象 -2147482500"/>
          <p:cNvGraphicFramePr/>
          <p:nvPr/>
        </p:nvGraphicFramePr>
        <p:xfrm>
          <a:off x="1629410" y="3137535"/>
          <a:ext cx="1167130" cy="455930"/>
        </p:xfrm>
        <a:graphic>
          <a:graphicData uri="http://schemas.openxmlformats.org/presentationml/2006/ole">
            <mc:AlternateContent xmlns:mc="http://schemas.openxmlformats.org/markup-compatibility/2006">
              <mc:Choice xmlns:v="urn:schemas-microsoft-com:vml" Requires="v">
                <p:oleObj spid="_x0000_s86027" r:id="rId5" imgW="673100" imgH="254000" progId="Equation.DSMT4">
                  <p:embed/>
                </p:oleObj>
              </mc:Choice>
              <mc:Fallback>
                <p:oleObj r:id="rId5" imgW="673100" imgH="254000" progId="Equation.DSMT4">
                  <p:embed/>
                  <p:pic>
                    <p:nvPicPr>
                      <p:cNvPr id="0" name=""/>
                      <p:cNvPicPr/>
                      <p:nvPr/>
                    </p:nvPicPr>
                    <p:blipFill>
                      <a:blip r:embed="rId6"/>
                      <a:stretch>
                        <a:fillRect/>
                      </a:stretch>
                    </p:blipFill>
                    <p:spPr>
                      <a:xfrm>
                        <a:off x="1629410" y="3137535"/>
                        <a:ext cx="1167130" cy="4559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561047873"/>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在高通胀区制下，利率对正向通胀冲击的时变脉冲响应也显著为正，且响应值逐渐增大，表明如果物价水平较高，利率应对通胀上升会具有持续性增强的上调反应。该反应相对低通胀阶段在早期敏感度较弱，但中后期表现为更敏感且持久，印证了货币政策当局在高通胀时期调控物价的响应初始趋于谨慎，而后上调利率以抑制物价的预期逐渐强烈。</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综上，本节利用EST-VAR模型的时变脉冲响应函数，能准确的考察出通胀对利率在不同通胀区制下的非对称性效果，显然，相对低通胀时期，利率对物价上涨的上调反应在高通胀时期长期更为显著和持久。</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4"/>
          <p:cNvPicPr>
            <a:picLocks noChangeAspect="1"/>
          </p:cNvPicPr>
          <p:nvPr/>
        </p:nvPicPr>
        <p:blipFill>
          <a:blip r:embed="rId2"/>
          <a:stretch>
            <a:fillRect/>
          </a:stretch>
        </p:blipFill>
        <p:spPr>
          <a:xfrm>
            <a:off x="3573145" y="4142740"/>
            <a:ext cx="5703570" cy="2475230"/>
          </a:xfrm>
          <a:prstGeom prst="rect">
            <a:avLst/>
          </a:prstGeom>
        </p:spPr>
      </p:pic>
    </p:spTree>
    <p:extLst>
      <p:ext uri="{BB962C8B-B14F-4D97-AF65-F5344CB8AC3E}">
        <p14:creationId xmlns:p14="http://schemas.microsoft.com/office/powerpoint/2010/main" val="4186969058"/>
      </p:ext>
    </p:extLst>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六、</a:t>
            </a:r>
            <a:r>
              <a:rPr kumimoji="0" lang="zh-CN" altLang="en-US" sz="5400" b="1" dirty="0">
                <a:solidFill>
                  <a:schemeClr val="bg1"/>
                </a:solidFill>
                <a:latin typeface="微软雅黑" panose="020B0503020204020204" pitchFamily="34" charset="-122"/>
                <a:ea typeface="微软雅黑" panose="020B0503020204020204" pitchFamily="34" charset="-122"/>
              </a:rPr>
              <a:t>面板向量自回归模型</a:t>
            </a:r>
          </a:p>
        </p:txBody>
      </p:sp>
    </p:spTree>
  </p:cSld>
  <p:clrMapOvr>
    <a:masterClrMapping/>
  </p:clrMapOvr>
  <p:transition spd="slow" advClick="0" advTm="3340">
    <p:wip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5605" y="720315"/>
            <a:ext cx="11555095" cy="493981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向量自回归（</a:t>
            </a:r>
            <a:r>
              <a:rPr lang="en-US" altLang="zh-CN" sz="1800" kern="100" dirty="0">
                <a:effectLst/>
                <a:latin typeface="Times New Roman" panose="02020603050405020304" pitchFamily="18" charset="0"/>
                <a:ea typeface="宋体" panose="02010600030101010101" pitchFamily="2" charset="-122"/>
              </a:rPr>
              <a:t>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）模型是将所有变量都作为内生变量，而解释变量为其本身和其他变量的滞后项，最后通过回归方程分析变量间的动态关联性。</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模型不需要先验的经济理论基础，无需提前设定变量之间的因果关系，克服了无法确定变量是内生还是外生的问题，因此，自</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世纪</a:t>
            </a:r>
            <a:r>
              <a:rPr lang="en-US" altLang="zh-CN" sz="1800" kern="100" dirty="0">
                <a:effectLst/>
                <a:latin typeface="Times New Roman" panose="02020603050405020304" pitchFamily="18" charset="0"/>
                <a:ea typeface="宋体" panose="02010600030101010101" pitchFamily="2" charset="-122"/>
              </a:rPr>
              <a:t>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年代</a:t>
            </a:r>
            <a:r>
              <a:rPr lang="en-US" altLang="zh-CN" sz="1800" kern="100" dirty="0">
                <a:effectLst/>
                <a:latin typeface="Times New Roman" panose="02020603050405020304" pitchFamily="18" charset="0"/>
                <a:ea typeface="宋体" panose="02010600030101010101" pitchFamily="2" charset="-122"/>
              </a:rPr>
              <a:t>Sims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年提出</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模型以来，其在金融市场数据中得到广泛的应用</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但是</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模型应用于时间序列分析时，要求样本数据满足一定的时间长度，对小容量样本数据进行参数估计时容易失准。针对这一问题，</a:t>
            </a:r>
            <a:r>
              <a:rPr lang="en-US" altLang="zh-CN" sz="1800" kern="100" dirty="0">
                <a:effectLst/>
                <a:latin typeface="Times New Roman" panose="02020603050405020304" pitchFamily="18" charset="0"/>
                <a:ea typeface="宋体" panose="02010600030101010101" pitchFamily="2" charset="-122"/>
              </a:rPr>
              <a:t>Holtz Eakin et 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(1988)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在承袭</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模型优点的基础上</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提出面</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板向量自回归模型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Panel 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，之后许多学者如</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McCoskey &amp; Kao (1998)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Joakim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Westerlund</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在此基础上进行不断的完善，使得如今</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已是较为成熟的模型。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模型是通过模型中的每个变量的个体时间序列数据建立时间序列向量自回归模型从而估计参数的，更重要的是，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模型在设定的过程中引入了固定效应，允许变量中存在个体效应差异和截面时间效应差异，从而降低了模型误差、提高了结果的稳健性。</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247317"/>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同时，无论是传统的回归方法还是向量自回归模型，使用单个经济体的时间序列分析可能无法得出一般性规律，而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模型使用面板数据的特性使得在时间长度确定的情况下，能够通过提高截面数量来扩充样本容量，从而提高模型估计的精准度。此外，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模型结合使用了组内均值差分和向前均值差分，组内均值差分可以抵消时间效应，向前均值差分可以抵消个体效应，最终得到更加精准的拟合结果。</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面板向量自回归模型的一般形式可以表示为</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4-18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是基于面板数据</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的向量，即截面个体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在    时刻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观测变量的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向量；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为滞后期不同的变量的待估系数矩阵</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    为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向量，表示个体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不可观测的个体固定效应矩阵；</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a:latin typeface="Calibri" panose="020F0502020204030204" pitchFamily="34" charset="0"/>
                <a:cs typeface="Times New Roman" panose="02020603050405020304" pitchFamily="18" charset="0"/>
              </a:rPr>
              <a:t>     </a:t>
            </a:r>
            <a:r>
              <a:rPr lang="zh-CN" altLang="en-US" kern="100" dirty="0">
                <a:latin typeface="Calibri" panose="020F0502020204030204" pitchFamily="34" charset="0"/>
                <a:cs typeface="Times New Roman" panose="02020603050405020304" pitchFamily="18" charset="0"/>
              </a:rPr>
              <a:t>是             向量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，表示时间固定效应，解释模型中各个变量的时间趋势；</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为服从正态分布的随机误差项；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为滞后项阶数</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p:nvPr/>
        </p:nvGraphicFramePr>
        <p:xfrm>
          <a:off x="3402624" y="2609598"/>
          <a:ext cx="5312047" cy="663806"/>
        </p:xfrm>
        <a:graphic>
          <a:graphicData uri="http://schemas.openxmlformats.org/presentationml/2006/ole">
            <mc:AlternateContent xmlns:mc="http://schemas.openxmlformats.org/markup-compatibility/2006">
              <mc:Choice xmlns:v="urn:schemas-microsoft-com:vml" Requires="v">
                <p:oleObj spid="_x0000_s26999" name="Equation" r:id="rId4" imgW="3403600" imgH="444500" progId="Equation.DSMT4">
                  <p:embed/>
                </p:oleObj>
              </mc:Choice>
              <mc:Fallback>
                <p:oleObj name="Equation" r:id="rId4" imgW="3403600" imgH="444500" progId="Equation.DSMT4">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624" y="2609598"/>
                        <a:ext cx="5312047" cy="663806"/>
                      </a:xfrm>
                      <a:prstGeom prst="rect">
                        <a:avLst/>
                      </a:prstGeom>
                      <a:noFill/>
                    </p:spPr>
                  </p:pic>
                </p:oleObj>
              </mc:Fallback>
            </mc:AlternateContent>
          </a:graphicData>
        </a:graphic>
      </p:graphicFrame>
      <p:sp>
        <p:nvSpPr>
          <p:cNvPr id="9" name="Rectangle 4"/>
          <p:cNvSpPr>
            <a:spLocks noChangeArrowheads="1"/>
          </p:cNvSpPr>
          <p:nvPr/>
        </p:nvSpPr>
        <p:spPr bwMode="auto">
          <a:xfrm>
            <a:off x="1104439" y="3134101"/>
            <a:ext cx="195650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1104439" y="3134102"/>
          <a:ext cx="341503" cy="392474"/>
        </p:xfrm>
        <a:graphic>
          <a:graphicData uri="http://schemas.openxmlformats.org/presentationml/2006/ole">
            <mc:AlternateContent xmlns:mc="http://schemas.openxmlformats.org/markup-compatibility/2006">
              <mc:Choice xmlns:v="urn:schemas-microsoft-com:vml" Requires="v">
                <p:oleObj spid="_x0000_s27000" name="Equation" r:id="rId6" imgW="215900" imgH="241300" progId="Equation.DSMT4">
                  <p:embed/>
                </p:oleObj>
              </mc:Choice>
              <mc:Fallback>
                <p:oleObj name="Equation" r:id="rId6" imgW="2159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439" y="3134102"/>
                        <a:ext cx="341503" cy="392474"/>
                      </a:xfrm>
                      <a:prstGeom prst="rect">
                        <a:avLst/>
                      </a:prstGeom>
                      <a:noFill/>
                    </p:spPr>
                  </p:pic>
                </p:oleObj>
              </mc:Fallback>
            </mc:AlternateContent>
          </a:graphicData>
        </a:graphic>
      </p:graphicFrame>
      <p:sp>
        <p:nvSpPr>
          <p:cNvPr id="13"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3087893" y="3190106"/>
          <a:ext cx="629462" cy="270535"/>
        </p:xfrm>
        <a:graphic>
          <a:graphicData uri="http://schemas.openxmlformats.org/presentationml/2006/ole">
            <mc:AlternateContent xmlns:mc="http://schemas.openxmlformats.org/markup-compatibility/2006">
              <mc:Choice xmlns:v="urn:schemas-microsoft-com:vml" Requires="v">
                <p:oleObj spid="_x0000_s27001" name="Equation" r:id="rId8" imgW="368300" imgH="165100" progId="Equation.DSMT4">
                  <p:embed/>
                </p:oleObj>
              </mc:Choice>
              <mc:Fallback>
                <p:oleObj name="Equation" r:id="rId8" imgW="368300" imgH="1651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7893" y="3190106"/>
                        <a:ext cx="629462" cy="270535"/>
                      </a:xfrm>
                      <a:prstGeom prst="rect">
                        <a:avLst/>
                      </a:prstGeom>
                      <a:noFill/>
                    </p:spPr>
                  </p:pic>
                </p:oleObj>
              </mc:Fallback>
            </mc:AlternateContent>
          </a:graphicData>
        </a:graphic>
      </p:graphicFrame>
      <p:sp>
        <p:nvSpPr>
          <p:cNvPr id="17" name="Rectangle 8"/>
          <p:cNvSpPr>
            <a:spLocks noChangeArrowheads="1"/>
          </p:cNvSpPr>
          <p:nvPr/>
        </p:nvSpPr>
        <p:spPr bwMode="auto">
          <a:xfrm>
            <a:off x="5828919" y="3161092"/>
            <a:ext cx="25011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5828920" y="3161092"/>
          <a:ext cx="188963" cy="329057"/>
        </p:xfrm>
        <a:graphic>
          <a:graphicData uri="http://schemas.openxmlformats.org/presentationml/2006/ole">
            <mc:AlternateContent xmlns:mc="http://schemas.openxmlformats.org/markup-compatibility/2006">
              <mc:Choice xmlns:v="urn:schemas-microsoft-com:vml" Requires="v">
                <p:oleObj spid="_x0000_s27002" name="Equation" r:id="rId10" imgW="88900" imgH="164465" progId="Equation.DSMT4">
                  <p:embed/>
                </p:oleObj>
              </mc:Choice>
              <mc:Fallback>
                <p:oleObj name="Equation" r:id="rId10" imgW="88900" imgH="164465"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8920" y="3161092"/>
                        <a:ext cx="188963" cy="329057"/>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6297074" y="3196342"/>
          <a:ext cx="188912" cy="303212"/>
        </p:xfrm>
        <a:graphic>
          <a:graphicData uri="http://schemas.openxmlformats.org/presentationml/2006/ole">
            <mc:AlternateContent xmlns:mc="http://schemas.openxmlformats.org/markup-compatibility/2006">
              <mc:Choice xmlns:v="urn:schemas-microsoft-com:vml" Requires="v">
                <p:oleObj spid="_x0000_s27003" name="Equation" r:id="rId12" imgW="2133600" imgH="3657600" progId="Equation.DSMT4">
                  <p:embed/>
                </p:oleObj>
              </mc:Choice>
              <mc:Fallback>
                <p:oleObj name="Equation" r:id="rId12" imgW="2133600" imgH="3657600" progId="Equation.DSMT4">
                  <p:embed/>
                  <p:pic>
                    <p:nvPicPr>
                      <p:cNvPr id="0" name="对象 14"/>
                      <p:cNvPicPr>
                        <a:picLocks noChangeAspect="1" noChangeArrowheads="1"/>
                      </p:cNvPicPr>
                      <p:nvPr/>
                    </p:nvPicPr>
                    <p:blipFill>
                      <a:blip r:embed="rId13"/>
                      <a:srcRect/>
                      <a:stretch>
                        <a:fillRect/>
                      </a:stretch>
                    </p:blipFill>
                    <p:spPr bwMode="auto">
                      <a:xfrm>
                        <a:off x="6297074" y="3196342"/>
                        <a:ext cx="188912" cy="303212"/>
                      </a:xfrm>
                      <a:prstGeom prst="rect">
                        <a:avLst/>
                      </a:prstGeom>
                      <a:noFill/>
                    </p:spPr>
                  </p:pic>
                </p:oleObj>
              </mc:Fallback>
            </mc:AlternateContent>
          </a:graphicData>
        </a:graphic>
      </p:graphicFrame>
      <p:graphicFrame>
        <p:nvGraphicFramePr>
          <p:cNvPr id="27" name="对象 26"/>
          <p:cNvGraphicFramePr>
            <a:graphicFrameLocks noChangeAspect="1"/>
          </p:cNvGraphicFramePr>
          <p:nvPr/>
        </p:nvGraphicFramePr>
        <p:xfrm>
          <a:off x="6921901" y="3196335"/>
          <a:ext cx="424656" cy="281092"/>
        </p:xfrm>
        <a:graphic>
          <a:graphicData uri="http://schemas.openxmlformats.org/presentationml/2006/ole">
            <mc:AlternateContent xmlns:mc="http://schemas.openxmlformats.org/markup-compatibility/2006">
              <mc:Choice xmlns:v="urn:schemas-microsoft-com:vml" Requires="v">
                <p:oleObj spid="_x0000_s27004" name="Equation" r:id="rId14" imgW="4876800" imgH="3962400" progId="Equation.DSMT4">
                  <p:embed/>
                </p:oleObj>
              </mc:Choice>
              <mc:Fallback>
                <p:oleObj name="Equation" r:id="rId14" imgW="4876800" imgH="3962400" progId="Equation.DSMT4">
                  <p:embed/>
                  <p:pic>
                    <p:nvPicPr>
                      <p:cNvPr id="0" name="对象 15"/>
                      <p:cNvPicPr>
                        <a:picLocks noChangeAspect="1" noChangeArrowheads="1"/>
                      </p:cNvPicPr>
                      <p:nvPr/>
                    </p:nvPicPr>
                    <p:blipFill>
                      <a:blip r:embed="rId15"/>
                      <a:srcRect/>
                      <a:stretch>
                        <a:fillRect/>
                      </a:stretch>
                    </p:blipFill>
                    <p:spPr bwMode="auto">
                      <a:xfrm>
                        <a:off x="6921901" y="3196335"/>
                        <a:ext cx="424656" cy="281092"/>
                      </a:xfrm>
                      <a:prstGeom prst="rect">
                        <a:avLst/>
                      </a:prstGeom>
                      <a:noFill/>
                    </p:spPr>
                  </p:pic>
                </p:oleObj>
              </mc:Fallback>
            </mc:AlternateContent>
          </a:graphicData>
        </a:graphic>
      </p:graphicFrame>
      <p:graphicFrame>
        <p:nvGraphicFramePr>
          <p:cNvPr id="29" name="对象 28"/>
          <p:cNvGraphicFramePr>
            <a:graphicFrameLocks noChangeAspect="1"/>
          </p:cNvGraphicFramePr>
          <p:nvPr/>
        </p:nvGraphicFramePr>
        <p:xfrm>
          <a:off x="8632509" y="3201614"/>
          <a:ext cx="629462" cy="270535"/>
        </p:xfrm>
        <a:graphic>
          <a:graphicData uri="http://schemas.openxmlformats.org/presentationml/2006/ole">
            <mc:AlternateContent xmlns:mc="http://schemas.openxmlformats.org/markup-compatibility/2006">
              <mc:Choice xmlns:v="urn:schemas-microsoft-com:vml" Requires="v">
                <p:oleObj spid="_x0000_s27005" name="Equation" r:id="rId16" imgW="368300" imgH="165100" progId="Equation.DSMT4">
                  <p:embed/>
                </p:oleObj>
              </mc:Choice>
              <mc:Fallback>
                <p:oleObj name="Equation" r:id="rId16" imgW="368300" imgH="165100" progId="Equation.DSMT4">
                  <p:embed/>
                  <p:pic>
                    <p:nvPicPr>
                      <p:cNvPr id="0" name="对象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2509" y="3201614"/>
                        <a:ext cx="629462" cy="270535"/>
                      </a:xfrm>
                      <a:prstGeom prst="rect">
                        <a:avLst/>
                      </a:prstGeom>
                      <a:noFill/>
                    </p:spPr>
                  </p:pic>
                </p:oleObj>
              </mc:Fallback>
            </mc:AlternateContent>
          </a:graphicData>
        </a:graphic>
      </p:graphicFrame>
      <p:graphicFrame>
        <p:nvGraphicFramePr>
          <p:cNvPr id="32" name="对象 31"/>
          <p:cNvGraphicFramePr>
            <a:graphicFrameLocks noChangeAspect="1"/>
          </p:cNvGraphicFramePr>
          <p:nvPr/>
        </p:nvGraphicFramePr>
        <p:xfrm>
          <a:off x="9820360" y="3157351"/>
          <a:ext cx="398462" cy="411162"/>
        </p:xfrm>
        <a:graphic>
          <a:graphicData uri="http://schemas.openxmlformats.org/presentationml/2006/ole">
            <mc:AlternateContent xmlns:mc="http://schemas.openxmlformats.org/markup-compatibility/2006">
              <mc:Choice xmlns:v="urn:schemas-microsoft-com:vml" Requires="v">
                <p:oleObj spid="_x0000_s27006" name="Equation" r:id="rId17" imgW="4572000" imgH="5791200" progId="Equation.DSMT4">
                  <p:embed/>
                </p:oleObj>
              </mc:Choice>
              <mc:Fallback>
                <p:oleObj name="Equation" r:id="rId17" imgW="4572000" imgH="5791200" progId="Equation.DSMT4">
                  <p:embed/>
                  <p:pic>
                    <p:nvPicPr>
                      <p:cNvPr id="0" name="对象 16"/>
                      <p:cNvPicPr>
                        <a:picLocks noChangeAspect="1" noChangeArrowheads="1"/>
                      </p:cNvPicPr>
                      <p:nvPr/>
                    </p:nvPicPr>
                    <p:blipFill>
                      <a:blip r:embed="rId18"/>
                      <a:srcRect/>
                      <a:stretch>
                        <a:fillRect/>
                      </a:stretch>
                    </p:blipFill>
                    <p:spPr bwMode="auto">
                      <a:xfrm>
                        <a:off x="9820360" y="3157351"/>
                        <a:ext cx="398462" cy="411162"/>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2781251" y="3622017"/>
          <a:ext cx="801688" cy="271463"/>
        </p:xfrm>
        <a:graphic>
          <a:graphicData uri="http://schemas.openxmlformats.org/presentationml/2006/ole">
            <mc:AlternateContent xmlns:mc="http://schemas.openxmlformats.org/markup-compatibility/2006">
              <mc:Choice xmlns:v="urn:schemas-microsoft-com:vml" Requires="v">
                <p:oleObj spid="_x0000_s27007" name="Equation" r:id="rId19" imgW="11277600" imgH="3962400" progId="Equation.DSMT4">
                  <p:embed/>
                </p:oleObj>
              </mc:Choice>
              <mc:Fallback>
                <p:oleObj name="Equation" r:id="rId19" imgW="11277600" imgH="3962400" progId="Equation.DSMT4">
                  <p:embed/>
                  <p:pic>
                    <p:nvPicPr>
                      <p:cNvPr id="0" name="对象 11"/>
                      <p:cNvPicPr>
                        <a:picLocks noChangeAspect="1" noChangeArrowheads="1"/>
                      </p:cNvPicPr>
                      <p:nvPr/>
                    </p:nvPicPr>
                    <p:blipFill>
                      <a:blip r:embed="rId20"/>
                      <a:srcRect/>
                      <a:stretch>
                        <a:fillRect/>
                      </a:stretch>
                    </p:blipFill>
                    <p:spPr bwMode="auto">
                      <a:xfrm>
                        <a:off x="2781251" y="3622017"/>
                        <a:ext cx="801688" cy="271463"/>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3916363" y="3552825"/>
          <a:ext cx="354012" cy="455613"/>
        </p:xfrm>
        <a:graphic>
          <a:graphicData uri="http://schemas.openxmlformats.org/presentationml/2006/ole">
            <mc:AlternateContent xmlns:mc="http://schemas.openxmlformats.org/markup-compatibility/2006">
              <mc:Choice xmlns:v="urn:schemas-microsoft-com:vml" Requires="v">
                <p:oleObj spid="_x0000_s27008" name="Equation" r:id="rId21" imgW="3962400" imgH="5486400" progId="Equation.DSMT4">
                  <p:embed/>
                </p:oleObj>
              </mc:Choice>
              <mc:Fallback>
                <p:oleObj name="Equation" r:id="rId21" imgW="3962400" imgH="5486400" progId="Equation.DSMT4">
                  <p:embed/>
                  <p:pic>
                    <p:nvPicPr>
                      <p:cNvPr id="0" name="对象 14"/>
                      <p:cNvPicPr>
                        <a:picLocks noChangeAspect="1" noChangeArrowheads="1"/>
                      </p:cNvPicPr>
                      <p:nvPr/>
                    </p:nvPicPr>
                    <p:blipFill>
                      <a:blip r:embed="rId22"/>
                      <a:srcRect/>
                      <a:stretch>
                        <a:fillRect/>
                      </a:stretch>
                    </p:blipFill>
                    <p:spPr bwMode="auto">
                      <a:xfrm>
                        <a:off x="3916363" y="3552825"/>
                        <a:ext cx="354012" cy="455613"/>
                      </a:xfrm>
                      <a:prstGeom prst="rect">
                        <a:avLst/>
                      </a:prstGeom>
                      <a:noFill/>
                    </p:spPr>
                  </p:pic>
                </p:oleObj>
              </mc:Fallback>
            </mc:AlternateContent>
          </a:graphicData>
        </a:graphic>
      </p:graphicFrame>
      <p:graphicFrame>
        <p:nvGraphicFramePr>
          <p:cNvPr id="43" name="对象 42"/>
          <p:cNvGraphicFramePr>
            <a:graphicFrameLocks noChangeAspect="1"/>
          </p:cNvGraphicFramePr>
          <p:nvPr/>
        </p:nvGraphicFramePr>
        <p:xfrm>
          <a:off x="4559747" y="3638741"/>
          <a:ext cx="629462" cy="270535"/>
        </p:xfrm>
        <a:graphic>
          <a:graphicData uri="http://schemas.openxmlformats.org/presentationml/2006/ole">
            <mc:AlternateContent xmlns:mc="http://schemas.openxmlformats.org/markup-compatibility/2006">
              <mc:Choice xmlns:v="urn:schemas-microsoft-com:vml" Requires="v">
                <p:oleObj spid="_x0000_s27009" name="Equation" r:id="rId23" imgW="368300" imgH="165100" progId="Equation.DSMT4">
                  <p:embed/>
                </p:oleObj>
              </mc:Choice>
              <mc:Fallback>
                <p:oleObj name="Equation" r:id="rId23" imgW="368300" imgH="165100" progId="Equation.DSMT4">
                  <p:embed/>
                  <p:pic>
                    <p:nvPicPr>
                      <p:cNvPr id="0" name="对象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9747" y="3638741"/>
                        <a:ext cx="629462" cy="270535"/>
                      </a:xfrm>
                      <a:prstGeom prst="rect">
                        <a:avLst/>
                      </a:prstGeom>
                      <a:noFill/>
                    </p:spPr>
                  </p:pic>
                </p:oleObj>
              </mc:Fallback>
            </mc:AlternateContent>
          </a:graphicData>
        </a:graphic>
      </p:graphicFrame>
      <p:graphicFrame>
        <p:nvGraphicFramePr>
          <p:cNvPr id="49" name="对象 48"/>
          <p:cNvGraphicFramePr>
            <a:graphicFrameLocks noChangeAspect="1"/>
          </p:cNvGraphicFramePr>
          <p:nvPr/>
        </p:nvGraphicFramePr>
        <p:xfrm>
          <a:off x="6813977" y="3584980"/>
          <a:ext cx="188963" cy="329057"/>
        </p:xfrm>
        <a:graphic>
          <a:graphicData uri="http://schemas.openxmlformats.org/presentationml/2006/ole">
            <mc:AlternateContent xmlns:mc="http://schemas.openxmlformats.org/markup-compatibility/2006">
              <mc:Choice xmlns:v="urn:schemas-microsoft-com:vml" Requires="v">
                <p:oleObj spid="_x0000_s27010" name="Equation" r:id="rId24" imgW="88900" imgH="164465" progId="Equation.DSMT4">
                  <p:embed/>
                </p:oleObj>
              </mc:Choice>
              <mc:Fallback>
                <p:oleObj name="Equation" r:id="rId24" imgW="88900" imgH="164465" progId="Equation.DSMT4">
                  <p:embed/>
                  <p:pic>
                    <p:nvPicPr>
                      <p:cNvPr id="0" name="对象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3977" y="3584980"/>
                        <a:ext cx="188963" cy="329057"/>
                      </a:xfrm>
                      <a:prstGeom prst="rect">
                        <a:avLst/>
                      </a:prstGeom>
                      <a:noFill/>
                    </p:spPr>
                  </p:pic>
                </p:oleObj>
              </mc:Fallback>
            </mc:AlternateContent>
          </a:graphicData>
        </a:graphic>
      </p:graphicFrame>
      <p:graphicFrame>
        <p:nvGraphicFramePr>
          <p:cNvPr id="52" name="对象 51"/>
          <p:cNvGraphicFramePr>
            <a:graphicFrameLocks noChangeAspect="1"/>
          </p:cNvGraphicFramePr>
          <p:nvPr/>
        </p:nvGraphicFramePr>
        <p:xfrm>
          <a:off x="7259239" y="3591517"/>
          <a:ext cx="424656" cy="281092"/>
        </p:xfrm>
        <a:graphic>
          <a:graphicData uri="http://schemas.openxmlformats.org/presentationml/2006/ole">
            <mc:AlternateContent xmlns:mc="http://schemas.openxmlformats.org/markup-compatibility/2006">
              <mc:Choice xmlns:v="urn:schemas-microsoft-com:vml" Requires="v">
                <p:oleObj spid="_x0000_s27011" name="Equation" r:id="rId25" imgW="4876800" imgH="3962400" progId="Equation.DSMT4">
                  <p:embed/>
                </p:oleObj>
              </mc:Choice>
              <mc:Fallback>
                <p:oleObj name="Equation" r:id="rId25" imgW="4876800" imgH="3962400" progId="Equation.DSMT4">
                  <p:embed/>
                  <p:pic>
                    <p:nvPicPr>
                      <p:cNvPr id="0" name="对象 16"/>
                      <p:cNvPicPr>
                        <a:picLocks noChangeAspect="1" noChangeArrowheads="1"/>
                      </p:cNvPicPr>
                      <p:nvPr/>
                    </p:nvPicPr>
                    <p:blipFill>
                      <a:blip r:embed="rId15"/>
                      <a:srcRect/>
                      <a:stretch>
                        <a:fillRect/>
                      </a:stretch>
                    </p:blipFill>
                    <p:spPr bwMode="auto">
                      <a:xfrm>
                        <a:off x="7259239" y="3591517"/>
                        <a:ext cx="424656" cy="281092"/>
                      </a:xfrm>
                      <a:prstGeom prst="rect">
                        <a:avLst/>
                      </a:prstGeom>
                      <a:noFill/>
                    </p:spPr>
                  </p:pic>
                </p:oleObj>
              </mc:Fallback>
            </mc:AlternateContent>
          </a:graphicData>
        </a:graphic>
      </p:graphicFrame>
      <p:sp>
        <p:nvSpPr>
          <p:cNvPr id="54" name="Rectangle 10"/>
          <p:cNvSpPr>
            <a:spLocks noChangeArrowheads="1"/>
          </p:cNvSpPr>
          <p:nvPr/>
        </p:nvSpPr>
        <p:spPr bwMode="auto">
          <a:xfrm>
            <a:off x="488899" y="4010977"/>
            <a:ext cx="22081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5" name="对象 54"/>
          <p:cNvGraphicFramePr>
            <a:graphicFrameLocks noChangeAspect="1"/>
          </p:cNvGraphicFramePr>
          <p:nvPr/>
        </p:nvGraphicFramePr>
        <p:xfrm>
          <a:off x="500310" y="3893480"/>
          <a:ext cx="276128" cy="414192"/>
        </p:xfrm>
        <a:graphic>
          <a:graphicData uri="http://schemas.openxmlformats.org/presentationml/2006/ole">
            <mc:AlternateContent xmlns:mc="http://schemas.openxmlformats.org/markup-compatibility/2006">
              <mc:Choice xmlns:v="urn:schemas-microsoft-com:vml" Requires="v">
                <p:oleObj spid="_x0000_s27012" name="Equation" r:id="rId26" imgW="152400" imgH="228600" progId="Equation.DSMT4">
                  <p:embed/>
                </p:oleObj>
              </mc:Choice>
              <mc:Fallback>
                <p:oleObj name="Equation" r:id="rId26" imgW="152400" imgH="228600" progId="Equation.DSMT4">
                  <p:embed/>
                  <p:pic>
                    <p:nvPicPr>
                      <p:cNvPr id="0" name="Object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0310" y="3893480"/>
                        <a:ext cx="276128" cy="414192"/>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1058030" y="3992116"/>
          <a:ext cx="629462" cy="270535"/>
        </p:xfrm>
        <a:graphic>
          <a:graphicData uri="http://schemas.openxmlformats.org/presentationml/2006/ole">
            <mc:AlternateContent xmlns:mc="http://schemas.openxmlformats.org/markup-compatibility/2006">
              <mc:Choice xmlns:v="urn:schemas-microsoft-com:vml" Requires="v">
                <p:oleObj spid="_x0000_s27013" name="Equation" r:id="rId28" imgW="368300" imgH="165100" progId="Equation.DSMT4">
                  <p:embed/>
                </p:oleObj>
              </mc:Choice>
              <mc:Fallback>
                <p:oleObj name="Equation" r:id="rId28" imgW="368300" imgH="165100" progId="Equation.DSMT4">
                  <p:embed/>
                  <p:pic>
                    <p:nvPicPr>
                      <p:cNvPr id="0" name="对象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030" y="3992116"/>
                        <a:ext cx="629462" cy="270535"/>
                      </a:xfrm>
                      <a:prstGeom prst="rect">
                        <a:avLst/>
                      </a:prstGeom>
                      <a:noFill/>
                    </p:spPr>
                  </p:pic>
                </p:oleObj>
              </mc:Fallback>
            </mc:AlternateContent>
          </a:graphicData>
        </a:graphic>
      </p:graphicFrame>
      <p:graphicFrame>
        <p:nvGraphicFramePr>
          <p:cNvPr id="60" name="对象 59"/>
          <p:cNvGraphicFramePr>
            <a:graphicFrameLocks noChangeAspect="1"/>
          </p:cNvGraphicFramePr>
          <p:nvPr/>
        </p:nvGraphicFramePr>
        <p:xfrm>
          <a:off x="7713435" y="3937662"/>
          <a:ext cx="322262" cy="393700"/>
        </p:xfrm>
        <a:graphic>
          <a:graphicData uri="http://schemas.openxmlformats.org/presentationml/2006/ole">
            <mc:AlternateContent xmlns:mc="http://schemas.openxmlformats.org/markup-compatibility/2006">
              <mc:Choice xmlns:v="urn:schemas-microsoft-com:vml" Requires="v">
                <p:oleObj spid="_x0000_s27014" name="Equation" r:id="rId29" imgW="4876800" imgH="5791200" progId="Equation.DSMT4">
                  <p:embed/>
                </p:oleObj>
              </mc:Choice>
              <mc:Fallback>
                <p:oleObj name="Equation" r:id="rId29" imgW="4876800" imgH="5791200" progId="Equation.DSMT4">
                  <p:embed/>
                  <p:pic>
                    <p:nvPicPr>
                      <p:cNvPr id="0" name="对象 8"/>
                      <p:cNvPicPr>
                        <a:picLocks noChangeAspect="1" noChangeArrowheads="1"/>
                      </p:cNvPicPr>
                      <p:nvPr/>
                    </p:nvPicPr>
                    <p:blipFill>
                      <a:blip r:embed="rId30"/>
                      <a:srcRect/>
                      <a:stretch>
                        <a:fillRect/>
                      </a:stretch>
                    </p:blipFill>
                    <p:spPr bwMode="auto">
                      <a:xfrm>
                        <a:off x="7713435" y="3937662"/>
                        <a:ext cx="322262" cy="393700"/>
                      </a:xfrm>
                      <a:prstGeom prst="rect">
                        <a:avLst/>
                      </a:prstGeom>
                      <a:noFill/>
                    </p:spPr>
                  </p:pic>
                </p:oleObj>
              </mc:Fallback>
            </mc:AlternateContent>
          </a:graphicData>
        </a:graphic>
      </p:graphicFrame>
      <p:sp>
        <p:nvSpPr>
          <p:cNvPr id="63" name="Rectangle 12"/>
          <p:cNvSpPr>
            <a:spLocks noChangeArrowheads="1"/>
          </p:cNvSpPr>
          <p:nvPr/>
        </p:nvSpPr>
        <p:spPr bwMode="auto">
          <a:xfrm>
            <a:off x="11090531" y="4022248"/>
            <a:ext cx="25770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060646" y="3991776"/>
          <a:ext cx="322262" cy="339048"/>
        </p:xfrm>
        <a:graphic>
          <a:graphicData uri="http://schemas.openxmlformats.org/presentationml/2006/ole">
            <mc:AlternateContent xmlns:mc="http://schemas.openxmlformats.org/markup-compatibility/2006">
              <mc:Choice xmlns:v="urn:schemas-microsoft-com:vml" Requires="v">
                <p:oleObj spid="_x0000_s27015" name="Equation" r:id="rId31" imgW="152400" imgH="165100" progId="Equation.DSMT4">
                  <p:embed/>
                </p:oleObj>
              </mc:Choice>
              <mc:Fallback>
                <p:oleObj name="Equation" r:id="rId31" imgW="152400" imgH="165100" progId="Equation.DSMT4">
                  <p:embed/>
                  <p:pic>
                    <p:nvPicPr>
                      <p:cNvPr id="0"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60646" y="3991776"/>
                        <a:ext cx="322262" cy="339048"/>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939814"/>
          </a:xfrm>
          <a:prstGeom prst="rect">
            <a:avLst/>
          </a:prstGeom>
          <a:noFill/>
        </p:spPr>
        <p:txBody>
          <a:bodyPr wrap="square" rtlCol="0">
            <a:spAutoFit/>
          </a:bodyPr>
          <a:lstStyle/>
          <a:p>
            <a:pPr indent="457200" algn="just">
              <a:lnSpc>
                <a:spcPct val="150000"/>
              </a:lnSpc>
            </a:pPr>
            <a:r>
              <a:rPr lang="zh-CN" altLang="zh-CN" b="1" kern="100" dirty="0">
                <a:latin typeface="Times New Roman" panose="02020603050405020304" pitchFamily="18" charset="0"/>
                <a:cs typeface="Times New Roman" panose="02020603050405020304" pitchFamily="18" charset="0"/>
              </a:rPr>
              <a:t>面板向量自回归模型（</a:t>
            </a:r>
            <a:r>
              <a:rPr lang="en-US" altLang="zh-CN" b="1" kern="100" dirty="0">
                <a:latin typeface="Times New Roman" panose="02020603050405020304" pitchFamily="18" charset="0"/>
                <a:cs typeface="Times New Roman" panose="02020603050405020304" pitchFamily="18" charset="0"/>
              </a:rPr>
              <a:t>PVAR</a:t>
            </a:r>
            <a:r>
              <a:rPr lang="zh-CN" altLang="zh-CN" b="1" kern="100" dirty="0">
                <a:latin typeface="Times New Roman" panose="02020603050405020304" pitchFamily="18" charset="0"/>
                <a:cs typeface="Times New Roman" panose="02020603050405020304" pitchFamily="18" charset="0"/>
              </a:rPr>
              <a:t>）的实证分析主要分为五个步骤：</a:t>
            </a:r>
            <a:endParaRPr lang="en-US" altLang="zh-CN" b="1" kern="100" dirty="0">
              <a:latin typeface="Times New Roman" panose="02020603050405020304" pitchFamily="18" charset="0"/>
              <a:cs typeface="Times New Roman" panose="02020603050405020304" pitchFamily="18" charset="0"/>
            </a:endParaRPr>
          </a:p>
          <a:p>
            <a:pPr indent="457200" algn="just">
              <a:lnSpc>
                <a:spcPct val="150000"/>
              </a:lnSpc>
            </a:pPr>
            <a:endParaRPr lang="zh-CN" altLang="zh-CN" b="1"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kern="100" dirty="0">
                <a:latin typeface="Times New Roman" panose="02020603050405020304" pitchFamily="18" charset="0"/>
                <a:cs typeface="Times New Roman" panose="02020603050405020304" pitchFamily="18" charset="0"/>
              </a:rPr>
              <a:t>第一步，面板单位根检验。对所使用的面板数据进行平稳性检验，如果变量序列不平稳，则可能使模型的估计结果出现偏差，并且脉冲响应和方差分解的结果失真。单位根检验包括检验同质单位根的</a:t>
            </a:r>
            <a:r>
              <a:rPr lang="en-US" altLang="zh-CN" kern="100" dirty="0">
                <a:latin typeface="Times New Roman" panose="02020603050405020304" pitchFamily="18" charset="0"/>
                <a:cs typeface="Times New Roman" panose="02020603050405020304" pitchFamily="18" charset="0"/>
              </a:rPr>
              <a:t>LLC </a:t>
            </a:r>
            <a:r>
              <a:rPr lang="zh-CN" altLang="zh-CN" kern="100" dirty="0">
                <a:latin typeface="Times New Roman" panose="02020603050405020304" pitchFamily="18" charset="0"/>
                <a:cs typeface="Times New Roman" panose="02020603050405020304" pitchFamily="18" charset="0"/>
              </a:rPr>
              <a:t>和</a:t>
            </a:r>
            <a:r>
              <a:rPr lang="en-US" altLang="zh-CN" kern="100" dirty="0" err="1">
                <a:latin typeface="Times New Roman" panose="02020603050405020304" pitchFamily="18" charset="0"/>
                <a:cs typeface="Times New Roman" panose="02020603050405020304" pitchFamily="18" charset="0"/>
              </a:rPr>
              <a:t>Breitung</a:t>
            </a:r>
            <a:r>
              <a:rPr lang="zh-CN" altLang="zh-CN" kern="100" dirty="0">
                <a:latin typeface="Times New Roman" panose="02020603050405020304" pitchFamily="18" charset="0"/>
                <a:cs typeface="Times New Roman" panose="02020603050405020304" pitchFamily="18" charset="0"/>
              </a:rPr>
              <a:t>、检验异质单位根的</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ADF-Fisher</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PP-Fisher</a:t>
            </a:r>
            <a:r>
              <a:rPr lang="zh-CN" altLang="zh-CN" kern="100" dirty="0">
                <a:latin typeface="Times New Roman" panose="02020603050405020304" pitchFamily="18" charset="0"/>
                <a:cs typeface="Times New Roman" panose="02020603050405020304" pitchFamily="18" charset="0"/>
              </a:rPr>
              <a:t>五种方法，比较常用的为</a:t>
            </a:r>
            <a:r>
              <a:rPr lang="en-US" altLang="zh-CN" kern="100" dirty="0">
                <a:latin typeface="Times New Roman" panose="02020603050405020304" pitchFamily="18" charset="0"/>
                <a:cs typeface="Times New Roman" panose="02020603050405020304" pitchFamily="18" charset="0"/>
              </a:rPr>
              <a:t>LLC</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面板单位根检验后，如果各变量都是平稳的，那么可以直接进行第三步，但是如果全部或部分变量不平稳，这个时候我们就需要进行面板协整分析，来考察变量间是否存在长期均衡关系。需要注意的是协整检验的前提是同阶单整，因此，要在保证所有变量序列同阶单整的前提下才可以运用原始数据进行协整检验，如果通过了协整检验，说明变量之间存在着长期稳定的均衡关系，其方程回归残差是平稳的，因此可在此基础上直接对原方程进行回归，此时的回归结果是较精确的。</a:t>
            </a:r>
            <a:endParaRPr lang="en-US" altLang="zh-CN"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kern="100" dirty="0">
              <a:latin typeface="Times New Roman" panose="02020603050405020304" pitchFamily="18" charset="0"/>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545085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第二步，利用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HOIC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三项信息准则确定模型的最优滞后阶数。需要注意的是，在确定最优滞后阶数时，如果原始数据是非平稳的，应当使用平稳数据即差分后的数据；如果原始数据是平稳的，可以直接用来确定最优滞后阶数。关于最优滞后阶数的判断上，遵循如下规则：首先，选择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或是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值最小的阶数，每个准则下的最小值会用星号标出，星号最多的滞后阶数就是最优滞后阶数，其次，当三者不一致时，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倾向于选择比较精简的模型，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倾向于比较“丰满”的模型，但通常，</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优于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第三步，采用广义矩阵估计（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）确定回归方程的参数。由于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模型中包含个体效应和时间效应，因此，可以运用横截面上的均值差分和“向前均值差分”即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方法去掉时间效应和个体效应。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方法通过消除每个个体向前的均值，即每一时期未来观测值的均值，保证了滞后变量与转换后的变量正交，进而与误差项无关，从而可以使用滞后变量作为其工具变量。选择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方法估计是由于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估计是一个稳健估计量，它不要求扰动项的准确分布信息，允许随机误差项存在异方差与序列相关，所得到的参数估计量比其它参数估计方法更合乎实际。</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第四步，通过生成脉冲响应函数（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Impulse Response Function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IRF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）分析变量之间的动态关系。由于冲击反应函数是通过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参数构造的，所以必须考虑标准差，而标准差又难以通过计算获得，通常采用蒙特卡洛方法模拟产生置信区间，进而获得标准差。脉冲响应函数刻画了在误差项上加一个标准差大小的一次性冲击（</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one-time shock</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）对内生变量的当期值和未来值所带来的影响，即每个内生变量的变动和冲击对它自己及所有其它内生变量产生的影响，刻画的是系统的动态特征。</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第五步，进行误差方差分解（</a:t>
            </a:r>
            <a:r>
              <a:rPr lang="en-US" altLang="zh-CN" sz="1800" kern="100" dirty="0">
                <a:effectLst/>
                <a:latin typeface="Times New Roman" panose="02020603050405020304" pitchFamily="18" charset="0"/>
                <a:ea typeface="宋体" panose="02010600030101010101" pitchFamily="2" charset="-122"/>
              </a:rPr>
              <a:t>Variance Decompositions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），分析变量之间相互作用的贡献度。乔利斯基方差分解是指通过求解随机扰动项对向量自回归模型预测的均方误差（</a:t>
            </a:r>
            <a:r>
              <a:rPr lang="en-US" altLang="zh-CN" sz="1800" kern="100" dirty="0">
                <a:effectLst/>
                <a:latin typeface="Times New Roman" panose="02020603050405020304" pitchFamily="18" charset="0"/>
                <a:ea typeface="宋体" panose="02010600030101010101" pitchFamily="2" charset="-122"/>
              </a:rPr>
              <a:t>Mean Square Error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），分析每一个结构冲击对内生变量变化的贡献度以评价模型中各变量间相互作用的方法。误差项方差分解能给出对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中的变量产生影响的每个随机扰动的相对重要性，与脉冲响应相互补充、相互说明，可以说方差分解是</a:t>
            </a:r>
            <a:r>
              <a:rPr lang="zh-CN" altLang="zh-CN" sz="1800" kern="100" dirty="0">
                <a:effectLst/>
                <a:ea typeface="宋体" panose="02010600030101010101" pitchFamily="2" charset="-122"/>
                <a:cs typeface="宋体" panose="02010600030101010101" pitchFamily="2" charset="-122"/>
              </a:rPr>
              <a:t>“数值化”了脉冲响应。</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4204356"/>
          </a:xfrm>
          <a:prstGeom prst="rect">
            <a:avLst/>
          </a:prstGeom>
          <a:noFill/>
        </p:spPr>
        <p:txBody>
          <a:bodyPr wrap="square" rtlCol="0">
            <a:spAutoFit/>
          </a:bodyPr>
          <a:lstStyle/>
          <a:p>
            <a:pPr indent="4572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本节选取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G8</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经济体：美国、英国、法国、德国、日本、意大利、加拿大、俄罗斯的通胀、生产指数以及信贷缺口三个指标的季度数据对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模型进行建模，样本时间跨度为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2019</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季度，共</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个观测值。其中，借鉴国际清算银行（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）研究，采用信贷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/GDP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比率缺口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(credit-to-GDP gap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，下称信贷缺口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来测度金融周期；通胀率采用各国的消费者价格指数季度同比数据代表通货膨胀率，计算公式为通胀率（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季度</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 – 100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；生产指数则采用季节调整后的制造业生产的同比增速作为替代变量。</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首先，为了避免构建的模型出现伪回归现象，保证估计结果的有效性，在构建</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模型前对面板数据进行平稳性检验。鉴于普通</a:t>
            </a:r>
            <a:r>
              <a:rPr lang="en-US" altLang="zh-CN" sz="1800" kern="100" dirty="0">
                <a:effectLst/>
                <a:latin typeface="Times New Roman" panose="02020603050405020304" pitchFamily="18" charset="0"/>
                <a:ea typeface="宋体" panose="02010600030101010101" pitchFamily="2" charset="-122"/>
              </a:rPr>
              <a:t>ADF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方法在检验面板数据时低效性，本文采用两种更为常见的面板单位根的检验方法，即相同单位根情形下的单位根检验方法</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和不同单位根情形下的单位根检验方法</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来检验面板数据的平稳性。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338828"/>
          </a:xfrm>
          <a:prstGeom prst="rect">
            <a:avLst/>
          </a:prstGeom>
          <a:noFill/>
        </p:spPr>
        <p:txBody>
          <a:bodyPr wrap="square" rtlCol="0">
            <a:spAutoFit/>
          </a:bodyPr>
          <a:lstStyle/>
          <a:p>
            <a:pPr indent="4572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4-6</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为</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单位根检验结果，从上表中可知通胀和生产指数的</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单位根检验均是平稳的，但是信贷缺口二者的单位根检验均不平稳，因此，我们将三者差分一阶以后在进行单位根检验，发现通胀、生产指数和信贷缺口的一阶差分序列均拒绝非平稳的原假设，表明三个序列均为一阶平稳序列，满足</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模型分析的前提。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4073309" y="1853739"/>
            <a:ext cx="17180560" cy="369332"/>
          </a:xfrm>
          <a:prstGeom prst="rect">
            <a:avLst/>
          </a:prstGeom>
          <a:noFill/>
        </p:spPr>
        <p:txBody>
          <a:bodyPr wrap="square">
            <a:spAutoFit/>
          </a:bodyPr>
          <a:lstStyle/>
          <a:p>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4-6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年面板平稳性检验</a:t>
            </a:r>
            <a:endParaRPr lang="zh-CN" altLang="en-US" dirty="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85" y="2248471"/>
            <a:ext cx="8416170" cy="427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05841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其次，为了获取每一时刻的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值，可先对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做VAR分析，考虑如下结构式VAR（Structural VAR）模型：</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为结构式系数矩阵，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表示结构式冲击。令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代表简约式冲击，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表示简约式系数矩阵，定义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，则向量移动平均矩阵可由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给定。在一定条件下</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）式可改写为如下无穷阶的向量移动平均（VMA(</a:t>
            </a:r>
            <a:r>
              <a:rPr kumimoji="1" lang="en-US" sz="2200" dirty="0">
                <a:latin typeface="Times New Roman" panose="02020603050405020304" pitchFamily="18" charset="0"/>
                <a:ea typeface="+mn-ea"/>
                <a:cs typeface="Times New Roman" panose="02020603050405020304" pitchFamily="18" charset="0"/>
              </a:rPr>
              <a:t>L</a:t>
            </a:r>
            <a:r>
              <a:rPr kumimoji="1" sz="2200" dirty="0">
                <a:latin typeface="Times New Roman" panose="02020603050405020304" pitchFamily="18" charset="0"/>
                <a:ea typeface="+mn-ea"/>
                <a:cs typeface="Times New Roman" panose="02020603050405020304" pitchFamily="18" charset="0"/>
              </a:rPr>
              <a:t>)）过程：</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4-</a:t>
            </a:r>
            <a:r>
              <a:rPr kumimoji="1" lang="en-US" sz="2200" dirty="0" smtClean="0">
                <a:latin typeface="Times New Roman" panose="02020603050405020304" pitchFamily="18" charset="0"/>
                <a:ea typeface="+mn-ea"/>
                <a:cs typeface="Times New Roman" panose="02020603050405020304" pitchFamily="18" charset="0"/>
                <a:sym typeface="+mn-ea"/>
              </a:rPr>
              <a:t>3</a:t>
            </a:r>
            <a:r>
              <a:rPr kumimoji="1"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其中，</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。比较</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4-</a:t>
            </a:r>
            <a:r>
              <a:rPr lang="zh-CN" altLang="en-US" dirty="0" smtClean="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）和</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4-</a:t>
            </a:r>
            <a:r>
              <a:rPr lang="zh-CN" altLang="en-US" dirty="0" smtClean="0">
                <a:latin typeface="Times New Roman" panose="02020603050405020304" pitchFamily="18" charset="0"/>
                <a:cs typeface="Times New Roman" panose="02020603050405020304" pitchFamily="18" charset="0"/>
              </a:rPr>
              <a:t>3</a:t>
            </a:r>
            <a:r>
              <a:rPr lang="zh-CN" altLang="en-US" dirty="0">
                <a:latin typeface="Times New Roman" panose="02020603050405020304" pitchFamily="18" charset="0"/>
                <a:cs typeface="Times New Roman" panose="02020603050405020304" pitchFamily="18" charset="0"/>
              </a:rPr>
              <a:t>）两式可知，如果对于任何的（</a:t>
            </a:r>
            <a:r>
              <a:rPr lang="en-US" altLang="zh-CN" dirty="0">
                <a:latin typeface="Times New Roman" panose="02020603050405020304" pitchFamily="18" charset="0"/>
                <a:cs typeface="Times New Roman" panose="02020603050405020304" pitchFamily="18" charset="0"/>
              </a:rPr>
              <a:t>L</a:t>
            </a:r>
            <a:r>
              <a:rPr lang="zh-CN" altLang="en-US" dirty="0">
                <a:latin typeface="Times New Roman" panose="02020603050405020304" pitchFamily="18" charset="0"/>
                <a:cs typeface="Times New Roman" panose="02020603050405020304" pitchFamily="18" charset="0"/>
              </a:rPr>
              <a:t>=0，1，2，…）都有一个矩阵</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使得</a:t>
            </a:r>
          </a:p>
          <a:p>
            <a:pPr marL="0" indent="0">
              <a:lnSpc>
                <a:spcPct val="17000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成立，则有</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a:t>
            </a:r>
          </a:p>
        </p:txBody>
      </p:sp>
      <p:graphicFrame>
        <p:nvGraphicFramePr>
          <p:cNvPr id="19" name="对象 18"/>
          <p:cNvGraphicFramePr>
            <a:graphicFrameLocks noChangeAspect="1"/>
          </p:cNvGraphicFramePr>
          <p:nvPr/>
        </p:nvGraphicFramePr>
        <p:xfrm>
          <a:off x="8367395" y="2524125"/>
          <a:ext cx="1699260" cy="415290"/>
        </p:xfrm>
        <a:graphic>
          <a:graphicData uri="http://schemas.openxmlformats.org/presentationml/2006/ole">
            <mc:AlternateContent xmlns:mc="http://schemas.openxmlformats.org/markup-compatibility/2006">
              <mc:Choice xmlns:v="urn:schemas-microsoft-com:vml" Requires="v">
                <p:oleObj spid="_x0000_s4427" name="Equation" r:id="rId3" imgW="1016000" imgH="241300" progId="Equation.DSMT4">
                  <p:embed/>
                </p:oleObj>
              </mc:Choice>
              <mc:Fallback>
                <p:oleObj name="Equation" r:id="rId3" imgW="1016000" imgH="241300" progId="Equation.DSMT4">
                  <p:embed/>
                  <p:pic>
                    <p:nvPicPr>
                      <p:cNvPr id="0" name="对象 6"/>
                      <p:cNvPicPr/>
                      <p:nvPr/>
                    </p:nvPicPr>
                    <p:blipFill>
                      <a:blip r:embed="rId4"/>
                      <a:stretch>
                        <a:fillRect/>
                      </a:stretch>
                    </p:blipFill>
                    <p:spPr>
                      <a:xfrm>
                        <a:off x="8367395" y="2524125"/>
                        <a:ext cx="1699260" cy="41529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112838" y="2565400"/>
          <a:ext cx="281940" cy="313690"/>
        </p:xfrm>
        <a:graphic>
          <a:graphicData uri="http://schemas.openxmlformats.org/presentationml/2006/ole">
            <mc:AlternateContent xmlns:mc="http://schemas.openxmlformats.org/markup-compatibility/2006">
              <mc:Choice xmlns:v="urn:schemas-microsoft-com:vml" Requires="v">
                <p:oleObj spid="_x0000_s4428" name="Equation" r:id="rId5" imgW="152400" imgH="165100" progId="Equation.DSMT4">
                  <p:embed/>
                </p:oleObj>
              </mc:Choice>
              <mc:Fallback>
                <p:oleObj name="Equation" r:id="rId5" imgW="152400" imgH="165100" progId="Equation.DSMT4">
                  <p:embed/>
                  <p:pic>
                    <p:nvPicPr>
                      <p:cNvPr id="0" name="对象 6"/>
                      <p:cNvPicPr/>
                      <p:nvPr/>
                    </p:nvPicPr>
                    <p:blipFill>
                      <a:blip r:embed="rId6"/>
                      <a:stretch>
                        <a:fillRect/>
                      </a:stretch>
                    </p:blipFill>
                    <p:spPr>
                      <a:xfrm>
                        <a:off x="1112838" y="2565400"/>
                        <a:ext cx="281940"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468620" y="836930"/>
          <a:ext cx="375285" cy="434340"/>
        </p:xfrm>
        <a:graphic>
          <a:graphicData uri="http://schemas.openxmlformats.org/presentationml/2006/ole">
            <mc:AlternateContent xmlns:mc="http://schemas.openxmlformats.org/markup-compatibility/2006">
              <mc:Choice xmlns:v="urn:schemas-microsoft-com:vml" Requires="v">
                <p:oleObj spid="_x0000_s4429" name="Equation" r:id="rId7" imgW="203200" imgH="228600" progId="Equation.DSMT4">
                  <p:embed/>
                </p:oleObj>
              </mc:Choice>
              <mc:Fallback>
                <p:oleObj name="Equation" r:id="rId7" imgW="203200" imgH="228600" progId="Equation.DSMT4">
                  <p:embed/>
                  <p:pic>
                    <p:nvPicPr>
                      <p:cNvPr id="0" name="对象 6"/>
                      <p:cNvPicPr/>
                      <p:nvPr/>
                    </p:nvPicPr>
                    <p:blipFill>
                      <a:blip r:embed="rId8"/>
                      <a:stretch>
                        <a:fillRect/>
                      </a:stretch>
                    </p:blipFill>
                    <p:spPr>
                      <a:xfrm>
                        <a:off x="5468620" y="836930"/>
                        <a:ext cx="375285" cy="43434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5600701" y="2519045"/>
          <a:ext cx="258445" cy="434340"/>
        </p:xfrm>
        <a:graphic>
          <a:graphicData uri="http://schemas.openxmlformats.org/presentationml/2006/ole">
            <mc:AlternateContent xmlns:mc="http://schemas.openxmlformats.org/markup-compatibility/2006">
              <mc:Choice xmlns:v="urn:schemas-microsoft-com:vml" Requires="v">
                <p:oleObj spid="_x0000_s4430" name="Equation" r:id="rId9" imgW="139700" imgH="228600" progId="Equation.DSMT4">
                  <p:embed/>
                </p:oleObj>
              </mc:Choice>
              <mc:Fallback>
                <p:oleObj name="Equation" r:id="rId9" imgW="139700" imgH="228600" progId="Equation.DSMT4">
                  <p:embed/>
                  <p:pic>
                    <p:nvPicPr>
                      <p:cNvPr id="0" name="对象 6"/>
                      <p:cNvPicPr/>
                      <p:nvPr/>
                    </p:nvPicPr>
                    <p:blipFill>
                      <a:blip r:embed="rId10"/>
                      <a:stretch>
                        <a:fillRect/>
                      </a:stretch>
                    </p:blipFill>
                    <p:spPr>
                      <a:xfrm>
                        <a:off x="5600701" y="2519045"/>
                        <a:ext cx="258445"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3802698" y="800100"/>
          <a:ext cx="281940" cy="434340"/>
        </p:xfrm>
        <a:graphic>
          <a:graphicData uri="http://schemas.openxmlformats.org/presentationml/2006/ole">
            <mc:AlternateContent xmlns:mc="http://schemas.openxmlformats.org/markup-compatibility/2006">
              <mc:Choice xmlns:v="urn:schemas-microsoft-com:vml" Requires="v">
                <p:oleObj spid="_x0000_s4431" name="Equation" r:id="rId11" imgW="152400" imgH="228600" progId="Equation.DSMT4">
                  <p:embed/>
                </p:oleObj>
              </mc:Choice>
              <mc:Fallback>
                <p:oleObj name="Equation" r:id="rId11" imgW="152400" imgH="228600" progId="Equation.DSMT4">
                  <p:embed/>
                  <p:pic>
                    <p:nvPicPr>
                      <p:cNvPr id="0" name="对象 6"/>
                      <p:cNvPicPr/>
                      <p:nvPr/>
                    </p:nvPicPr>
                    <p:blipFill>
                      <a:blip r:embed="rId12"/>
                      <a:stretch>
                        <a:fillRect/>
                      </a:stretch>
                    </p:blipFill>
                    <p:spPr>
                      <a:xfrm>
                        <a:off x="3802698" y="800100"/>
                        <a:ext cx="281940" cy="434340"/>
                      </a:xfrm>
                      <a:prstGeom prst="rect">
                        <a:avLst/>
                      </a:prstGeom>
                    </p:spPr>
                  </p:pic>
                </p:oleObj>
              </mc:Fallback>
            </mc:AlternateContent>
          </a:graphicData>
        </a:graphic>
      </p:graphicFrame>
      <p:graphicFrame>
        <p:nvGraphicFramePr>
          <p:cNvPr id="8" name="对象 -2147482605"/>
          <p:cNvGraphicFramePr>
            <a:graphicFrameLocks noChangeAspect="1"/>
          </p:cNvGraphicFramePr>
          <p:nvPr/>
        </p:nvGraphicFramePr>
        <p:xfrm>
          <a:off x="3573145" y="1917065"/>
          <a:ext cx="5605780" cy="478155"/>
        </p:xfrm>
        <a:graphic>
          <a:graphicData uri="http://schemas.openxmlformats.org/presentationml/2006/ole">
            <mc:AlternateContent xmlns:mc="http://schemas.openxmlformats.org/markup-compatibility/2006">
              <mc:Choice xmlns:v="urn:schemas-microsoft-com:vml" Requires="v">
                <p:oleObj spid="_x0000_s4432" r:id="rId13" imgW="2921000" imgH="241300" progId="Equation.DSMT4">
                  <p:embed/>
                </p:oleObj>
              </mc:Choice>
              <mc:Fallback>
                <p:oleObj r:id="rId13" imgW="2921000" imgH="241300" progId="Equation.DSMT4">
                  <p:embed/>
                  <p:pic>
                    <p:nvPicPr>
                      <p:cNvPr id="0" name="图片 3"/>
                      <p:cNvPicPr/>
                      <p:nvPr/>
                    </p:nvPicPr>
                    <p:blipFill>
                      <a:blip r:embed="rId14"/>
                      <a:stretch>
                        <a:fillRect/>
                      </a:stretch>
                    </p:blipFill>
                    <p:spPr>
                      <a:xfrm>
                        <a:off x="3573145" y="1917065"/>
                        <a:ext cx="5605780" cy="478155"/>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2882583" y="2519045"/>
          <a:ext cx="375920" cy="434340"/>
        </p:xfrm>
        <a:graphic>
          <a:graphicData uri="http://schemas.openxmlformats.org/presentationml/2006/ole">
            <mc:AlternateContent xmlns:mc="http://schemas.openxmlformats.org/markup-compatibility/2006">
              <mc:Choice xmlns:v="urn:schemas-microsoft-com:vml" Requires="v">
                <p:oleObj spid="_x0000_s4433" name="Equation" r:id="rId15" imgW="203200" imgH="228600" progId="Equation.DSMT4">
                  <p:embed/>
                </p:oleObj>
              </mc:Choice>
              <mc:Fallback>
                <p:oleObj name="Equation" r:id="rId15" imgW="203200" imgH="228600" progId="Equation.DSMT4">
                  <p:embed/>
                  <p:pic>
                    <p:nvPicPr>
                      <p:cNvPr id="0" name="对象 6"/>
                      <p:cNvPicPr/>
                      <p:nvPr/>
                    </p:nvPicPr>
                    <p:blipFill>
                      <a:blip r:embed="rId16"/>
                      <a:stretch>
                        <a:fillRect/>
                      </a:stretch>
                    </p:blipFill>
                    <p:spPr>
                      <a:xfrm>
                        <a:off x="2882583" y="2519045"/>
                        <a:ext cx="375920" cy="43434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871855" y="3080385"/>
          <a:ext cx="305435" cy="434340"/>
        </p:xfrm>
        <a:graphic>
          <a:graphicData uri="http://schemas.openxmlformats.org/presentationml/2006/ole">
            <mc:AlternateContent xmlns:mc="http://schemas.openxmlformats.org/markup-compatibility/2006">
              <mc:Choice xmlns:v="urn:schemas-microsoft-com:vml" Requires="v">
                <p:oleObj spid="_x0000_s4434" name="Equation" r:id="rId17" imgW="165100" imgH="228600" progId="Equation.DSMT4">
                  <p:embed/>
                </p:oleObj>
              </mc:Choice>
              <mc:Fallback>
                <p:oleObj name="Equation" r:id="rId17" imgW="165100" imgH="228600" progId="Equation.DSMT4">
                  <p:embed/>
                  <p:pic>
                    <p:nvPicPr>
                      <p:cNvPr id="0" name="对象 6"/>
                      <p:cNvPicPr/>
                      <p:nvPr/>
                    </p:nvPicPr>
                    <p:blipFill>
                      <a:blip r:embed="rId18"/>
                      <a:stretch>
                        <a:fillRect/>
                      </a:stretch>
                    </p:blipFill>
                    <p:spPr>
                      <a:xfrm>
                        <a:off x="871855" y="3080385"/>
                        <a:ext cx="305435" cy="43434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489450" y="3084513"/>
          <a:ext cx="2889250" cy="437515"/>
        </p:xfrm>
        <a:graphic>
          <a:graphicData uri="http://schemas.openxmlformats.org/presentationml/2006/ole">
            <mc:AlternateContent xmlns:mc="http://schemas.openxmlformats.org/markup-compatibility/2006">
              <mc:Choice xmlns:v="urn:schemas-microsoft-com:vml" Requires="v">
                <p:oleObj spid="_x0000_s4435" name="Equation" r:id="rId19" imgW="1727200" imgH="254000" progId="Equation.DSMT4">
                  <p:embed/>
                </p:oleObj>
              </mc:Choice>
              <mc:Fallback>
                <p:oleObj name="Equation" r:id="rId19" imgW="1727200" imgH="254000" progId="Equation.DSMT4">
                  <p:embed/>
                  <p:pic>
                    <p:nvPicPr>
                      <p:cNvPr id="0" name="对象 6"/>
                      <p:cNvPicPr/>
                      <p:nvPr/>
                    </p:nvPicPr>
                    <p:blipFill>
                      <a:blip r:embed="rId20"/>
                      <a:stretch>
                        <a:fillRect/>
                      </a:stretch>
                    </p:blipFill>
                    <p:spPr>
                      <a:xfrm>
                        <a:off x="4489450" y="3084513"/>
                        <a:ext cx="2889250" cy="43751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0629900" y="3141345"/>
          <a:ext cx="1406525" cy="339090"/>
        </p:xfrm>
        <a:graphic>
          <a:graphicData uri="http://schemas.openxmlformats.org/presentationml/2006/ole">
            <mc:AlternateContent xmlns:mc="http://schemas.openxmlformats.org/markup-compatibility/2006">
              <mc:Choice xmlns:v="urn:schemas-microsoft-com:vml" Requires="v">
                <p:oleObj spid="_x0000_s4436" name="Equation" r:id="rId21" imgW="977900" imgH="228600" progId="Equation.DSMT4">
                  <p:embed/>
                </p:oleObj>
              </mc:Choice>
              <mc:Fallback>
                <p:oleObj name="Equation" r:id="rId21" imgW="977900" imgH="228600" progId="Equation.DSMT4">
                  <p:embed/>
                  <p:pic>
                    <p:nvPicPr>
                      <p:cNvPr id="0" name="对象 6"/>
                      <p:cNvPicPr/>
                      <p:nvPr/>
                    </p:nvPicPr>
                    <p:blipFill>
                      <a:blip r:embed="rId22"/>
                      <a:stretch>
                        <a:fillRect/>
                      </a:stretch>
                    </p:blipFill>
                    <p:spPr>
                      <a:xfrm>
                        <a:off x="10629900" y="3141345"/>
                        <a:ext cx="1406525" cy="339090"/>
                      </a:xfrm>
                      <a:prstGeom prst="rect">
                        <a:avLst/>
                      </a:prstGeom>
                    </p:spPr>
                  </p:pic>
                </p:oleObj>
              </mc:Fallback>
            </mc:AlternateContent>
          </a:graphicData>
        </a:graphic>
      </p:graphicFrame>
      <p:graphicFrame>
        <p:nvGraphicFramePr>
          <p:cNvPr id="20" name="对象 -2147482596"/>
          <p:cNvGraphicFramePr>
            <a:graphicFrameLocks noChangeAspect="1"/>
          </p:cNvGraphicFramePr>
          <p:nvPr/>
        </p:nvGraphicFramePr>
        <p:xfrm>
          <a:off x="4084955" y="3933190"/>
          <a:ext cx="4386580" cy="886460"/>
        </p:xfrm>
        <a:graphic>
          <a:graphicData uri="http://schemas.openxmlformats.org/presentationml/2006/ole">
            <mc:AlternateContent xmlns:mc="http://schemas.openxmlformats.org/markup-compatibility/2006">
              <mc:Choice xmlns:v="urn:schemas-microsoft-com:vml" Requires="v">
                <p:oleObj spid="_x0000_s4437" r:id="rId23" imgW="2209800" imgH="431800" progId="Equation.DSMT4">
                  <p:embed/>
                </p:oleObj>
              </mc:Choice>
              <mc:Fallback>
                <p:oleObj r:id="rId23" imgW="2209800" imgH="431800" progId="Equation.DSMT4">
                  <p:embed/>
                  <p:pic>
                    <p:nvPicPr>
                      <p:cNvPr id="0" name="图片 15"/>
                      <p:cNvPicPr/>
                      <p:nvPr/>
                    </p:nvPicPr>
                    <p:blipFill>
                      <a:blip r:embed="rId24"/>
                      <a:stretch>
                        <a:fillRect/>
                      </a:stretch>
                    </p:blipFill>
                    <p:spPr>
                      <a:xfrm>
                        <a:off x="4084955" y="3933190"/>
                        <a:ext cx="4386580" cy="886460"/>
                      </a:xfrm>
                      <a:prstGeom prst="rect">
                        <a:avLst/>
                      </a:prstGeom>
                      <a:noFill/>
                      <a:ln w="38100">
                        <a:noFill/>
                        <a:miter/>
                      </a:ln>
                    </p:spPr>
                  </p:pic>
                </p:oleObj>
              </mc:Fallback>
            </mc:AlternateContent>
          </a:graphicData>
        </a:graphic>
      </p:graphicFrame>
      <p:graphicFrame>
        <p:nvGraphicFramePr>
          <p:cNvPr id="23" name="对象 22"/>
          <p:cNvGraphicFramePr>
            <a:graphicFrameLocks noChangeAspect="1"/>
          </p:cNvGraphicFramePr>
          <p:nvPr/>
        </p:nvGraphicFramePr>
        <p:xfrm>
          <a:off x="1052830" y="4795520"/>
          <a:ext cx="1118870" cy="346075"/>
        </p:xfrm>
        <a:graphic>
          <a:graphicData uri="http://schemas.openxmlformats.org/presentationml/2006/ole">
            <mc:AlternateContent xmlns:mc="http://schemas.openxmlformats.org/markup-compatibility/2006">
              <mc:Choice xmlns:v="urn:schemas-microsoft-com:vml" Requires="v">
                <p:oleObj spid="_x0000_s4438" name="Equation" r:id="rId25" imgW="762000" imgH="228600" progId="Equation.DSMT4">
                  <p:embed/>
                </p:oleObj>
              </mc:Choice>
              <mc:Fallback>
                <p:oleObj name="Equation" r:id="rId25" imgW="762000" imgH="228600" progId="Equation.DSMT4">
                  <p:embed/>
                  <p:pic>
                    <p:nvPicPr>
                      <p:cNvPr id="0" name="对象 6"/>
                      <p:cNvPicPr/>
                      <p:nvPr/>
                    </p:nvPicPr>
                    <p:blipFill>
                      <a:blip r:embed="rId26"/>
                      <a:stretch>
                        <a:fillRect/>
                      </a:stretch>
                    </p:blipFill>
                    <p:spPr>
                      <a:xfrm>
                        <a:off x="1052830" y="4795520"/>
                        <a:ext cx="1118870" cy="34607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0701655" y="4819650"/>
          <a:ext cx="470535" cy="297815"/>
        </p:xfrm>
        <a:graphic>
          <a:graphicData uri="http://schemas.openxmlformats.org/presentationml/2006/ole">
            <mc:AlternateContent xmlns:mc="http://schemas.openxmlformats.org/markup-compatibility/2006">
              <mc:Choice xmlns:v="urn:schemas-microsoft-com:vml" Requires="v">
                <p:oleObj spid="_x0000_s4439" name="Equation" r:id="rId27" imgW="330200" imgH="203200" progId="Equation.DSMT4">
                  <p:embed/>
                </p:oleObj>
              </mc:Choice>
              <mc:Fallback>
                <p:oleObj name="Equation" r:id="rId27" imgW="330200" imgH="203200" progId="Equation.DSMT4">
                  <p:embed/>
                  <p:pic>
                    <p:nvPicPr>
                      <p:cNvPr id="0" name="对象 6"/>
                      <p:cNvPicPr/>
                      <p:nvPr/>
                    </p:nvPicPr>
                    <p:blipFill>
                      <a:blip r:embed="rId28"/>
                      <a:stretch>
                        <a:fillRect/>
                      </a:stretch>
                    </p:blipFill>
                    <p:spPr>
                      <a:xfrm>
                        <a:off x="10701655" y="4819650"/>
                        <a:ext cx="470535" cy="297815"/>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499428" y="5279390"/>
          <a:ext cx="923290" cy="297815"/>
        </p:xfrm>
        <a:graphic>
          <a:graphicData uri="http://schemas.openxmlformats.org/presentationml/2006/ole">
            <mc:AlternateContent xmlns:mc="http://schemas.openxmlformats.org/markup-compatibility/2006">
              <mc:Choice xmlns:v="urn:schemas-microsoft-com:vml" Requires="v">
                <p:oleObj spid="_x0000_s4440" name="Equation" r:id="rId29" imgW="647700" imgH="203200" progId="Equation.DSMT4">
                  <p:embed/>
                </p:oleObj>
              </mc:Choice>
              <mc:Fallback>
                <p:oleObj name="Equation" r:id="rId29" imgW="647700" imgH="203200" progId="Equation.DSMT4">
                  <p:embed/>
                  <p:pic>
                    <p:nvPicPr>
                      <p:cNvPr id="0" name="对象 6"/>
                      <p:cNvPicPr/>
                      <p:nvPr/>
                    </p:nvPicPr>
                    <p:blipFill>
                      <a:blip r:embed="rId30"/>
                      <a:stretch>
                        <a:fillRect/>
                      </a:stretch>
                    </p:blipFill>
                    <p:spPr>
                      <a:xfrm>
                        <a:off x="499428" y="5279390"/>
                        <a:ext cx="923290" cy="297815"/>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2479676" y="5279390"/>
          <a:ext cx="1556385" cy="297815"/>
        </p:xfrm>
        <a:graphic>
          <a:graphicData uri="http://schemas.openxmlformats.org/presentationml/2006/ole">
            <mc:AlternateContent xmlns:mc="http://schemas.openxmlformats.org/markup-compatibility/2006">
              <mc:Choice xmlns:v="urn:schemas-microsoft-com:vml" Requires="v">
                <p:oleObj spid="_x0000_s4441" name="Equation" r:id="rId31" imgW="1091565" imgH="203200" progId="Equation.DSMT4">
                  <p:embed/>
                </p:oleObj>
              </mc:Choice>
              <mc:Fallback>
                <p:oleObj name="Equation" r:id="rId31" imgW="1091565" imgH="203200" progId="Equation.DSMT4">
                  <p:embed/>
                  <p:pic>
                    <p:nvPicPr>
                      <p:cNvPr id="0" name="对象 6"/>
                      <p:cNvPicPr/>
                      <p:nvPr/>
                    </p:nvPicPr>
                    <p:blipFill>
                      <a:blip r:embed="rId32"/>
                      <a:stretch>
                        <a:fillRect/>
                      </a:stretch>
                    </p:blipFill>
                    <p:spPr>
                      <a:xfrm>
                        <a:off x="2479676" y="5279390"/>
                        <a:ext cx="1556385" cy="297815"/>
                      </a:xfrm>
                      <a:prstGeom prst="rect">
                        <a:avLst/>
                      </a:prstGeom>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754326"/>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由于面板数据不是平稳的，因此需要进行面板协整分析，来考察变量间是否存在长期均衡关系，常用的协整检验方法包括三种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Kao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Pedroni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Westerlund</a:t>
            </a:r>
            <a:r>
              <a:rPr lang="zh-CN" altLang="zh-CN" sz="1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。本文同时采用了三种方法进行检验，</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从</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4-7</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检验结果可知，三种检验方法均拒绝了各变量序列间不存在协整关系的原假设，即三个变量通过了协整检验，表明变量之间存在着长期稳定的均衡关系，方程回归残差是平稳的，因此可以直接对原方程进行回归，此时的回归结果是较精确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3861314" y="2188688"/>
            <a:ext cx="17180560" cy="369332"/>
          </a:xfrm>
          <a:prstGeom prst="rect">
            <a:avLst/>
          </a:prstGeom>
          <a:noFill/>
        </p:spPr>
        <p:txBody>
          <a:bodyPr wrap="square">
            <a:spAutoFit/>
          </a:bodyPr>
          <a:lstStyle/>
          <a:p>
            <a: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100" dirty="0" smtClean="0">
                <a:solidFill>
                  <a:srgbClr val="000000"/>
                </a:solidFill>
                <a:effectLst/>
                <a:latin typeface="Times New Roman" panose="02020603050405020304" pitchFamily="18" charset="0"/>
                <a:ea typeface="宋体" panose="02010600030101010101" pitchFamily="2" charset="-122"/>
              </a:rPr>
              <a:t>4-7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a:t>
            </a: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协整检验</a:t>
            </a:r>
            <a:endParaRPr lang="zh-CN" altLang="en-US" dirty="0"/>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60" y="2530111"/>
            <a:ext cx="7344816" cy="404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2585323"/>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其次，在进行了单位根检验后，为确保</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模型参数估计有效性，一个重要的问题即是确定</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模型的最优滞后期。在选择滞后阶数时</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一方面想使滞后阶数足够大以便完整反映所构造模型的动态特征</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但另一方面，滞后阶数越大则需要估计的参数就越多，模型的自由度越少。因此，需要综合考虑，保证既有足够数量的滞后项，又有足够数量的自由度，滞后阶数的确定通常用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准则或者</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准则，由此，本文依据这三个准则进行选择。本文对</a:t>
            </a:r>
            <a:r>
              <a:rPr lang="en-US" altLang="zh-CN" sz="1800" kern="100" dirty="0">
                <a:effectLst/>
                <a:latin typeface="Times New Roman" panose="02020603050405020304" pitchFamily="18" charset="0"/>
                <a:ea typeface="宋体" panose="02010600030101010101" pitchFamily="2" charset="-122"/>
              </a:rPr>
              <a:t>1996-2019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年通胀、生产指数和信贷缺口的一阶差分后平稳序列进行滞后阶数检验，根据</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4-8</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结果</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显示，当滞后阶数为</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的值均为最小，因此，本文选择的最优滞后阶数</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1032482" y="3410189"/>
            <a:ext cx="9691728" cy="369332"/>
          </a:xfrm>
          <a:prstGeom prst="rect">
            <a:avLst/>
          </a:prstGeom>
          <a:noFill/>
        </p:spPr>
        <p:txBody>
          <a:bodyPr wrap="square">
            <a:spAutoFit/>
          </a:bodyPr>
          <a:lstStyle/>
          <a:p>
            <a:pPr algn="ctr"/>
            <a:r>
              <a:rPr lang="zh-CN" altLang="zh-CN" sz="1800" b="1" kern="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0" dirty="0" smtClean="0">
                <a:effectLst/>
                <a:latin typeface="Times New Roman" panose="02020603050405020304" pitchFamily="18" charset="0"/>
                <a:ea typeface="宋体" panose="02010600030101010101" pitchFamily="2" charset="-122"/>
                <a:cs typeface="Times New Roman" panose="02020603050405020304" pitchFamily="18" charset="0"/>
              </a:rPr>
              <a:t>4-8  </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1996-2019</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PAVR</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滞后阶数检验</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56" y="3933056"/>
            <a:ext cx="96392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247317"/>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接着依据选择的最优滞后阶数进行广义矩估计，研究通胀、生产指数以及信贷缺口之间的关系，</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4-9</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汇报</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估计的结果。由</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4-9</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可知</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，生产指数以自身为自变量时滞后三期和四期均在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的显著性水平下显著为负，表明生产指数具有一定的自我弱化趋势；通胀以自身为自变量时滞后一期时在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的显著性水平下为正，滞后二期时在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的显著性水平下为负，表明通胀对自身的影响经历了由负转正的过程，并不是维持不变的；信贷缺口以自身为自变量时滞后一期和四期均在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的显著性水平下显著为正，表明信贷缺口具有一定的自我强化趋势；以生产指数为被解释变量，滞后三期的通胀的系数在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0.150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，表明滞后期的通胀对生产活动有正向促进作用；以通胀为被解释变量，滞后一期的信贷缺口显著为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0.408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-0.117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，这表明滞后期的信贷缺口对通胀的影响经历了由负转正的过程，即市场上杠杠的提高对通胀的影响为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型，先是抑制通胀，而后提高通胀，而滞后二期的生产指数显著为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，表明滞后期的生产指数对通胀有正向提高作用。</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1247755" y="686351"/>
            <a:ext cx="9691728" cy="369332"/>
          </a:xfrm>
          <a:prstGeom prst="rect">
            <a:avLst/>
          </a:prstGeom>
          <a:noFill/>
        </p:spPr>
        <p:txBody>
          <a:bodyPr wrap="square">
            <a:spAutoFit/>
          </a:bodyPr>
          <a:lstStyle/>
          <a:p>
            <a:pPr algn="ctr"/>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4-9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PAVR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模型</a:t>
            </a:r>
            <a:r>
              <a:rPr lang="en-US" altLang="zh-CN" sz="1800" b="1" dirty="0">
                <a:effectLst/>
                <a:latin typeface="Times New Roman" panose="02020603050405020304" pitchFamily="18" charset="0"/>
                <a:ea typeface="宋体" panose="02010600030101010101" pitchFamily="2" charset="-122"/>
              </a:rPr>
              <a:t>GMM</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估计结果</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264" y="980729"/>
            <a:ext cx="67294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2815"/>
          </a:xfrm>
          <a:prstGeom prst="rect">
            <a:avLst/>
          </a:prstGeom>
          <a:noFill/>
        </p:spPr>
        <p:txBody>
          <a:bodyPr wrap="square" rtlCol="0">
            <a:spAutoFit/>
          </a:bodyPr>
          <a:lstStyle/>
          <a:p>
            <a:pPr indent="266700" algn="just">
              <a:lnSpc>
                <a:spcPct val="150000"/>
              </a:lnSpc>
            </a:pPr>
            <a:r>
              <a:rPr lang="zh-CN" altLang="en-US" kern="100" dirty="0">
                <a:latin typeface="Times New Roman" panose="02020603050405020304" pitchFamily="18" charset="0"/>
                <a:cs typeface="Times New Roman" panose="02020603050405020304" pitchFamily="18" charset="0"/>
              </a:rPr>
              <a:t>再次，估计脉冲响应函数，绘制脉冲响应图。面板向量自回归模型属于动态模型，仅通过</a:t>
            </a:r>
            <a:r>
              <a:rPr lang="en-US" altLang="zh-CN" kern="100" dirty="0">
                <a:latin typeface="Times New Roman" panose="02020603050405020304" pitchFamily="18" charset="0"/>
                <a:cs typeface="Times New Roman" panose="02020603050405020304" pitchFamily="18" charset="0"/>
              </a:rPr>
              <a:t>GMM</a:t>
            </a:r>
            <a:r>
              <a:rPr lang="zh-CN" altLang="en-US" kern="100" dirty="0">
                <a:latin typeface="Times New Roman" panose="02020603050405020304" pitchFamily="18" charset="0"/>
                <a:cs typeface="Times New Roman" panose="02020603050405020304" pitchFamily="18" charset="0"/>
              </a:rPr>
              <a:t>估计较难全面反映各变量之间的相互关系，而脉冲响应函数能直观描述各内生变量之间的动态影响。</a:t>
            </a:r>
            <a:r>
              <a:rPr lang="zh-CN" altLang="en-US" kern="100" dirty="0" smtClean="0">
                <a:latin typeface="Times New Roman" panose="02020603050405020304" pitchFamily="18" charset="0"/>
                <a:cs typeface="Times New Roman" panose="02020603050405020304" pitchFamily="18" charset="0"/>
              </a:rPr>
              <a:t>图</a:t>
            </a:r>
            <a:r>
              <a:rPr lang="en-US" altLang="zh-CN" kern="100" dirty="0" smtClean="0">
                <a:latin typeface="Times New Roman" panose="02020603050405020304" pitchFamily="18" charset="0"/>
                <a:cs typeface="Times New Roman" panose="02020603050405020304" pitchFamily="18" charset="0"/>
              </a:rPr>
              <a:t>4-4</a:t>
            </a:r>
            <a:r>
              <a:rPr lang="zh-CN" altLang="en-US" kern="100" dirty="0">
                <a:latin typeface="Times New Roman" panose="02020603050405020304" pitchFamily="18" charset="0"/>
                <a:cs typeface="Times New Roman" panose="02020603050405020304" pitchFamily="18" charset="0"/>
              </a:rPr>
              <a:t>为本文脉冲响应图，横轴代表冲击反应的响应期数，纵轴表示变量对冲击的响应程度，采用蒙特卡洛模拟</a:t>
            </a:r>
            <a:r>
              <a:rPr lang="en-US" altLang="zh-CN" kern="100" dirty="0">
                <a:latin typeface="Times New Roman" panose="02020603050405020304" pitchFamily="18" charset="0"/>
                <a:cs typeface="Times New Roman" panose="02020603050405020304" pitchFamily="18" charset="0"/>
              </a:rPr>
              <a:t>200</a:t>
            </a:r>
            <a:r>
              <a:rPr lang="zh-CN" altLang="en-US" kern="100" dirty="0">
                <a:latin typeface="Times New Roman" panose="02020603050405020304" pitchFamily="18" charset="0"/>
                <a:cs typeface="Times New Roman" panose="02020603050405020304" pitchFamily="18" charset="0"/>
              </a:rPr>
              <a:t>次，中间曲线为脉冲响应函数曲线，表示变量对其他相应变量冲击的反应，两侧为</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95%</a:t>
            </a:r>
            <a:r>
              <a:rPr lang="zh-CN" altLang="en-US" kern="100" dirty="0">
                <a:latin typeface="Times New Roman" panose="02020603050405020304" pitchFamily="18" charset="0"/>
                <a:cs typeface="Times New Roman" panose="02020603050405020304" pitchFamily="18" charset="0"/>
              </a:rPr>
              <a:t>置信区间。（</a:t>
            </a:r>
            <a:r>
              <a:rPr lang="en-US" altLang="zh-CN" kern="100" dirty="0">
                <a:latin typeface="Times New Roman" panose="02020603050405020304" pitchFamily="18" charset="0"/>
                <a:cs typeface="Times New Roman" panose="02020603050405020304" pitchFamily="18" charset="0"/>
              </a:rPr>
              <a:t>1</a:t>
            </a:r>
            <a:r>
              <a:rPr lang="zh-CN" altLang="en-US" kern="100" dirty="0">
                <a:latin typeface="Times New Roman" panose="02020603050405020304" pitchFamily="18" charset="0"/>
                <a:cs typeface="Times New Roman" panose="02020603050405020304" pitchFamily="18" charset="0"/>
              </a:rPr>
              <a:t>）对于生产指数。短期内生产指数对自身冲击的响应显著为正，但是长期看收敛于零；而生产指数对通胀冲击和信贷缺口冲击的脉冲响应在统计上并不显著。（</a:t>
            </a:r>
            <a:r>
              <a:rPr lang="en-US" altLang="zh-CN" kern="100" dirty="0">
                <a:latin typeface="Times New Roman" panose="02020603050405020304" pitchFamily="18" charset="0"/>
                <a:cs typeface="Times New Roman" panose="02020603050405020304" pitchFamily="18" charset="0"/>
              </a:rPr>
              <a:t>2</a:t>
            </a:r>
            <a:r>
              <a:rPr lang="zh-CN" altLang="en-US" kern="100" dirty="0">
                <a:latin typeface="Times New Roman" panose="02020603050405020304" pitchFamily="18" charset="0"/>
                <a:cs typeface="Times New Roman" panose="02020603050405020304" pitchFamily="18" charset="0"/>
              </a:rPr>
              <a:t>）对于通货膨胀。生产指数冲击对通货膨胀不存在显著影响；短期看，正向的信贷缺口冲击对通胀具有显著影响，并于提前</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期后转正为负，但在提前</a:t>
            </a:r>
            <a:r>
              <a:rPr lang="en-US" altLang="zh-CN" kern="100" dirty="0">
                <a:latin typeface="Times New Roman" panose="02020603050405020304" pitchFamily="18" charset="0"/>
                <a:cs typeface="Times New Roman" panose="02020603050405020304" pitchFamily="18" charset="0"/>
              </a:rPr>
              <a:t>10</a:t>
            </a:r>
            <a:r>
              <a:rPr lang="zh-CN" altLang="en-US" kern="100" dirty="0">
                <a:latin typeface="Times New Roman" panose="02020603050405020304" pitchFamily="18" charset="0"/>
                <a:cs typeface="Times New Roman" panose="02020603050405020304" pitchFamily="18" charset="0"/>
              </a:rPr>
              <a:t>期后在统计上变为不显著。由此可见，信贷扩张仅仅在短期内导致通胀，并无长期影响效应。（</a:t>
            </a:r>
            <a:r>
              <a:rPr lang="en-US" altLang="zh-CN" kern="100" dirty="0">
                <a:latin typeface="Times New Roman" panose="02020603050405020304" pitchFamily="18" charset="0"/>
                <a:cs typeface="Times New Roman" panose="02020603050405020304" pitchFamily="18" charset="0"/>
              </a:rPr>
              <a:t>3</a:t>
            </a:r>
            <a:r>
              <a:rPr lang="zh-CN" altLang="en-US" kern="100" dirty="0">
                <a:latin typeface="Times New Roman" panose="02020603050405020304" pitchFamily="18" charset="0"/>
                <a:cs typeface="Times New Roman" panose="02020603050405020304" pitchFamily="18" charset="0"/>
              </a:rPr>
              <a:t>）对于信贷缺口。信贷缺口对生产指数冲击在短期上的影响显著为负，并于长期收敛于零；同时，短期看，正向的通胀冲击对信贷缺口具有显著性影响，并于提前</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期后转正为负，但在提前</a:t>
            </a:r>
            <a:r>
              <a:rPr lang="en-US" altLang="zh-CN" kern="100" dirty="0">
                <a:latin typeface="Times New Roman" panose="02020603050405020304" pitchFamily="18" charset="0"/>
                <a:cs typeface="Times New Roman" panose="02020603050405020304" pitchFamily="18" charset="0"/>
              </a:rPr>
              <a:t>10</a:t>
            </a:r>
            <a:r>
              <a:rPr lang="zh-CN" altLang="en-US" kern="100" dirty="0">
                <a:latin typeface="Times New Roman" panose="02020603050405020304" pitchFamily="18" charset="0"/>
                <a:cs typeface="Times New Roman" panose="02020603050405020304" pitchFamily="18" charset="0"/>
              </a:rPr>
              <a:t>期后在统计上变为不显著。由此可见，生产性冲击在短期内会引发信贷收缩，但是，正向的通胀冲击却会导致信贷扩张。</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1985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最后，进行方差分解分析。脉冲响应函数能解释各内生变量对特定冲击的响应符号和响应幅度，但不能比较不同冲击对一个特定变量的影响强度</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方差分解将系统的均方误差分解成各变量冲击所作的贡献</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即各个变量冲击的贡献占总贡献的比率，方差分解能给出对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给出了生产指数、通胀和信贷缺口三者之间第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期和</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期的面板误差项方差分解的结果。从</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来看，生产指数、通胀和信贷缺口的自身贡献较其他两个变量对其的影响而言，始终保持着较大比例的趋势没有变化，具体的，生产指数能够被自身解释的部分随着时期的增加逐渐降低，从第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98.5%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；而通胀能够被自身解释的部分经历了先增加后下降的过程，在第</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期达到最高</a:t>
            </a:r>
            <a:r>
              <a:rPr lang="en-US" altLang="zh-CN" sz="1800" kern="100" dirty="0">
                <a:effectLst/>
                <a:latin typeface="Times New Roman" panose="02020603050405020304" pitchFamily="18" charset="0"/>
                <a:ea typeface="宋体" panose="02010600030101010101" pitchFamily="2" charset="-122"/>
              </a:rPr>
              <a:t>72.4%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，总体来看，从第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增加至</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；信贷缺口与生产指数类似，能够被自身解释的部分随着时期的增加逐渐降低，从第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90.6%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89.8%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注：置信区间为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，蒙特卡洛抽样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次。</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3" y="885415"/>
            <a:ext cx="3945920" cy="5590120"/>
          </a:xfrm>
          <a:prstGeom prst="rect">
            <a:avLst/>
          </a:prstGeom>
          <a:noFill/>
        </p:spPr>
        <p:txBody>
          <a:bodyPr wrap="square" rtlCol="0">
            <a:spAutoFit/>
          </a:bodyPr>
          <a:lstStyle/>
          <a:p>
            <a:pPr indent="266700" algn="just">
              <a:lnSpc>
                <a:spcPct val="150000"/>
              </a:lnSpc>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进一步的，生产指数能够被通胀解释的部分从第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，能够被信贷解释的部分从第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0.7%</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表明生产指数与通胀、信贷缺口之间的作用机制在进一步加强；通胀能够被生产指数解释的部分从第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，略有上升，能够被信贷缺口解释的部分从</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27.9%</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下降至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，由此可见，通胀的变化有相当一部分来源于市场是上信贷强度的变化；信贷缺口能够被生产指数解释的部分从第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期到第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期的均维持在</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3.4%</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，表明通货膨胀将会诱使市场上杠杆提高，信贷缺口进一步加深。</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5759543" y="6170687"/>
            <a:ext cx="4761405" cy="369332"/>
          </a:xfrm>
          <a:prstGeom prst="rect">
            <a:avLst/>
          </a:prstGeom>
          <a:noFill/>
        </p:spPr>
        <p:txBody>
          <a:bodyPr wrap="square">
            <a:spAutoFit/>
          </a:bodyPr>
          <a:lstStyle/>
          <a:p>
            <a:pPr algn="ctr"/>
            <a:r>
              <a:rPr lang="zh-CN" altLang="zh-CN" sz="1800" b="1" kern="100" dirty="0" smtClean="0">
                <a:effectLst/>
                <a:latin typeface="Times New Roman" panose="02020603050405020304" pitchFamily="18" charset="0"/>
                <a:ea typeface="宋体" panose="02010600030101010101" pitchFamily="2" charset="-122"/>
                <a:cs typeface="Times New Roman" panose="02020603050405020304" pitchFamily="18" charset="0"/>
              </a:rPr>
              <a:t>图</a:t>
            </a:r>
            <a:r>
              <a:rPr lang="en-US" altLang="zh-CN" sz="1800" b="1" kern="100" dirty="0" smtClean="0">
                <a:effectLst/>
                <a:latin typeface="Times New Roman" panose="02020603050405020304" pitchFamily="18" charset="0"/>
                <a:ea typeface="宋体" panose="02010600030101010101" pitchFamily="2" charset="-122"/>
                <a:cs typeface="Times New Roman" panose="02020603050405020304" pitchFamily="18" charset="0"/>
              </a:rPr>
              <a:t>4-4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1996-2019</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脉冲响应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13" y="824632"/>
            <a:ext cx="7328664" cy="53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2129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文本框 8"/>
          <p:cNvSpPr txBox="1"/>
          <p:nvPr/>
        </p:nvSpPr>
        <p:spPr>
          <a:xfrm>
            <a:off x="3573339" y="646655"/>
            <a:ext cx="4792487" cy="369332"/>
          </a:xfrm>
          <a:prstGeom prst="rect">
            <a:avLst/>
          </a:prstGeom>
          <a:noFill/>
        </p:spPr>
        <p:txBody>
          <a:bodyPr wrap="square">
            <a:spAutoFit/>
          </a:bodyPr>
          <a:lstStyle/>
          <a:p>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4-10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PVAR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方差分解</a:t>
            </a:r>
            <a:endParaRPr lang="zh-CN" altLang="en-US" dirty="0"/>
          </a:p>
        </p:txBody>
      </p:sp>
      <p:pic>
        <p:nvPicPr>
          <p:cNvPr id="77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813" y="980672"/>
            <a:ext cx="6662738"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575" y="2780898"/>
            <a:ext cx="6657975" cy="39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smtClean="0">
                <a:solidFill>
                  <a:schemeClr val="bg1"/>
                </a:solidFill>
                <a:latin typeface="微软雅黑" panose="020B0503020204020204" pitchFamily="34" charset="-122"/>
                <a:ea typeface="微软雅黑" panose="020B0503020204020204" pitchFamily="34" charset="-122"/>
              </a:rPr>
              <a:t>七、</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全局向量自回归模型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492750"/>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经济区域一体化获得重大发展，国家与国家、地区与地区以及行业与行业之间的联系变得越来越紧密，导致以往自力更生的生存理念和发展模式被打破。因此，宏观经济政策分析和风险管理需要考虑到市场和国家之间日益增长的相互依赖性，这也意味着必须考虑许多不同的传输通道。相互依存度的提高可能是由于普遍观察到的全球冲击，可能是由于全球未观察到的因素，或者可能是由于特定的国家或部门冲击引起。还有一种可能是，即使考虑到所有“共同”因素，由于政策和贸易溢出效应，仍然可能存在重要但尚待解释的剩余相互依赖性。全局向量自回归模型的提出为定量分析不同冲击和传播机制渠道的相对重要性提供了一个实用的一般化全局建模框架。该模型是一种相对新颖的全球宏观经济建模方法，结合了时间序列、面板数据和因子分析技术，可以解决从政策分析到风险管理等一系列经济和金融问题。</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全局向量自回归模型（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Global VAR, GVAR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）是在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Sims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1980</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）提出的向量自回归模型（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）的基础之上扩展而成的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模型提出之后便逐渐成为学术界计量分析的热门工具，特别是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Johansen</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1995</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Engel</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Granger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1987</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）的协整概念引入其中，其所建立的协整向量自回归模型（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VECM</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）成为了分析时间序列的基本计量工具  。</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其因此，本节首先需要找到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，随后就可以由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分解出每个时期</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的结构性冲击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4-</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）式就可将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成中结构性冲击的函数，这个过程即为冲击分解，而且分解出来的结构性冲击成分相互是正交的。由于矩阵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有16个元素，依照BQ-SVAR需要16个约束条件，由</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可得10个约束条件，这样仍需至少再设定6个长期约束。与Blanchard和Quah（1989）一致，假定产出只由供给冲击决定，而需求冲击、货币政策冲击和汇率冲击对产出均无长期影响，即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；通胀长期上不受货币政策冲击和汇率冲击影响，即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t>
            </a:r>
          </a:p>
        </p:txBody>
      </p:sp>
      <p:graphicFrame>
        <p:nvGraphicFramePr>
          <p:cNvPr id="22" name="对象 21"/>
          <p:cNvGraphicFramePr>
            <a:graphicFrameLocks noChangeAspect="1"/>
          </p:cNvGraphicFramePr>
          <p:nvPr/>
        </p:nvGraphicFramePr>
        <p:xfrm>
          <a:off x="2420620" y="3686810"/>
          <a:ext cx="1974850" cy="405765"/>
        </p:xfrm>
        <a:graphic>
          <a:graphicData uri="http://schemas.openxmlformats.org/presentationml/2006/ole">
            <mc:AlternateContent xmlns:mc="http://schemas.openxmlformats.org/markup-compatibility/2006">
              <mc:Choice xmlns:v="urn:schemas-microsoft-com:vml" Requires="v">
                <p:oleObj spid="_x0000_s5363" name="Equation" r:id="rId3" imgW="1143000" imgH="228600" progId="Equation.DSMT4">
                  <p:embed/>
                </p:oleObj>
              </mc:Choice>
              <mc:Fallback>
                <p:oleObj name="Equation" r:id="rId3" imgW="1143000" imgH="228600" progId="Equation.DSMT4">
                  <p:embed/>
                  <p:pic>
                    <p:nvPicPr>
                      <p:cNvPr id="0" name="对象 6"/>
                      <p:cNvPicPr/>
                      <p:nvPr/>
                    </p:nvPicPr>
                    <p:blipFill>
                      <a:blip r:embed="rId4"/>
                      <a:stretch>
                        <a:fillRect/>
                      </a:stretch>
                    </p:blipFill>
                    <p:spPr>
                      <a:xfrm>
                        <a:off x="2420620" y="3686810"/>
                        <a:ext cx="1974850" cy="40576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244138" y="822960"/>
          <a:ext cx="281940" cy="434340"/>
        </p:xfrm>
        <a:graphic>
          <a:graphicData uri="http://schemas.openxmlformats.org/presentationml/2006/ole">
            <mc:AlternateContent xmlns:mc="http://schemas.openxmlformats.org/markup-compatibility/2006">
              <mc:Choice xmlns:v="urn:schemas-microsoft-com:vml" Requires="v">
                <p:oleObj spid="_x0000_s5364" name="Equation" r:id="rId5" imgW="152400" imgH="228600" progId="Equation.DSMT4">
                  <p:embed/>
                </p:oleObj>
              </mc:Choice>
              <mc:Fallback>
                <p:oleObj name="Equation" r:id="rId5" imgW="152400" imgH="228600" progId="Equation.DSMT4">
                  <p:embed/>
                  <p:pic>
                    <p:nvPicPr>
                      <p:cNvPr id="0" name="对象 6"/>
                      <p:cNvPicPr/>
                      <p:nvPr/>
                    </p:nvPicPr>
                    <p:blipFill>
                      <a:blip r:embed="rId6"/>
                      <a:stretch>
                        <a:fillRect/>
                      </a:stretch>
                    </p:blipFill>
                    <p:spPr>
                      <a:xfrm>
                        <a:off x="10244138" y="822960"/>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6256973" y="822960"/>
          <a:ext cx="281940" cy="434340"/>
        </p:xfrm>
        <a:graphic>
          <a:graphicData uri="http://schemas.openxmlformats.org/presentationml/2006/ole">
            <mc:AlternateContent xmlns:mc="http://schemas.openxmlformats.org/markup-compatibility/2006">
              <mc:Choice xmlns:v="urn:schemas-microsoft-com:vml" Requires="v">
                <p:oleObj spid="_x0000_s5365" name="Equation" r:id="rId7" imgW="152400" imgH="228600" progId="Equation.DSMT4">
                  <p:embed/>
                </p:oleObj>
              </mc:Choice>
              <mc:Fallback>
                <p:oleObj name="Equation" r:id="rId7" imgW="152400" imgH="228600" progId="Equation.DSMT4">
                  <p:embed/>
                  <p:pic>
                    <p:nvPicPr>
                      <p:cNvPr id="0" name="对象 6"/>
                      <p:cNvPicPr/>
                      <p:nvPr/>
                    </p:nvPicPr>
                    <p:blipFill>
                      <a:blip r:embed="rId8"/>
                      <a:stretch>
                        <a:fillRect/>
                      </a:stretch>
                    </p:blipFill>
                    <p:spPr>
                      <a:xfrm>
                        <a:off x="6256973" y="822960"/>
                        <a:ext cx="281940"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76885" y="2578735"/>
          <a:ext cx="1456690" cy="332740"/>
        </p:xfrm>
        <a:graphic>
          <a:graphicData uri="http://schemas.openxmlformats.org/presentationml/2006/ole">
            <mc:AlternateContent xmlns:mc="http://schemas.openxmlformats.org/markup-compatibility/2006">
              <mc:Choice xmlns:v="urn:schemas-microsoft-com:vml" Requires="v">
                <p:oleObj spid="_x0000_s5366" name="Equation" r:id="rId9" imgW="914400" imgH="203200" progId="Equation.DSMT4">
                  <p:embed/>
                </p:oleObj>
              </mc:Choice>
              <mc:Fallback>
                <p:oleObj name="Equation" r:id="rId9" imgW="914400" imgH="203200" progId="Equation.DSMT4">
                  <p:embed/>
                  <p:pic>
                    <p:nvPicPr>
                      <p:cNvPr id="0" name="对象 6"/>
                      <p:cNvPicPr/>
                      <p:nvPr/>
                    </p:nvPicPr>
                    <p:blipFill>
                      <a:blip r:embed="rId10"/>
                      <a:stretch>
                        <a:fillRect/>
                      </a:stretch>
                    </p:blipFill>
                    <p:spPr>
                      <a:xfrm>
                        <a:off x="476885" y="2578735"/>
                        <a:ext cx="1456690" cy="33274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789045" y="873125"/>
          <a:ext cx="527050" cy="333375"/>
        </p:xfrm>
        <a:graphic>
          <a:graphicData uri="http://schemas.openxmlformats.org/presentationml/2006/ole">
            <mc:AlternateContent xmlns:mc="http://schemas.openxmlformats.org/markup-compatibility/2006">
              <mc:Choice xmlns:v="urn:schemas-microsoft-com:vml" Requires="v">
                <p:oleObj spid="_x0000_s5367" name="Equation" r:id="rId11" imgW="330200" imgH="203200" progId="Equation.DSMT4">
                  <p:embed/>
                </p:oleObj>
              </mc:Choice>
              <mc:Fallback>
                <p:oleObj name="Equation" r:id="rId11" imgW="330200" imgH="203200" progId="Equation.DSMT4">
                  <p:embed/>
                  <p:pic>
                    <p:nvPicPr>
                      <p:cNvPr id="0" name="对象 6"/>
                      <p:cNvPicPr/>
                      <p:nvPr/>
                    </p:nvPicPr>
                    <p:blipFill>
                      <a:blip r:embed="rId12"/>
                      <a:stretch>
                        <a:fillRect/>
                      </a:stretch>
                    </p:blipFill>
                    <p:spPr>
                      <a:xfrm>
                        <a:off x="3789045" y="873125"/>
                        <a:ext cx="527050" cy="33337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8435023" y="895350"/>
          <a:ext cx="163830" cy="289560"/>
        </p:xfrm>
        <a:graphic>
          <a:graphicData uri="http://schemas.openxmlformats.org/presentationml/2006/ole">
            <mc:AlternateContent xmlns:mc="http://schemas.openxmlformats.org/markup-compatibility/2006">
              <mc:Choice xmlns:v="urn:schemas-microsoft-com:vml" Requires="v">
                <p:oleObj spid="_x0000_s5368" name="Equation" r:id="rId13" imgW="88265" imgH="152400" progId="Equation.DSMT4">
                  <p:embed/>
                </p:oleObj>
              </mc:Choice>
              <mc:Fallback>
                <p:oleObj name="Equation" r:id="rId13" imgW="88265" imgH="152400" progId="Equation.DSMT4">
                  <p:embed/>
                  <p:pic>
                    <p:nvPicPr>
                      <p:cNvPr id="0" name="对象 6"/>
                      <p:cNvPicPr/>
                      <p:nvPr/>
                    </p:nvPicPr>
                    <p:blipFill>
                      <a:blip r:embed="rId14"/>
                      <a:stretch>
                        <a:fillRect/>
                      </a:stretch>
                    </p:blipFill>
                    <p:spPr>
                      <a:xfrm>
                        <a:off x="8435023" y="895350"/>
                        <a:ext cx="163830" cy="28956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1844358" y="1405255"/>
          <a:ext cx="375920" cy="434340"/>
        </p:xfrm>
        <a:graphic>
          <a:graphicData uri="http://schemas.openxmlformats.org/presentationml/2006/ole">
            <mc:AlternateContent xmlns:mc="http://schemas.openxmlformats.org/markup-compatibility/2006">
              <mc:Choice xmlns:v="urn:schemas-microsoft-com:vml" Requires="v">
                <p:oleObj spid="_x0000_s5369" name="Equation" r:id="rId15" imgW="203200" imgH="228600" progId="Equation.DSMT4">
                  <p:embed/>
                </p:oleObj>
              </mc:Choice>
              <mc:Fallback>
                <p:oleObj name="Equation" r:id="rId15" imgW="203200" imgH="228600" progId="Equation.DSMT4">
                  <p:embed/>
                  <p:pic>
                    <p:nvPicPr>
                      <p:cNvPr id="0" name="对象 6"/>
                      <p:cNvPicPr/>
                      <p:nvPr/>
                    </p:nvPicPr>
                    <p:blipFill>
                      <a:blip r:embed="rId16"/>
                      <a:stretch>
                        <a:fillRect/>
                      </a:stretch>
                    </p:blipFill>
                    <p:spPr>
                      <a:xfrm>
                        <a:off x="1844358" y="1405255"/>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2756218" y="1368425"/>
          <a:ext cx="281940" cy="434340"/>
        </p:xfrm>
        <a:graphic>
          <a:graphicData uri="http://schemas.openxmlformats.org/presentationml/2006/ole">
            <mc:AlternateContent xmlns:mc="http://schemas.openxmlformats.org/markup-compatibility/2006">
              <mc:Choice xmlns:v="urn:schemas-microsoft-com:vml" Requires="v">
                <p:oleObj spid="_x0000_s5370" name="Equation" r:id="rId17" imgW="152400" imgH="228600" progId="Equation.DSMT4">
                  <p:embed/>
                </p:oleObj>
              </mc:Choice>
              <mc:Fallback>
                <p:oleObj name="Equation" r:id="rId17" imgW="152400" imgH="228600" progId="Equation.DSMT4">
                  <p:embed/>
                  <p:pic>
                    <p:nvPicPr>
                      <p:cNvPr id="0" name="对象 6"/>
                      <p:cNvPicPr/>
                      <p:nvPr/>
                    </p:nvPicPr>
                    <p:blipFill>
                      <a:blip r:embed="rId6"/>
                      <a:stretch>
                        <a:fillRect/>
                      </a:stretch>
                    </p:blipFill>
                    <p:spPr>
                      <a:xfrm>
                        <a:off x="2756218" y="1368425"/>
                        <a:ext cx="281940" cy="434340"/>
                      </a:xfrm>
                      <a:prstGeom prst="rect">
                        <a:avLst/>
                      </a:prstGeom>
                    </p:spPr>
                  </p:pic>
                </p:oleObj>
              </mc:Fallback>
            </mc:AlternateContent>
          </a:graphicData>
        </a:graphic>
      </p:graphicFrame>
      <p:graphicFrame>
        <p:nvGraphicFramePr>
          <p:cNvPr id="40" name="对象 39"/>
          <p:cNvGraphicFramePr>
            <a:graphicFrameLocks noChangeAspect="1"/>
          </p:cNvGraphicFramePr>
          <p:nvPr/>
        </p:nvGraphicFramePr>
        <p:xfrm>
          <a:off x="4933950" y="2016760"/>
          <a:ext cx="527050" cy="333375"/>
        </p:xfrm>
        <a:graphic>
          <a:graphicData uri="http://schemas.openxmlformats.org/presentationml/2006/ole">
            <mc:AlternateContent xmlns:mc="http://schemas.openxmlformats.org/markup-compatibility/2006">
              <mc:Choice xmlns:v="urn:schemas-microsoft-com:vml" Requires="v">
                <p:oleObj spid="_x0000_s5371" name="Equation" r:id="rId18" imgW="330200" imgH="203200" progId="Equation.DSMT4">
                  <p:embed/>
                </p:oleObj>
              </mc:Choice>
              <mc:Fallback>
                <p:oleObj name="Equation" r:id="rId18" imgW="330200" imgH="203200" progId="Equation.DSMT4">
                  <p:embed/>
                  <p:pic>
                    <p:nvPicPr>
                      <p:cNvPr id="0" name="对象 6"/>
                      <p:cNvPicPr/>
                      <p:nvPr/>
                    </p:nvPicPr>
                    <p:blipFill>
                      <a:blip r:embed="rId12"/>
                      <a:stretch>
                        <a:fillRect/>
                      </a:stretch>
                    </p:blipFill>
                    <p:spPr>
                      <a:xfrm>
                        <a:off x="4933950" y="2016760"/>
                        <a:ext cx="527050" cy="333375"/>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0845483" y="3686810"/>
          <a:ext cx="812165" cy="405765"/>
        </p:xfrm>
        <a:graphic>
          <a:graphicData uri="http://schemas.openxmlformats.org/presentationml/2006/ole">
            <mc:AlternateContent xmlns:mc="http://schemas.openxmlformats.org/markup-compatibility/2006">
              <mc:Choice xmlns:v="urn:schemas-microsoft-com:vml" Requires="v">
                <p:oleObj spid="_x0000_s5372" name="Equation" r:id="rId19" imgW="469900" imgH="228600" progId="Equation.DSMT4">
                  <p:embed/>
                </p:oleObj>
              </mc:Choice>
              <mc:Fallback>
                <p:oleObj name="Equation" r:id="rId19" imgW="469900" imgH="228600" progId="Equation.DSMT4">
                  <p:embed/>
                  <p:pic>
                    <p:nvPicPr>
                      <p:cNvPr id="0" name="对象 6"/>
                      <p:cNvPicPr/>
                      <p:nvPr/>
                    </p:nvPicPr>
                    <p:blipFill>
                      <a:blip r:embed="rId20"/>
                      <a:stretch>
                        <a:fillRect/>
                      </a:stretch>
                    </p:blipFill>
                    <p:spPr>
                      <a:xfrm>
                        <a:off x="10845483" y="3686810"/>
                        <a:ext cx="812165" cy="40576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733743" y="4247515"/>
          <a:ext cx="812165" cy="405765"/>
        </p:xfrm>
        <a:graphic>
          <a:graphicData uri="http://schemas.openxmlformats.org/presentationml/2006/ole">
            <mc:AlternateContent xmlns:mc="http://schemas.openxmlformats.org/markup-compatibility/2006">
              <mc:Choice xmlns:v="urn:schemas-microsoft-com:vml" Requires="v">
                <p:oleObj spid="_x0000_s5373" name="Equation" r:id="rId21" imgW="469900" imgH="228600" progId="Equation.DSMT4">
                  <p:embed/>
                </p:oleObj>
              </mc:Choice>
              <mc:Fallback>
                <p:oleObj name="Equation" r:id="rId21" imgW="469900" imgH="228600" progId="Equation.DSMT4">
                  <p:embed/>
                  <p:pic>
                    <p:nvPicPr>
                      <p:cNvPr id="0" name="对象 6"/>
                      <p:cNvPicPr/>
                      <p:nvPr/>
                    </p:nvPicPr>
                    <p:blipFill>
                      <a:blip r:embed="rId22"/>
                      <a:stretch>
                        <a:fillRect/>
                      </a:stretch>
                    </p:blipFill>
                    <p:spPr>
                      <a:xfrm>
                        <a:off x="733743" y="4247515"/>
                        <a:ext cx="812165" cy="405765"/>
                      </a:xfrm>
                      <a:prstGeom prst="rect">
                        <a:avLst/>
                      </a:prstGeom>
                    </p:spPr>
                  </p:pic>
                </p:oleObj>
              </mc:Fallback>
            </mc:AlternateContent>
          </a:graphicData>
        </a:graphic>
      </p:graphicFrame>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4610236"/>
          </a:xfrm>
          <a:prstGeom prst="rect">
            <a:avLst/>
          </a:prstGeom>
          <a:noFill/>
        </p:spPr>
        <p:txBody>
          <a:bodyPr wrap="square" rtlCol="0">
            <a:spAutoFit/>
          </a:bodyPr>
          <a:lstStyle/>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随着经济全球化和世界多元化格局的快速发展，在合作与发展的两大主旋律下，各经济体之间的联系越发密切，经济往来也愈加频繁，传统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模型已无法满足庞大数据量的分析需求。为了更好地观测地区间经济运行的传导机制，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Pesaran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Schuermann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Weiner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）提出了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模型。与普通的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模型不同的是，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模型可以将各国或各地区的单个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模型通过权重矩阵加总成包含所有单位的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模型，并且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模型既可以对各个国家主要变量的脉冲响应进行分析，又可以将部分具有近似性质的多个国家作为一个整体来预测和分析。</a:t>
            </a:r>
            <a:endParaRPr lang="en-US" altLang="zh-CN" kern="100" dirty="0">
              <a:latin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模型的基本原理为：首先，针对各个经济主体（可以是国家、地区行业、商品类别、银行、市政当局或部门）构建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模型，其包含内生变量</a:t>
            </a:r>
            <a:r>
              <a:rPr lang="en-US" altLang="zh-CN" sz="1800" kern="100" dirty="0">
                <a:effectLst/>
                <a:latin typeface="Times New Roman" panose="02020603050405020304" pitchFamily="18" charset="0"/>
                <a:ea typeface="宋体" panose="02010600030101010101" pitchFamily="2" charset="-122"/>
              </a:rPr>
              <a:t>X</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（如产出、利率、汇率、信贷规模、居民消费等）和个体外生变量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如国外产出、国外利率、国外汇率、国际原油价格等），并检验变量间是否存在长期均衡关系，即协整关系；其次，由各个主体之间的权重矩阵（常见的权重矩阵有贸易份额权重矩阵、地理距离矩阵、</a:t>
            </a:r>
            <a:r>
              <a:rPr lang="en-US" altLang="zh-CN" sz="1800" kern="100" dirty="0">
                <a:effectLst/>
                <a:latin typeface="Times New Roman" panose="02020603050405020304" pitchFamily="18" charset="0"/>
                <a:ea typeface="宋体" panose="02010600030101010101" pitchFamily="2" charset="-122"/>
              </a:rPr>
              <a:t>0-1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矩阵、投入产出矩阵等）连接单独个体的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模型，成为一个经济整体的</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模型进行堆叠和求解；最后，运用弱外生性检验、脉冲响应分析和方差分解等方法，对整个</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系统进行预测和分析。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729038" y="3237343"/>
          <a:ext cx="925886" cy="313451"/>
        </p:xfrm>
        <a:graphic>
          <a:graphicData uri="http://schemas.openxmlformats.org/presentationml/2006/ole">
            <mc:AlternateContent xmlns:mc="http://schemas.openxmlformats.org/markup-compatibility/2006">
              <mc:Choice xmlns:v="urn:schemas-microsoft-com:vml" Requires="v">
                <p:oleObj spid="_x0000_s27715" name="Equation" r:id="rId5" imgW="609600" imgH="203200" progId="Equation.DSMT4">
                  <p:embed/>
                </p:oleObj>
              </mc:Choice>
              <mc:Fallback>
                <p:oleObj name="Equation" r:id="rId5" imgW="609600" imgH="203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038" y="3237343"/>
                        <a:ext cx="925886" cy="313451"/>
                      </a:xfrm>
                      <a:prstGeom prst="rect">
                        <a:avLst/>
                      </a:prstGeom>
                      <a:noFill/>
                    </p:spPr>
                  </p:pic>
                </p:oleObj>
              </mc:Fallback>
            </mc:AlternateContent>
          </a:graphicData>
        </a:graphic>
      </p:graphicFrame>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428565" y="3599305"/>
          <a:ext cx="374245" cy="335145"/>
        </p:xfrm>
        <a:graphic>
          <a:graphicData uri="http://schemas.openxmlformats.org/presentationml/2006/ole">
            <mc:AlternateContent xmlns:mc="http://schemas.openxmlformats.org/markup-compatibility/2006">
              <mc:Choice xmlns:v="urn:schemas-microsoft-com:vml" Requires="v">
                <p:oleObj spid="_x0000_s27716" name="Equation" r:id="rId7" imgW="215900" imgH="190500" progId="Equation.DSMT4">
                  <p:embed/>
                </p:oleObj>
              </mc:Choice>
              <mc:Fallback>
                <p:oleObj name="Equation" r:id="rId7" imgW="215900" imgH="190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65" y="3599305"/>
                        <a:ext cx="374245" cy="335145"/>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2952813" y="4475954"/>
          <a:ext cx="925886" cy="313451"/>
        </p:xfrm>
        <a:graphic>
          <a:graphicData uri="http://schemas.openxmlformats.org/presentationml/2006/ole">
            <mc:AlternateContent xmlns:mc="http://schemas.openxmlformats.org/markup-compatibility/2006">
              <mc:Choice xmlns:v="urn:schemas-microsoft-com:vml" Requires="v">
                <p:oleObj spid="_x0000_s27717" name="Equation" r:id="rId9" imgW="609600" imgH="203200" progId="Equation.DSMT4">
                  <p:embed/>
                </p:oleObj>
              </mc:Choice>
              <mc:Fallback>
                <p:oleObj name="Equation" r:id="rId9" imgW="609600" imgH="203200" progId="Equation.DSMT4">
                  <p:embed/>
                  <p:pic>
                    <p:nvPicPr>
                      <p:cNvPr id="0" name="对象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813" y="4475954"/>
                        <a:ext cx="925886" cy="313451"/>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859553"/>
          </a:xfrm>
          <a:prstGeom prst="rect">
            <a:avLst/>
          </a:prstGeom>
          <a:noFill/>
        </p:spPr>
        <p:txBody>
          <a:bodyPr wrap="square" rtlCol="0">
            <a:spAutoFit/>
          </a:bodyPr>
          <a:lstStyle/>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模型考虑多个对象之间的联系，不仅要考虑各个国家之间的独立性，还应考虑其相关性，于是以研究对象为国家为例，传导途径分为三类：一是国内变量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依赖于国外变量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的当期和滞后值；二是各国的变量受全球外生变量，比如石油价格的共同影响，因此是相互联系的；三是第</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个国家会受到第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个国家所受到的当期冲击的影响，这种依赖性反映在误差的协方差矩阵中。</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具体的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模型（以国家为例）设置如下：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个国家的国内变量（阶数为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个国家的国外变量（阶数为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，即第</a:t>
            </a:r>
            <a:r>
              <a:rPr lang="en-US" altLang="zh-CN" sz="1800" kern="100" dirty="0" err="1">
                <a:effectLst/>
                <a:latin typeface="Times New Roman" panose="02020603050405020304" pitchFamily="18" charset="0"/>
                <a:ea typeface="华文楷体" panose="0201060004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模型可以表示为（为简化模型，假设单个国家模型变量的滞后阶数均为</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rPr>
              <a:t>4-19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的系数矩阵，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均是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的自主冲击向量，假设各国的自发冲击是非序列相关的，均值为零，即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通常假设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是不随时间变化而变化的，即具有时不变性。国外变量可由国家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的国内内生变量进行加权得到，即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权重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为</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国家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占国家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的权重计算所得，可为贸易权重或距离权重。</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7245747" y="1123708"/>
          <a:ext cx="460375" cy="425450"/>
        </p:xfrm>
        <a:graphic>
          <a:graphicData uri="http://schemas.openxmlformats.org/presentationml/2006/ole">
            <mc:AlternateContent xmlns:mc="http://schemas.openxmlformats.org/markup-compatibility/2006">
              <mc:Choice xmlns:v="urn:schemas-microsoft-com:vml" Requires="v">
                <p:oleObj spid="_x0000_s29091" name="Equation" r:id="rId5" imgW="6400800" imgH="5791200" progId="Equation.DSMT4">
                  <p:embed/>
                </p:oleObj>
              </mc:Choice>
              <mc:Fallback>
                <p:oleObj name="Equation" r:id="rId5" imgW="6400800" imgH="5791200" progId="Equation.DSMT4">
                  <p:embed/>
                  <p:pic>
                    <p:nvPicPr>
                      <p:cNvPr id="0" name="对象 11"/>
                      <p:cNvPicPr>
                        <a:picLocks noChangeAspect="1" noChangeArrowheads="1"/>
                      </p:cNvPicPr>
                      <p:nvPr/>
                    </p:nvPicPr>
                    <p:blipFill>
                      <a:blip r:embed="rId6"/>
                      <a:srcRect/>
                      <a:stretch>
                        <a:fillRect/>
                      </a:stretch>
                    </p:blipFill>
                    <p:spPr bwMode="auto">
                      <a:xfrm>
                        <a:off x="7245747" y="1123708"/>
                        <a:ext cx="460375" cy="4254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229523" y="1169116"/>
          <a:ext cx="396875" cy="401638"/>
        </p:xfrm>
        <a:graphic>
          <a:graphicData uri="http://schemas.openxmlformats.org/presentationml/2006/ole">
            <mc:AlternateContent xmlns:mc="http://schemas.openxmlformats.org/markup-compatibility/2006">
              <mc:Choice xmlns:v="urn:schemas-microsoft-com:vml" Requires="v">
                <p:oleObj spid="_x0000_s29092" name="Equation" r:id="rId7" imgW="5486400" imgH="5486400" progId="Equation.DSMT4">
                  <p:embed/>
                </p:oleObj>
              </mc:Choice>
              <mc:Fallback>
                <p:oleObj name="Equation" r:id="rId7" imgW="5486400" imgH="5486400" progId="Equation.DSMT4">
                  <p:embed/>
                  <p:pic>
                    <p:nvPicPr>
                      <p:cNvPr id="0" name="对象 11"/>
                      <p:cNvPicPr>
                        <a:picLocks noChangeAspect="1" noChangeArrowheads="1"/>
                      </p:cNvPicPr>
                      <p:nvPr/>
                    </p:nvPicPr>
                    <p:blipFill>
                      <a:blip r:embed="rId8"/>
                      <a:srcRect/>
                      <a:stretch>
                        <a:fillRect/>
                      </a:stretch>
                    </p:blipFill>
                    <p:spPr bwMode="auto">
                      <a:xfrm>
                        <a:off x="5229523" y="1169116"/>
                        <a:ext cx="396875" cy="401638"/>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125538" y="2817813"/>
          <a:ext cx="331787" cy="401637"/>
        </p:xfrm>
        <a:graphic>
          <a:graphicData uri="http://schemas.openxmlformats.org/presentationml/2006/ole">
            <mc:AlternateContent xmlns:mc="http://schemas.openxmlformats.org/markup-compatibility/2006">
              <mc:Choice xmlns:v="urn:schemas-microsoft-com:vml" Requires="v">
                <p:oleObj spid="_x0000_s29093" name="Equation" r:id="rId9" imgW="4572000" imgH="5486400" progId="Equation.DSMT4">
                  <p:embed/>
                </p:oleObj>
              </mc:Choice>
              <mc:Fallback>
                <p:oleObj name="Equation" r:id="rId9" imgW="4572000" imgH="5486400" progId="Equation.DSMT4">
                  <p:embed/>
                  <p:pic>
                    <p:nvPicPr>
                      <p:cNvPr id="0" name="对象 7"/>
                      <p:cNvPicPr>
                        <a:picLocks noChangeAspect="1" noChangeArrowheads="1"/>
                      </p:cNvPicPr>
                      <p:nvPr/>
                    </p:nvPicPr>
                    <p:blipFill>
                      <a:blip r:embed="rId10"/>
                      <a:srcRect/>
                      <a:stretch>
                        <a:fillRect/>
                      </a:stretch>
                    </p:blipFill>
                    <p:spPr bwMode="auto">
                      <a:xfrm>
                        <a:off x="1125538" y="2817813"/>
                        <a:ext cx="331787" cy="401637"/>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4788718" y="2795706"/>
          <a:ext cx="242887" cy="401638"/>
        </p:xfrm>
        <a:graphic>
          <a:graphicData uri="http://schemas.openxmlformats.org/presentationml/2006/ole">
            <mc:AlternateContent xmlns:mc="http://schemas.openxmlformats.org/markup-compatibility/2006">
              <mc:Choice xmlns:v="urn:schemas-microsoft-com:vml" Requires="v">
                <p:oleObj spid="_x0000_s29094" name="Equation" r:id="rId11" imgW="3352800" imgH="5486400" progId="Equation.DSMT4">
                  <p:embed/>
                </p:oleObj>
              </mc:Choice>
              <mc:Fallback>
                <p:oleObj name="Equation" r:id="rId11" imgW="3352800" imgH="5486400" progId="Equation.DSMT4">
                  <p:embed/>
                  <p:pic>
                    <p:nvPicPr>
                      <p:cNvPr id="0" name="对象 8"/>
                      <p:cNvPicPr>
                        <a:picLocks noChangeAspect="1" noChangeArrowheads="1"/>
                      </p:cNvPicPr>
                      <p:nvPr/>
                    </p:nvPicPr>
                    <p:blipFill>
                      <a:blip r:embed="rId12"/>
                      <a:srcRect/>
                      <a:stretch>
                        <a:fillRect/>
                      </a:stretch>
                    </p:blipFill>
                    <p:spPr bwMode="auto">
                      <a:xfrm>
                        <a:off x="4788718" y="2795706"/>
                        <a:ext cx="242887" cy="401638"/>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5408613" y="2779713"/>
          <a:ext cx="415925" cy="425450"/>
        </p:xfrm>
        <a:graphic>
          <a:graphicData uri="http://schemas.openxmlformats.org/presentationml/2006/ole">
            <mc:AlternateContent xmlns:mc="http://schemas.openxmlformats.org/markup-compatibility/2006">
              <mc:Choice xmlns:v="urn:schemas-microsoft-com:vml" Requires="v">
                <p:oleObj spid="_x0000_s29095" name="Equation" r:id="rId13" imgW="5791200" imgH="5791200" progId="Equation.DSMT4">
                  <p:embed/>
                </p:oleObj>
              </mc:Choice>
              <mc:Fallback>
                <p:oleObj name="Equation" r:id="rId13" imgW="5791200" imgH="5791200" progId="Equation.DSMT4">
                  <p:embed/>
                  <p:pic>
                    <p:nvPicPr>
                      <p:cNvPr id="0" name="对象 11"/>
                      <p:cNvPicPr>
                        <a:picLocks noChangeAspect="1" noChangeArrowheads="1"/>
                      </p:cNvPicPr>
                      <p:nvPr/>
                    </p:nvPicPr>
                    <p:blipFill>
                      <a:blip r:embed="rId14"/>
                      <a:srcRect/>
                      <a:stretch>
                        <a:fillRect/>
                      </a:stretch>
                    </p:blipFill>
                    <p:spPr bwMode="auto">
                      <a:xfrm>
                        <a:off x="5408613" y="2779713"/>
                        <a:ext cx="415925" cy="425450"/>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9010650" y="2784475"/>
          <a:ext cx="330200" cy="423863"/>
        </p:xfrm>
        <a:graphic>
          <a:graphicData uri="http://schemas.openxmlformats.org/presentationml/2006/ole">
            <mc:AlternateContent xmlns:mc="http://schemas.openxmlformats.org/markup-compatibility/2006">
              <mc:Choice xmlns:v="urn:schemas-microsoft-com:vml" Requires="v">
                <p:oleObj spid="_x0000_s29096" name="Equation" r:id="rId15" imgW="4572000" imgH="5791200" progId="Equation.DSMT4">
                  <p:embed/>
                </p:oleObj>
              </mc:Choice>
              <mc:Fallback>
                <p:oleObj name="Equation" r:id="rId15" imgW="4572000" imgH="5791200" progId="Equation.DSMT4">
                  <p:embed/>
                  <p:pic>
                    <p:nvPicPr>
                      <p:cNvPr id="0" name="对象 14"/>
                      <p:cNvPicPr>
                        <a:picLocks noChangeAspect="1" noChangeArrowheads="1"/>
                      </p:cNvPicPr>
                      <p:nvPr/>
                    </p:nvPicPr>
                    <p:blipFill>
                      <a:blip r:embed="rId16"/>
                      <a:srcRect/>
                      <a:stretch>
                        <a:fillRect/>
                      </a:stretch>
                    </p:blipFill>
                    <p:spPr bwMode="auto">
                      <a:xfrm>
                        <a:off x="9010650" y="2784475"/>
                        <a:ext cx="330200" cy="423863"/>
                      </a:xfrm>
                      <a:prstGeom prst="rect">
                        <a:avLst/>
                      </a:prstGeom>
                      <a:noFill/>
                    </p:spPr>
                  </p:pic>
                </p:oleObj>
              </mc:Fallback>
            </mc:AlternateContent>
          </a:graphicData>
        </a:graphic>
      </p:graphicFrame>
      <p:sp>
        <p:nvSpPr>
          <p:cNvPr id="27" name="Rectangle 2"/>
          <p:cNvSpPr>
            <a:spLocks noChangeArrowheads="1"/>
          </p:cNvSpPr>
          <p:nvPr/>
        </p:nvSpPr>
        <p:spPr bwMode="auto">
          <a:xfrm>
            <a:off x="126365" y="3158551"/>
            <a:ext cx="129627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8" name="对象 27"/>
          <p:cNvGraphicFramePr>
            <a:graphicFrameLocks noChangeAspect="1"/>
          </p:cNvGraphicFramePr>
          <p:nvPr/>
        </p:nvGraphicFramePr>
        <p:xfrm>
          <a:off x="116840" y="3209950"/>
          <a:ext cx="1314509" cy="423862"/>
        </p:xfrm>
        <a:graphic>
          <a:graphicData uri="http://schemas.openxmlformats.org/presentationml/2006/ole">
            <mc:AlternateContent xmlns:mc="http://schemas.openxmlformats.org/markup-compatibility/2006">
              <mc:Choice xmlns:v="urn:schemas-microsoft-com:vml" Requires="v">
                <p:oleObj spid="_x0000_s29097" name="Equation" r:id="rId17" imgW="774065" imgH="254000" progId="Equation.DSMT4">
                  <p:embed/>
                </p:oleObj>
              </mc:Choice>
              <mc:Fallback>
                <p:oleObj name="Equation" r:id="rId17" imgW="774065" imgH="2540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840" y="3209950"/>
                        <a:ext cx="1314509" cy="423862"/>
                      </a:xfrm>
                      <a:prstGeom prst="rect">
                        <a:avLst/>
                      </a:prstGeom>
                      <a:noFill/>
                    </p:spPr>
                  </p:pic>
                </p:oleObj>
              </mc:Fallback>
            </mc:AlternateContent>
          </a:graphicData>
        </a:graphic>
      </p:graphicFrame>
      <p:sp>
        <p:nvSpPr>
          <p:cNvPr id="30" name="Rectangle 4"/>
          <p:cNvSpPr>
            <a:spLocks noChangeArrowheads="1"/>
          </p:cNvSpPr>
          <p:nvPr/>
        </p:nvSpPr>
        <p:spPr bwMode="auto">
          <a:xfrm>
            <a:off x="3000611" y="3740586"/>
            <a:ext cx="13204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2" name="对象 31"/>
          <p:cNvGraphicFramePr>
            <a:graphicFrameLocks noChangeAspect="1"/>
          </p:cNvGraphicFramePr>
          <p:nvPr/>
        </p:nvGraphicFramePr>
        <p:xfrm>
          <a:off x="2898492" y="3598539"/>
          <a:ext cx="4266226" cy="684591"/>
        </p:xfrm>
        <a:graphic>
          <a:graphicData uri="http://schemas.openxmlformats.org/presentationml/2006/ole">
            <mc:AlternateContent xmlns:mc="http://schemas.openxmlformats.org/markup-compatibility/2006">
              <mc:Choice xmlns:v="urn:schemas-microsoft-com:vml" Requires="v">
                <p:oleObj spid="_x0000_s29098" name="Equation" r:id="rId19" imgW="2984500" imgH="482600" progId="Equation.DSMT4">
                  <p:embed/>
                </p:oleObj>
              </mc:Choice>
              <mc:Fallback>
                <p:oleObj name="Equation" r:id="rId19" imgW="2984500" imgH="482600" progId="Equation.DSMT4">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98492" y="3598539"/>
                        <a:ext cx="4266226" cy="684591"/>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1508125" y="4437063"/>
          <a:ext cx="242888" cy="401637"/>
        </p:xfrm>
        <a:graphic>
          <a:graphicData uri="http://schemas.openxmlformats.org/presentationml/2006/ole">
            <mc:AlternateContent xmlns:mc="http://schemas.openxmlformats.org/markup-compatibility/2006">
              <mc:Choice xmlns:v="urn:schemas-microsoft-com:vml" Requires="v">
                <p:oleObj spid="_x0000_s29099" name="Equation" r:id="rId21" imgW="3352800" imgH="5486400" progId="Equation.DSMT4">
                  <p:embed/>
                </p:oleObj>
              </mc:Choice>
              <mc:Fallback>
                <p:oleObj name="Equation" r:id="rId21" imgW="3352800" imgH="5486400" progId="Equation.DSMT4">
                  <p:embed/>
                  <p:pic>
                    <p:nvPicPr>
                      <p:cNvPr id="0" name="对象 8"/>
                      <p:cNvPicPr>
                        <a:picLocks noChangeAspect="1" noChangeArrowheads="1"/>
                      </p:cNvPicPr>
                      <p:nvPr/>
                    </p:nvPicPr>
                    <p:blipFill>
                      <a:blip r:embed="rId22"/>
                      <a:srcRect/>
                      <a:stretch>
                        <a:fillRect/>
                      </a:stretch>
                    </p:blipFill>
                    <p:spPr bwMode="auto">
                      <a:xfrm>
                        <a:off x="1508125" y="4437063"/>
                        <a:ext cx="242888" cy="401637"/>
                      </a:xfrm>
                      <a:prstGeom prst="rect">
                        <a:avLst/>
                      </a:prstGeom>
                      <a:noFill/>
                    </p:spPr>
                  </p:pic>
                </p:oleObj>
              </mc:Fallback>
            </mc:AlternateContent>
          </a:graphicData>
        </a:graphic>
      </p:graphicFrame>
      <p:sp>
        <p:nvSpPr>
          <p:cNvPr id="38" name="Rectangle 6"/>
          <p:cNvSpPr>
            <a:spLocks noChangeArrowheads="1"/>
          </p:cNvSpPr>
          <p:nvPr/>
        </p:nvSpPr>
        <p:spPr bwMode="auto">
          <a:xfrm>
            <a:off x="2456486" y="4471241"/>
            <a:ext cx="152412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0" name="对象 39"/>
          <p:cNvGraphicFramePr>
            <a:graphicFrameLocks noChangeAspect="1"/>
          </p:cNvGraphicFramePr>
          <p:nvPr/>
        </p:nvGraphicFramePr>
        <p:xfrm>
          <a:off x="2396172" y="4455747"/>
          <a:ext cx="692003" cy="398594"/>
        </p:xfrm>
        <a:graphic>
          <a:graphicData uri="http://schemas.openxmlformats.org/presentationml/2006/ole">
            <mc:AlternateContent xmlns:mc="http://schemas.openxmlformats.org/markup-compatibility/2006">
              <mc:Choice xmlns:v="urn:schemas-microsoft-com:vml" Requires="v">
                <p:oleObj spid="_x0000_s29100" name="Equation" r:id="rId23" imgW="393700" imgH="228600" progId="Equation.DSMT4">
                  <p:embed/>
                </p:oleObj>
              </mc:Choice>
              <mc:Fallback>
                <p:oleObj name="Equation" r:id="rId23" imgW="393700" imgH="228600" progId="Equation.DSMT4">
                  <p:embed/>
                  <p:pic>
                    <p:nvPicPr>
                      <p:cNvPr id="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6172" y="4455747"/>
                        <a:ext cx="692003" cy="398594"/>
                      </a:xfrm>
                      <a:prstGeom prst="rect">
                        <a:avLst/>
                      </a:prstGeom>
                      <a:noFill/>
                    </p:spPr>
                  </p:pic>
                </p:oleObj>
              </mc:Fallback>
            </mc:AlternateContent>
          </a:graphicData>
        </a:graphic>
      </p:graphicFrame>
      <p:graphicFrame>
        <p:nvGraphicFramePr>
          <p:cNvPr id="47" name="对象 46"/>
          <p:cNvGraphicFramePr>
            <a:graphicFrameLocks noChangeAspect="1"/>
          </p:cNvGraphicFramePr>
          <p:nvPr/>
        </p:nvGraphicFramePr>
        <p:xfrm>
          <a:off x="4282465" y="4454225"/>
          <a:ext cx="420687" cy="401638"/>
        </p:xfrm>
        <a:graphic>
          <a:graphicData uri="http://schemas.openxmlformats.org/presentationml/2006/ole">
            <mc:AlternateContent xmlns:mc="http://schemas.openxmlformats.org/markup-compatibility/2006">
              <mc:Choice xmlns:v="urn:schemas-microsoft-com:vml" Requires="v">
                <p:oleObj spid="_x0000_s29101" name="Equation" r:id="rId25" imgW="5791200" imgH="5486400" progId="Equation.DSMT4">
                  <p:embed/>
                </p:oleObj>
              </mc:Choice>
              <mc:Fallback>
                <p:oleObj name="Equation" r:id="rId25" imgW="5791200" imgH="5486400" progId="Equation.DSMT4">
                  <p:embed/>
                  <p:pic>
                    <p:nvPicPr>
                      <p:cNvPr id="0" name="对象 8"/>
                      <p:cNvPicPr>
                        <a:picLocks noChangeAspect="1" noChangeArrowheads="1"/>
                      </p:cNvPicPr>
                      <p:nvPr/>
                    </p:nvPicPr>
                    <p:blipFill>
                      <a:blip r:embed="rId26"/>
                      <a:srcRect/>
                      <a:stretch>
                        <a:fillRect/>
                      </a:stretch>
                    </p:blipFill>
                    <p:spPr bwMode="auto">
                      <a:xfrm>
                        <a:off x="4282465" y="4454225"/>
                        <a:ext cx="420687" cy="401638"/>
                      </a:xfrm>
                      <a:prstGeom prst="rect">
                        <a:avLst/>
                      </a:prstGeom>
                      <a:noFill/>
                    </p:spPr>
                  </p:pic>
                </p:oleObj>
              </mc:Fallback>
            </mc:AlternateContent>
          </a:graphicData>
        </a:graphic>
      </p:graphicFrame>
      <p:graphicFrame>
        <p:nvGraphicFramePr>
          <p:cNvPr id="50" name="对象 49"/>
          <p:cNvGraphicFramePr>
            <a:graphicFrameLocks noChangeAspect="1"/>
          </p:cNvGraphicFramePr>
          <p:nvPr/>
        </p:nvGraphicFramePr>
        <p:xfrm>
          <a:off x="4907133" y="4467956"/>
          <a:ext cx="377825" cy="401637"/>
        </p:xfrm>
        <a:graphic>
          <a:graphicData uri="http://schemas.openxmlformats.org/presentationml/2006/ole">
            <mc:AlternateContent xmlns:mc="http://schemas.openxmlformats.org/markup-compatibility/2006">
              <mc:Choice xmlns:v="urn:schemas-microsoft-com:vml" Requires="v">
                <p:oleObj spid="_x0000_s29102" name="Equation" r:id="rId27" imgW="5181600" imgH="5486400" progId="Equation.DSMT4">
                  <p:embed/>
                </p:oleObj>
              </mc:Choice>
              <mc:Fallback>
                <p:oleObj name="Equation" r:id="rId27" imgW="5181600" imgH="5486400" progId="Equation.DSMT4">
                  <p:embed/>
                  <p:pic>
                    <p:nvPicPr>
                      <p:cNvPr id="0" name="对象 29"/>
                      <p:cNvPicPr>
                        <a:picLocks noChangeAspect="1" noChangeArrowheads="1"/>
                      </p:cNvPicPr>
                      <p:nvPr/>
                    </p:nvPicPr>
                    <p:blipFill>
                      <a:blip r:embed="rId28"/>
                      <a:srcRect/>
                      <a:stretch>
                        <a:fillRect/>
                      </a:stretch>
                    </p:blipFill>
                    <p:spPr bwMode="auto">
                      <a:xfrm>
                        <a:off x="4907133" y="4467956"/>
                        <a:ext cx="377825" cy="401637"/>
                      </a:xfrm>
                      <a:prstGeom prst="rect">
                        <a:avLst/>
                      </a:prstGeom>
                      <a:noFill/>
                    </p:spPr>
                  </p:pic>
                </p:oleObj>
              </mc:Fallback>
            </mc:AlternateContent>
          </a:graphicData>
        </a:graphic>
      </p:graphicFrame>
      <p:graphicFrame>
        <p:nvGraphicFramePr>
          <p:cNvPr id="53" name="对象 52"/>
          <p:cNvGraphicFramePr>
            <a:graphicFrameLocks noChangeAspect="1"/>
          </p:cNvGraphicFramePr>
          <p:nvPr/>
        </p:nvGraphicFramePr>
        <p:xfrm>
          <a:off x="5718113" y="4426322"/>
          <a:ext cx="735012" cy="420688"/>
        </p:xfrm>
        <a:graphic>
          <a:graphicData uri="http://schemas.openxmlformats.org/presentationml/2006/ole">
            <mc:AlternateContent xmlns:mc="http://schemas.openxmlformats.org/markup-compatibility/2006">
              <mc:Choice xmlns:v="urn:schemas-microsoft-com:vml" Requires="v">
                <p:oleObj spid="_x0000_s29103" name="Equation" r:id="rId29" imgW="10058400" imgH="5791200" progId="Equation.DSMT4">
                  <p:embed/>
                </p:oleObj>
              </mc:Choice>
              <mc:Fallback>
                <p:oleObj name="Equation" r:id="rId29" imgW="10058400" imgH="5791200" progId="Equation.DSMT4">
                  <p:embed/>
                  <p:pic>
                    <p:nvPicPr>
                      <p:cNvPr id="0" name="对象 28"/>
                      <p:cNvPicPr>
                        <a:picLocks noChangeAspect="1" noChangeArrowheads="1"/>
                      </p:cNvPicPr>
                      <p:nvPr/>
                    </p:nvPicPr>
                    <p:blipFill>
                      <a:blip r:embed="rId30"/>
                      <a:srcRect/>
                      <a:stretch>
                        <a:fillRect/>
                      </a:stretch>
                    </p:blipFill>
                    <p:spPr bwMode="auto">
                      <a:xfrm>
                        <a:off x="5718113" y="4426322"/>
                        <a:ext cx="735012" cy="420688"/>
                      </a:xfrm>
                      <a:prstGeom prst="rect">
                        <a:avLst/>
                      </a:prstGeom>
                      <a:noFill/>
                    </p:spPr>
                  </p:pic>
                </p:oleObj>
              </mc:Fallback>
            </mc:AlternateContent>
          </a:graphicData>
        </a:graphic>
      </p:graphicFrame>
      <p:graphicFrame>
        <p:nvGraphicFramePr>
          <p:cNvPr id="55" name="对象 54"/>
          <p:cNvGraphicFramePr>
            <a:graphicFrameLocks noChangeAspect="1"/>
          </p:cNvGraphicFramePr>
          <p:nvPr/>
        </p:nvGraphicFramePr>
        <p:xfrm>
          <a:off x="6916738" y="4437063"/>
          <a:ext cx="307975" cy="401637"/>
        </p:xfrm>
        <a:graphic>
          <a:graphicData uri="http://schemas.openxmlformats.org/presentationml/2006/ole">
            <mc:AlternateContent xmlns:mc="http://schemas.openxmlformats.org/markup-compatibility/2006">
              <mc:Choice xmlns:v="urn:schemas-microsoft-com:vml" Requires="v">
                <p:oleObj spid="_x0000_s29104" name="Equation" r:id="rId31" imgW="4267200" imgH="5486400" progId="Equation.DSMT4">
                  <p:embed/>
                </p:oleObj>
              </mc:Choice>
              <mc:Fallback>
                <p:oleObj name="Equation" r:id="rId31" imgW="4267200" imgH="5486400" progId="Equation.DSMT4">
                  <p:embed/>
                  <p:pic>
                    <p:nvPicPr>
                      <p:cNvPr id="0" name="对象 26"/>
                      <p:cNvPicPr>
                        <a:picLocks noChangeAspect="1" noChangeArrowheads="1"/>
                      </p:cNvPicPr>
                      <p:nvPr/>
                    </p:nvPicPr>
                    <p:blipFill>
                      <a:blip r:embed="rId32"/>
                      <a:srcRect/>
                      <a:stretch>
                        <a:fillRect/>
                      </a:stretch>
                    </p:blipFill>
                    <p:spPr bwMode="auto">
                      <a:xfrm>
                        <a:off x="6916738" y="4437063"/>
                        <a:ext cx="307975" cy="401637"/>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7524750" y="4456113"/>
          <a:ext cx="581025" cy="398462"/>
        </p:xfrm>
        <a:graphic>
          <a:graphicData uri="http://schemas.openxmlformats.org/presentationml/2006/ole">
            <mc:AlternateContent xmlns:mc="http://schemas.openxmlformats.org/markup-compatibility/2006">
              <mc:Choice xmlns:v="urn:schemas-microsoft-com:vml" Requires="v">
                <p:oleObj spid="_x0000_s29105" name="Equation" r:id="rId33" imgW="7924800" imgH="5486400" progId="Equation.DSMT4">
                  <p:embed/>
                </p:oleObj>
              </mc:Choice>
              <mc:Fallback>
                <p:oleObj name="Equation" r:id="rId33" imgW="7924800" imgH="5486400" progId="Equation.DSMT4">
                  <p:embed/>
                  <p:pic>
                    <p:nvPicPr>
                      <p:cNvPr id="0" name="对象 28"/>
                      <p:cNvPicPr>
                        <a:picLocks noChangeAspect="1" noChangeArrowheads="1"/>
                      </p:cNvPicPr>
                      <p:nvPr/>
                    </p:nvPicPr>
                    <p:blipFill>
                      <a:blip r:embed="rId34"/>
                      <a:srcRect/>
                      <a:stretch>
                        <a:fillRect/>
                      </a:stretch>
                    </p:blipFill>
                    <p:spPr bwMode="auto">
                      <a:xfrm>
                        <a:off x="7524750" y="4456113"/>
                        <a:ext cx="581025" cy="398462"/>
                      </a:xfrm>
                      <a:prstGeom prst="rect">
                        <a:avLst/>
                      </a:prstGeom>
                      <a:noFill/>
                    </p:spPr>
                  </p:pic>
                </p:oleObj>
              </mc:Fallback>
            </mc:AlternateContent>
          </a:graphicData>
        </a:graphic>
      </p:graphicFrame>
      <p:sp>
        <p:nvSpPr>
          <p:cNvPr id="60" name="Rectangle 8"/>
          <p:cNvSpPr>
            <a:spLocks noChangeArrowheads="1"/>
          </p:cNvSpPr>
          <p:nvPr/>
        </p:nvSpPr>
        <p:spPr bwMode="auto">
          <a:xfrm>
            <a:off x="4509317" y="4897160"/>
            <a:ext cx="15344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2" name="对象 61"/>
          <p:cNvGraphicFramePr>
            <a:graphicFrameLocks noChangeAspect="1"/>
          </p:cNvGraphicFramePr>
          <p:nvPr/>
        </p:nvGraphicFramePr>
        <p:xfrm>
          <a:off x="4587108" y="4858802"/>
          <a:ext cx="1560797" cy="374781"/>
        </p:xfrm>
        <a:graphic>
          <a:graphicData uri="http://schemas.openxmlformats.org/presentationml/2006/ole">
            <mc:AlternateContent xmlns:mc="http://schemas.openxmlformats.org/markup-compatibility/2006">
              <mc:Choice xmlns:v="urn:schemas-microsoft-com:vml" Requires="v">
                <p:oleObj spid="_x0000_s29106" name="Equation" r:id="rId35" imgW="1041400" imgH="254000" progId="Equation.DSMT4">
                  <p:embed/>
                </p:oleObj>
              </mc:Choice>
              <mc:Fallback>
                <p:oleObj name="Equation" r:id="rId35" imgW="1041400" imgH="254000" progId="Equation.DSMT4">
                  <p:embed/>
                  <p:pic>
                    <p:nvPicPr>
                      <p:cNvPr id="0" name="Object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87108" y="4858802"/>
                        <a:ext cx="1560797" cy="374781"/>
                      </a:xfrm>
                      <a:prstGeom prst="rect">
                        <a:avLst/>
                      </a:prstGeom>
                      <a:noFill/>
                    </p:spPr>
                  </p:pic>
                </p:oleObj>
              </mc:Fallback>
            </mc:AlternateContent>
          </a:graphicData>
        </a:graphic>
      </p:graphicFrame>
      <p:sp>
        <p:nvSpPr>
          <p:cNvPr id="64" name="Rectangle 10"/>
          <p:cNvSpPr>
            <a:spLocks noChangeArrowheads="1"/>
          </p:cNvSpPr>
          <p:nvPr/>
        </p:nvSpPr>
        <p:spPr bwMode="auto">
          <a:xfrm>
            <a:off x="7224712" y="4887792"/>
            <a:ext cx="17813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5" name="对象 64"/>
          <p:cNvGraphicFramePr>
            <a:graphicFrameLocks noChangeAspect="1"/>
          </p:cNvGraphicFramePr>
          <p:nvPr/>
        </p:nvGraphicFramePr>
        <p:xfrm>
          <a:off x="7224713" y="4887793"/>
          <a:ext cx="1313358" cy="366626"/>
        </p:xfrm>
        <a:graphic>
          <a:graphicData uri="http://schemas.openxmlformats.org/presentationml/2006/ole">
            <mc:AlternateContent xmlns:mc="http://schemas.openxmlformats.org/markup-compatibility/2006">
              <mc:Choice xmlns:v="urn:schemas-microsoft-com:vml" Requires="v">
                <p:oleObj spid="_x0000_s29107" name="Equation" r:id="rId37" imgW="901700" imgH="254000" progId="Equation.DSMT4">
                  <p:embed/>
                </p:oleObj>
              </mc:Choice>
              <mc:Fallback>
                <p:oleObj name="Equation" r:id="rId37" imgW="901700" imgH="254000" progId="Equation.DSMT4">
                  <p:embed/>
                  <p:pic>
                    <p:nvPicPr>
                      <p:cNvPr id="0" name="Object 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224713" y="4887793"/>
                        <a:ext cx="1313358" cy="366626"/>
                      </a:xfrm>
                      <a:prstGeom prst="rect">
                        <a:avLst/>
                      </a:prstGeom>
                      <a:noFill/>
                    </p:spPr>
                  </p:pic>
                </p:oleObj>
              </mc:Fallback>
            </mc:AlternateContent>
          </a:graphicData>
        </a:graphic>
      </p:graphicFrame>
      <p:sp>
        <p:nvSpPr>
          <p:cNvPr id="67" name="Rectangle 12"/>
          <p:cNvSpPr>
            <a:spLocks noChangeArrowheads="1"/>
          </p:cNvSpPr>
          <p:nvPr/>
        </p:nvSpPr>
        <p:spPr bwMode="auto">
          <a:xfrm>
            <a:off x="7160058" y="5243684"/>
            <a:ext cx="14363980" cy="5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8" name="对象 67"/>
          <p:cNvGraphicFramePr>
            <a:graphicFrameLocks noChangeAspect="1"/>
          </p:cNvGraphicFramePr>
          <p:nvPr/>
        </p:nvGraphicFramePr>
        <p:xfrm>
          <a:off x="7160057" y="5243685"/>
          <a:ext cx="1618540" cy="446494"/>
        </p:xfrm>
        <a:graphic>
          <a:graphicData uri="http://schemas.openxmlformats.org/presentationml/2006/ole">
            <mc:AlternateContent xmlns:mc="http://schemas.openxmlformats.org/markup-compatibility/2006">
              <mc:Choice xmlns:v="urn:schemas-microsoft-com:vml" Requires="v">
                <p:oleObj spid="_x0000_s29108" name="Equation" r:id="rId39" imgW="1104900" imgH="304800" progId="Equation.DSMT4">
                  <p:embed/>
                </p:oleObj>
              </mc:Choice>
              <mc:Fallback>
                <p:oleObj name="Equation" r:id="rId39" imgW="1104900" imgH="304800" progId="Equation.DSMT4">
                  <p:embed/>
                  <p:pic>
                    <p:nvPicPr>
                      <p:cNvPr id="0" name="Object 1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160057" y="5243685"/>
                        <a:ext cx="1618540" cy="446494"/>
                      </a:xfrm>
                      <a:prstGeom prst="rect">
                        <a:avLst/>
                      </a:prstGeom>
                      <a:noFill/>
                    </p:spPr>
                  </p:pic>
                </p:oleObj>
              </mc:Fallback>
            </mc:AlternateContent>
          </a:graphicData>
        </a:graphic>
      </p:graphicFrame>
      <p:graphicFrame>
        <p:nvGraphicFramePr>
          <p:cNvPr id="71" name="对象 70"/>
          <p:cNvGraphicFramePr>
            <a:graphicFrameLocks noChangeAspect="1"/>
          </p:cNvGraphicFramePr>
          <p:nvPr/>
        </p:nvGraphicFramePr>
        <p:xfrm>
          <a:off x="9437688" y="5243513"/>
          <a:ext cx="354012" cy="423862"/>
        </p:xfrm>
        <a:graphic>
          <a:graphicData uri="http://schemas.openxmlformats.org/presentationml/2006/ole">
            <mc:AlternateContent xmlns:mc="http://schemas.openxmlformats.org/markup-compatibility/2006">
              <mc:Choice xmlns:v="urn:schemas-microsoft-com:vml" Requires="v">
                <p:oleObj spid="_x0000_s29109" name="Equation" r:id="rId41" imgW="4876800" imgH="5791200" progId="Equation.DSMT4">
                  <p:embed/>
                </p:oleObj>
              </mc:Choice>
              <mc:Fallback>
                <p:oleObj name="Equation" r:id="rId41" imgW="4876800" imgH="5791200" progId="Equation.DSMT4">
                  <p:embed/>
                  <p:pic>
                    <p:nvPicPr>
                      <p:cNvPr id="0" name="对象 29"/>
                      <p:cNvPicPr>
                        <a:picLocks noChangeAspect="1" noChangeArrowheads="1"/>
                      </p:cNvPicPr>
                      <p:nvPr/>
                    </p:nvPicPr>
                    <p:blipFill>
                      <a:blip r:embed="rId42"/>
                      <a:srcRect/>
                      <a:stretch>
                        <a:fillRect/>
                      </a:stretch>
                    </p:blipFill>
                    <p:spPr bwMode="auto">
                      <a:xfrm>
                        <a:off x="9437688" y="5243513"/>
                        <a:ext cx="354012" cy="423862"/>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908040"/>
          </a:xfrm>
          <a:prstGeom prst="rect">
            <a:avLst/>
          </a:prstGeom>
          <a:noFill/>
        </p:spPr>
        <p:txBody>
          <a:bodyPr wrap="square" rtlCol="0">
            <a:spAutoFit/>
          </a:bodyPr>
          <a:lstStyle/>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将第</a:t>
            </a:r>
            <a:r>
              <a:rPr lang="en-US" altLang="zh-CN" sz="1800" kern="100" dirty="0" err="1">
                <a:latin typeface="Times New Roman" panose="02020603050405020304" pitchFamily="18" charset="0"/>
                <a:ea typeface="宋体" panose="02010600030101010101" pitchFamily="2" charset="-122"/>
              </a:rPr>
              <a:t>i</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个国家的国内和国外变量结合起来，生成向量</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），表示为</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于是上式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4-19</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）可重新表述为：</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4-20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rPr>
              <a:t>4-20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latin typeface="Calibri" panose="020F0502020204030204" pitchFamily="34" charset="0"/>
                <a:ea typeface="宋体" panose="02010600030101010101" pitchFamily="2" charset="-122"/>
                <a:cs typeface="宋体" panose="02010600030101010101" pitchFamily="2" charset="-122"/>
              </a:rPr>
              <a:t>均为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的系数矩阵，并且</a:t>
            </a:r>
            <a:r>
              <a:rPr lang="en-US" altLang="zh-CN" kern="100" dirty="0">
                <a:latin typeface="Times New Roman" panose="02020603050405020304" pitchFamily="18" charset="0"/>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是满秩矩阵，即</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zh-CN" altLang="zh-CN" sz="1800" kern="100" dirty="0">
                <a:latin typeface="Calibri" panose="020F0502020204030204" pitchFamily="34" charset="0"/>
                <a:ea typeface="宋体" panose="02010600030101010101" pitchFamily="2" charset="-122"/>
                <a:cs typeface="宋体" panose="02010600030101010101" pitchFamily="2" charset="-122"/>
              </a:rPr>
              <a:t>联合每个国家的</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模型，可得到作为一个经济整体的</a:t>
            </a:r>
            <a:r>
              <a:rPr lang="en-US" altLang="zh-CN" sz="1800" kern="100" dirty="0">
                <a:latin typeface="Times New Roman" panose="02020603050405020304" pitchFamily="18" charset="0"/>
                <a:ea typeface="宋体" panose="02010600030101010101" pitchFamily="2" charset="-122"/>
              </a:rPr>
              <a:t>GVAR</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模型的全部内生变量</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（阶数为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为全球模型中所有内生变量的个数）。各个国家的变量可以由</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en-US" altLang="zh-CN" kern="100" dirty="0">
                <a:latin typeface="Calibri" panose="020F0502020204030204" pitchFamily="34" charset="0"/>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来表示，即：</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rPr>
              <a:t>4-21</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）是由各个国家的权重</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所构成的权重矩阵，是将各个独立的国家</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模型联合成关系密切的GVAR模型的重要纽带。</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联合上式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）和式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），得</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均为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的矩阵。</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5410660" y="1980008"/>
          <a:ext cx="296863" cy="404812"/>
        </p:xfrm>
        <a:graphic>
          <a:graphicData uri="http://schemas.openxmlformats.org/presentationml/2006/ole">
            <mc:AlternateContent xmlns:mc="http://schemas.openxmlformats.org/markup-compatibility/2006">
              <mc:Choice xmlns:v="urn:schemas-microsoft-com:vml" Requires="v">
                <p:oleObj spid="_x0000_s30225" name="Equation" r:id="rId5" imgW="3962400" imgH="5486400" progId="Equation.DSMT4">
                  <p:embed/>
                </p:oleObj>
              </mc:Choice>
              <mc:Fallback>
                <p:oleObj name="Equation" r:id="rId5" imgW="3962400" imgH="5486400" progId="Equation.DSMT4">
                  <p:embed/>
                  <p:pic>
                    <p:nvPicPr>
                      <p:cNvPr id="0" name="Object 1"/>
                      <p:cNvPicPr>
                        <a:picLocks noChangeAspect="1" noChangeArrowheads="1"/>
                      </p:cNvPicPr>
                      <p:nvPr/>
                    </p:nvPicPr>
                    <p:blipFill>
                      <a:blip r:embed="rId6"/>
                      <a:srcRect/>
                      <a:stretch>
                        <a:fillRect/>
                      </a:stretch>
                    </p:blipFill>
                    <p:spPr bwMode="auto">
                      <a:xfrm>
                        <a:off x="5410660" y="1980008"/>
                        <a:ext cx="296863" cy="404812"/>
                      </a:xfrm>
                      <a:prstGeom prst="rect">
                        <a:avLst/>
                      </a:prstGeom>
                      <a:noFill/>
                    </p:spPr>
                  </p:pic>
                </p:oleObj>
              </mc:Fallback>
            </mc:AlternateContent>
          </a:graphicData>
        </a:graphic>
      </p:graphicFrame>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6959216" y="733228"/>
          <a:ext cx="1222636" cy="404047"/>
        </p:xfrm>
        <a:graphic>
          <a:graphicData uri="http://schemas.openxmlformats.org/presentationml/2006/ole">
            <mc:AlternateContent xmlns:mc="http://schemas.openxmlformats.org/markup-compatibility/2006">
              <mc:Choice xmlns:v="urn:schemas-microsoft-com:vml" Requires="v">
                <p:oleObj spid="_x0000_s30226" name="Equation" r:id="rId7" imgW="736600" imgH="241300" progId="Equation.DSMT4">
                  <p:embed/>
                </p:oleObj>
              </mc:Choice>
              <mc:Fallback>
                <p:oleObj name="Equation" r:id="rId7" imgW="7366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16" y="733228"/>
                        <a:ext cx="1222636" cy="404047"/>
                      </a:xfrm>
                      <a:prstGeom prst="rect">
                        <a:avLst/>
                      </a:prstGeom>
                      <a:noFill/>
                    </p:spPr>
                  </p:pic>
                </p:oleObj>
              </mc:Fallback>
            </mc:AlternateContent>
          </a:graphicData>
        </a:graphic>
      </p:graphicFrame>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9339933" y="675621"/>
          <a:ext cx="1540750" cy="493040"/>
        </p:xfrm>
        <a:graphic>
          <a:graphicData uri="http://schemas.openxmlformats.org/presentationml/2006/ole">
            <mc:AlternateContent xmlns:mc="http://schemas.openxmlformats.org/markup-compatibility/2006">
              <mc:Choice xmlns:v="urn:schemas-microsoft-com:vml" Requires="v">
                <p:oleObj spid="_x0000_s30227" name="Equation" r:id="rId9" imgW="952500" imgH="304800" progId="Equation.DSMT4">
                  <p:embed/>
                </p:oleObj>
              </mc:Choice>
              <mc:Fallback>
                <p:oleObj name="Equation" r:id="rId9" imgW="952500" imgH="304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9933" y="675621"/>
                        <a:ext cx="1540750" cy="493040"/>
                      </a:xfrm>
                      <a:prstGeom prst="rect">
                        <a:avLst/>
                      </a:prstGeom>
                      <a:noFill/>
                    </p:spPr>
                  </p:pic>
                </p:oleObj>
              </mc:Fallback>
            </mc:AlternateContent>
          </a:graphicData>
        </a:graphic>
      </p:graphicFrame>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7" name="对象 26"/>
          <p:cNvGraphicFramePr>
            <a:graphicFrameLocks noChangeAspect="1"/>
          </p:cNvGraphicFramePr>
          <p:nvPr/>
        </p:nvGraphicFramePr>
        <p:xfrm>
          <a:off x="3861314" y="1505047"/>
          <a:ext cx="3779332" cy="499157"/>
        </p:xfrm>
        <a:graphic>
          <a:graphicData uri="http://schemas.openxmlformats.org/presentationml/2006/ole">
            <mc:AlternateContent xmlns:mc="http://schemas.openxmlformats.org/markup-compatibility/2006">
              <mc:Choice xmlns:v="urn:schemas-microsoft-com:vml" Requires="v">
                <p:oleObj spid="_x0000_s30228" name="Equation" r:id="rId11" imgW="1854200" imgH="241300" progId="Equation.DSMT4">
                  <p:embed/>
                </p:oleObj>
              </mc:Choice>
              <mc:Fallback>
                <p:oleObj name="Equation" r:id="rId11" imgW="1854200" imgH="2413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1314" y="1505047"/>
                        <a:ext cx="3779332" cy="499157"/>
                      </a:xfrm>
                      <a:prstGeom prst="rect">
                        <a:avLst/>
                      </a:prstGeom>
                      <a:noFill/>
                    </p:spPr>
                  </p:pic>
                </p:oleObj>
              </mc:Fallback>
            </mc:AlternateContent>
          </a:graphicData>
        </a:graphic>
      </p:graphicFrame>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9" name="对象 28"/>
          <p:cNvGraphicFramePr>
            <a:graphicFrameLocks noChangeAspect="1"/>
          </p:cNvGraphicFramePr>
          <p:nvPr/>
        </p:nvGraphicFramePr>
        <p:xfrm>
          <a:off x="2370485" y="1998868"/>
          <a:ext cx="2822358" cy="390484"/>
        </p:xfrm>
        <a:graphic>
          <a:graphicData uri="http://schemas.openxmlformats.org/presentationml/2006/ole">
            <mc:AlternateContent xmlns:mc="http://schemas.openxmlformats.org/markup-compatibility/2006">
              <mc:Choice xmlns:v="urn:schemas-microsoft-com:vml" Requires="v">
                <p:oleObj spid="_x0000_s30229" name="Equation" r:id="rId13" imgW="1816100" imgH="254000" progId="Equation.DSMT4">
                  <p:embed/>
                </p:oleObj>
              </mc:Choice>
              <mc:Fallback>
                <p:oleObj name="Equation" r:id="rId13" imgW="1816100" imgH="2540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0485" y="1998868"/>
                        <a:ext cx="2822358" cy="390484"/>
                      </a:xfrm>
                      <a:prstGeom prst="rect">
                        <a:avLst/>
                      </a:prstGeom>
                      <a:noFill/>
                    </p:spPr>
                  </p:pic>
                </p:oleObj>
              </mc:Fallback>
            </mc:AlternateContent>
          </a:graphicData>
        </a:graphic>
      </p:graphicFrame>
      <p:graphicFrame>
        <p:nvGraphicFramePr>
          <p:cNvPr id="33" name="对象 32"/>
          <p:cNvGraphicFramePr>
            <a:graphicFrameLocks noChangeAspect="1"/>
          </p:cNvGraphicFramePr>
          <p:nvPr/>
        </p:nvGraphicFramePr>
        <p:xfrm>
          <a:off x="5949185" y="1988596"/>
          <a:ext cx="296863" cy="404812"/>
        </p:xfrm>
        <a:graphic>
          <a:graphicData uri="http://schemas.openxmlformats.org/presentationml/2006/ole">
            <mc:AlternateContent xmlns:mc="http://schemas.openxmlformats.org/markup-compatibility/2006">
              <mc:Choice xmlns:v="urn:schemas-microsoft-com:vml" Requires="v">
                <p:oleObj spid="_x0000_s30230" name="Equation" r:id="rId15" imgW="3962400" imgH="5486400" progId="Equation.DSMT4">
                  <p:embed/>
                </p:oleObj>
              </mc:Choice>
              <mc:Fallback>
                <p:oleObj name="Equation" r:id="rId15" imgW="3962400" imgH="5486400" progId="Equation.DSMT4">
                  <p:embed/>
                  <p:pic>
                    <p:nvPicPr>
                      <p:cNvPr id="0" name="对象 8"/>
                      <p:cNvPicPr>
                        <a:picLocks noChangeAspect="1" noChangeArrowheads="1"/>
                      </p:cNvPicPr>
                      <p:nvPr/>
                    </p:nvPicPr>
                    <p:blipFill>
                      <a:blip r:embed="rId16"/>
                      <a:srcRect/>
                      <a:stretch>
                        <a:fillRect/>
                      </a:stretch>
                    </p:blipFill>
                    <p:spPr bwMode="auto">
                      <a:xfrm>
                        <a:off x="5949185" y="1988596"/>
                        <a:ext cx="296863" cy="404812"/>
                      </a:xfrm>
                      <a:prstGeom prst="rect">
                        <a:avLst/>
                      </a:prstGeom>
                      <a:noFill/>
                    </p:spPr>
                  </p:pic>
                </p:oleObj>
              </mc:Fallback>
            </mc:AlternateContent>
          </a:graphicData>
        </a:graphic>
      </p:graphicFrame>
      <p:sp>
        <p:nvSpPr>
          <p:cNvPr id="34" name="Rectangle 16"/>
          <p:cNvSpPr>
            <a:spLocks noChangeArrowheads="1"/>
          </p:cNvSpPr>
          <p:nvPr/>
        </p:nvSpPr>
        <p:spPr bwMode="auto">
          <a:xfrm>
            <a:off x="6682698" y="1982120"/>
            <a:ext cx="159428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6" name="对象 35"/>
          <p:cNvGraphicFramePr>
            <a:graphicFrameLocks noChangeAspect="1"/>
          </p:cNvGraphicFramePr>
          <p:nvPr/>
        </p:nvGraphicFramePr>
        <p:xfrm>
          <a:off x="6682697" y="1982121"/>
          <a:ext cx="1289843" cy="390247"/>
        </p:xfrm>
        <a:graphic>
          <a:graphicData uri="http://schemas.openxmlformats.org/presentationml/2006/ole">
            <mc:AlternateContent xmlns:mc="http://schemas.openxmlformats.org/markup-compatibility/2006">
              <mc:Choice xmlns:v="urn:schemas-microsoft-com:vml" Requires="v">
                <p:oleObj spid="_x0000_s30231" name="Equation" r:id="rId17" imgW="800100" imgH="241300" progId="Equation.DSMT4">
                  <p:embed/>
                </p:oleObj>
              </mc:Choice>
              <mc:Fallback>
                <p:oleObj name="Equation" r:id="rId17" imgW="800100" imgH="2413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2697" y="1982121"/>
                        <a:ext cx="1289843" cy="390247"/>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9909775" y="1996518"/>
          <a:ext cx="296863" cy="404812"/>
        </p:xfrm>
        <a:graphic>
          <a:graphicData uri="http://schemas.openxmlformats.org/presentationml/2006/ole">
            <mc:AlternateContent xmlns:mc="http://schemas.openxmlformats.org/markup-compatibility/2006">
              <mc:Choice xmlns:v="urn:schemas-microsoft-com:vml" Requires="v">
                <p:oleObj spid="_x0000_s30232" name="Equation" r:id="rId19" imgW="3962400" imgH="5486400" progId="Equation.DSMT4">
                  <p:embed/>
                </p:oleObj>
              </mc:Choice>
              <mc:Fallback>
                <p:oleObj name="Equation" r:id="rId19" imgW="3962400" imgH="5486400" progId="Equation.DSMT4">
                  <p:embed/>
                  <p:pic>
                    <p:nvPicPr>
                      <p:cNvPr id="0" name="对象 8"/>
                      <p:cNvPicPr>
                        <a:picLocks noChangeAspect="1" noChangeArrowheads="1"/>
                      </p:cNvPicPr>
                      <p:nvPr/>
                    </p:nvPicPr>
                    <p:blipFill>
                      <a:blip r:embed="rId6"/>
                      <a:srcRect/>
                      <a:stretch>
                        <a:fillRect/>
                      </a:stretch>
                    </p:blipFill>
                    <p:spPr bwMode="auto">
                      <a:xfrm>
                        <a:off x="9909775" y="1996518"/>
                        <a:ext cx="296863" cy="404812"/>
                      </a:xfrm>
                      <a:prstGeom prst="rect">
                        <a:avLst/>
                      </a:prstGeom>
                      <a:noFill/>
                    </p:spPr>
                  </p:pic>
                </p:oleObj>
              </mc:Fallback>
            </mc:AlternateContent>
          </a:graphicData>
        </a:graphic>
      </p:graphicFrame>
      <p:sp>
        <p:nvSpPr>
          <p:cNvPr id="43" name="Rectangle 18"/>
          <p:cNvSpPr>
            <a:spLocks noChangeArrowheads="1"/>
          </p:cNvSpPr>
          <p:nvPr/>
        </p:nvSpPr>
        <p:spPr bwMode="auto">
          <a:xfrm>
            <a:off x="438976" y="2401013"/>
            <a:ext cx="16116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7" name="对象 46"/>
          <p:cNvGraphicFramePr>
            <a:graphicFrameLocks noChangeAspect="1"/>
          </p:cNvGraphicFramePr>
          <p:nvPr/>
        </p:nvGraphicFramePr>
        <p:xfrm>
          <a:off x="438977" y="2401014"/>
          <a:ext cx="1478177" cy="378750"/>
        </p:xfrm>
        <a:graphic>
          <a:graphicData uri="http://schemas.openxmlformats.org/presentationml/2006/ole">
            <mc:AlternateContent xmlns:mc="http://schemas.openxmlformats.org/markup-compatibility/2006">
              <mc:Choice xmlns:v="urn:schemas-microsoft-com:vml" Requires="v">
                <p:oleObj spid="_x0000_s30233" name="Equation" r:id="rId20" imgW="889000" imgH="228600" progId="Equation.DSMT4">
                  <p:embed/>
                </p:oleObj>
              </mc:Choice>
              <mc:Fallback>
                <p:oleObj name="Equation" r:id="rId20" imgW="889000" imgH="228600" progId="Equation.DSMT4">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8977" y="2401014"/>
                        <a:ext cx="1478177" cy="378750"/>
                      </a:xfrm>
                      <a:prstGeom prst="rect">
                        <a:avLst/>
                      </a:prstGeom>
                      <a:noFill/>
                    </p:spPr>
                  </p:pic>
                </p:oleObj>
              </mc:Fallback>
            </mc:AlternateContent>
          </a:graphicData>
        </a:graphic>
      </p:graphicFrame>
      <p:sp>
        <p:nvSpPr>
          <p:cNvPr id="50" name="Rectangle 20"/>
          <p:cNvSpPr>
            <a:spLocks noChangeArrowheads="1"/>
          </p:cNvSpPr>
          <p:nvPr/>
        </p:nvSpPr>
        <p:spPr bwMode="auto">
          <a:xfrm>
            <a:off x="2287895" y="2821634"/>
            <a:ext cx="145647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2" name="对象 51"/>
          <p:cNvGraphicFramePr>
            <a:graphicFrameLocks noChangeAspect="1"/>
          </p:cNvGraphicFramePr>
          <p:nvPr/>
        </p:nvGraphicFramePr>
        <p:xfrm>
          <a:off x="2287895" y="2821635"/>
          <a:ext cx="751251" cy="327727"/>
        </p:xfrm>
        <a:graphic>
          <a:graphicData uri="http://schemas.openxmlformats.org/presentationml/2006/ole">
            <mc:AlternateContent xmlns:mc="http://schemas.openxmlformats.org/markup-compatibility/2006">
              <mc:Choice xmlns:v="urn:schemas-microsoft-com:vml" Requires="v">
                <p:oleObj spid="_x0000_s30234" name="Equation" r:id="rId22" imgW="469900" imgH="203200" progId="Equation.DSMT4">
                  <p:embed/>
                </p:oleObj>
              </mc:Choice>
              <mc:Fallback>
                <p:oleObj name="Equation" r:id="rId22" imgW="469900" imgH="203200" progId="Equation.DSMT4">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7895" y="2821635"/>
                        <a:ext cx="751251" cy="327727"/>
                      </a:xfrm>
                      <a:prstGeom prst="rect">
                        <a:avLst/>
                      </a:prstGeom>
                      <a:noFill/>
                    </p:spPr>
                  </p:pic>
                </p:oleObj>
              </mc:Fallback>
            </mc:AlternateContent>
          </a:graphicData>
        </a:graphic>
      </p:graphicFrame>
      <p:graphicFrame>
        <p:nvGraphicFramePr>
          <p:cNvPr id="54" name="对象 53"/>
          <p:cNvGraphicFramePr>
            <a:graphicFrameLocks noChangeAspect="1"/>
          </p:cNvGraphicFramePr>
          <p:nvPr/>
        </p:nvGraphicFramePr>
        <p:xfrm>
          <a:off x="5728854" y="727754"/>
          <a:ext cx="365125" cy="404813"/>
        </p:xfrm>
        <a:graphic>
          <a:graphicData uri="http://schemas.openxmlformats.org/presentationml/2006/ole">
            <mc:AlternateContent xmlns:mc="http://schemas.openxmlformats.org/markup-compatibility/2006">
              <mc:Choice xmlns:v="urn:schemas-microsoft-com:vml" Requires="v">
                <p:oleObj spid="_x0000_s30235" name="Equation" r:id="rId24" imgW="4876800" imgH="5486400" progId="Equation.DSMT4">
                  <p:embed/>
                </p:oleObj>
              </mc:Choice>
              <mc:Fallback>
                <p:oleObj name="Equation" r:id="rId24" imgW="4876800" imgH="5486400" progId="Equation.DSMT4">
                  <p:embed/>
                  <p:pic>
                    <p:nvPicPr>
                      <p:cNvPr id="0" name="对象 37"/>
                      <p:cNvPicPr>
                        <a:picLocks noChangeAspect="1" noChangeArrowheads="1"/>
                      </p:cNvPicPr>
                      <p:nvPr/>
                    </p:nvPicPr>
                    <p:blipFill>
                      <a:blip r:embed="rId25"/>
                      <a:srcRect/>
                      <a:stretch>
                        <a:fillRect/>
                      </a:stretch>
                    </p:blipFill>
                    <p:spPr bwMode="auto">
                      <a:xfrm>
                        <a:off x="5728854" y="727754"/>
                        <a:ext cx="365125" cy="404813"/>
                      </a:xfrm>
                      <a:prstGeom prst="rect">
                        <a:avLst/>
                      </a:prstGeom>
                      <a:noFill/>
                    </p:spPr>
                  </p:pic>
                </p:oleObj>
              </mc:Fallback>
            </mc:AlternateContent>
          </a:graphicData>
        </a:graphic>
      </p:graphicFrame>
      <p:graphicFrame>
        <p:nvGraphicFramePr>
          <p:cNvPr id="56" name="对象 55"/>
          <p:cNvGraphicFramePr>
            <a:graphicFrameLocks noChangeAspect="1"/>
          </p:cNvGraphicFramePr>
          <p:nvPr/>
        </p:nvGraphicFramePr>
        <p:xfrm>
          <a:off x="9261510" y="2814081"/>
          <a:ext cx="365125" cy="404813"/>
        </p:xfrm>
        <a:graphic>
          <a:graphicData uri="http://schemas.openxmlformats.org/presentationml/2006/ole">
            <mc:AlternateContent xmlns:mc="http://schemas.openxmlformats.org/markup-compatibility/2006">
              <mc:Choice xmlns:v="urn:schemas-microsoft-com:vml" Requires="v">
                <p:oleObj spid="_x0000_s30236" name="Equation" r:id="rId26" imgW="4876800" imgH="5486400" progId="Equation.DSMT4">
                  <p:embed/>
                </p:oleObj>
              </mc:Choice>
              <mc:Fallback>
                <p:oleObj name="Equation" r:id="rId26" imgW="4876800" imgH="5486400" progId="Equation.DSMT4">
                  <p:embed/>
                  <p:pic>
                    <p:nvPicPr>
                      <p:cNvPr id="0" name="对象 49"/>
                      <p:cNvPicPr>
                        <a:picLocks noChangeAspect="1" noChangeArrowheads="1"/>
                      </p:cNvPicPr>
                      <p:nvPr/>
                    </p:nvPicPr>
                    <p:blipFill>
                      <a:blip r:embed="rId27"/>
                      <a:srcRect/>
                      <a:stretch>
                        <a:fillRect/>
                      </a:stretch>
                    </p:blipFill>
                    <p:spPr bwMode="auto">
                      <a:xfrm>
                        <a:off x="9261510" y="2814081"/>
                        <a:ext cx="365125" cy="404813"/>
                      </a:xfrm>
                      <a:prstGeom prst="rect">
                        <a:avLst/>
                      </a:prstGeom>
                      <a:noFill/>
                    </p:spPr>
                  </p:pic>
                </p:oleObj>
              </mc:Fallback>
            </mc:AlternateContent>
          </a:graphicData>
        </a:graphic>
      </p:graphicFrame>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10413700" y="2867962"/>
          <a:ext cx="486154" cy="278526"/>
        </p:xfrm>
        <a:graphic>
          <a:graphicData uri="http://schemas.openxmlformats.org/presentationml/2006/ole">
            <mc:AlternateContent xmlns:mc="http://schemas.openxmlformats.org/markup-compatibility/2006">
              <mc:Choice xmlns:v="urn:schemas-microsoft-com:vml" Requires="v">
                <p:oleObj spid="_x0000_s30237" name="Equation" r:id="rId28" imgW="304800" imgH="177165" progId="Equation.DSMT4">
                  <p:embed/>
                </p:oleObj>
              </mc:Choice>
              <mc:Fallback>
                <p:oleObj name="Equation" r:id="rId28" imgW="304800" imgH="177165" progId="Equation.DSMT4">
                  <p:embed/>
                  <p:pic>
                    <p:nvPicPr>
                      <p:cNvPr id="0"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413700" y="2867962"/>
                        <a:ext cx="486154" cy="278526"/>
                      </a:xfrm>
                      <a:prstGeom prst="rect">
                        <a:avLst/>
                      </a:prstGeom>
                      <a:noFill/>
                    </p:spPr>
                  </p:pic>
                </p:oleObj>
              </mc:Fallback>
            </mc:AlternateContent>
          </a:graphicData>
        </a:graphic>
      </p:graphicFrame>
      <p:sp>
        <p:nvSpPr>
          <p:cNvPr id="63" name="Rectangle 24"/>
          <p:cNvSpPr>
            <a:spLocks noChangeArrowheads="1"/>
          </p:cNvSpPr>
          <p:nvPr/>
        </p:nvSpPr>
        <p:spPr bwMode="auto">
          <a:xfrm>
            <a:off x="116840" y="3280863"/>
            <a:ext cx="166267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6840" y="3200400"/>
          <a:ext cx="1145512" cy="457200"/>
        </p:xfrm>
        <a:graphic>
          <a:graphicData uri="http://schemas.openxmlformats.org/presentationml/2006/ole">
            <mc:AlternateContent xmlns:mc="http://schemas.openxmlformats.org/markup-compatibility/2006">
              <mc:Choice xmlns:v="urn:schemas-microsoft-com:vml" Requires="v">
                <p:oleObj spid="_x0000_s30238" name="Equation" r:id="rId30" imgW="723900" imgH="292100" progId="Equation.DSMT4">
                  <p:embed/>
                </p:oleObj>
              </mc:Choice>
              <mc:Fallback>
                <p:oleObj name="Equation" r:id="rId30" imgW="723900" imgH="292100" progId="Equation.DSMT4">
                  <p:embed/>
                  <p:pic>
                    <p:nvPicPr>
                      <p:cNvPr id="0" name="Object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6840" y="3200400"/>
                        <a:ext cx="1145512" cy="457200"/>
                      </a:xfrm>
                      <a:prstGeom prst="rect">
                        <a:avLst/>
                      </a:prstGeom>
                      <a:noFill/>
                    </p:spPr>
                  </p:pic>
                </p:oleObj>
              </mc:Fallback>
            </mc:AlternateContent>
          </a:graphicData>
        </a:graphic>
      </p:graphicFrame>
      <p:graphicFrame>
        <p:nvGraphicFramePr>
          <p:cNvPr id="66" name="对象 65"/>
          <p:cNvGraphicFramePr>
            <a:graphicFrameLocks noChangeAspect="1"/>
          </p:cNvGraphicFramePr>
          <p:nvPr/>
        </p:nvGraphicFramePr>
        <p:xfrm>
          <a:off x="7371663" y="3195467"/>
          <a:ext cx="365125" cy="404813"/>
        </p:xfrm>
        <a:graphic>
          <a:graphicData uri="http://schemas.openxmlformats.org/presentationml/2006/ole">
            <mc:AlternateContent xmlns:mc="http://schemas.openxmlformats.org/markup-compatibility/2006">
              <mc:Choice xmlns:v="urn:schemas-microsoft-com:vml" Requires="v">
                <p:oleObj spid="_x0000_s30239" name="Equation" r:id="rId32" imgW="4876800" imgH="5486400" progId="Equation.DSMT4">
                  <p:embed/>
                </p:oleObj>
              </mc:Choice>
              <mc:Fallback>
                <p:oleObj name="Equation" r:id="rId32" imgW="4876800" imgH="5486400" progId="Equation.DSMT4">
                  <p:embed/>
                  <p:pic>
                    <p:nvPicPr>
                      <p:cNvPr id="0" name="对象 51"/>
                      <p:cNvPicPr>
                        <a:picLocks noChangeAspect="1" noChangeArrowheads="1"/>
                      </p:cNvPicPr>
                      <p:nvPr/>
                    </p:nvPicPr>
                    <p:blipFill>
                      <a:blip r:embed="rId33"/>
                      <a:srcRect/>
                      <a:stretch>
                        <a:fillRect/>
                      </a:stretch>
                    </p:blipFill>
                    <p:spPr bwMode="auto">
                      <a:xfrm>
                        <a:off x="7371663" y="3195467"/>
                        <a:ext cx="365125" cy="404813"/>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9" name="对象 68"/>
          <p:cNvGraphicFramePr>
            <a:graphicFrameLocks noChangeAspect="1"/>
          </p:cNvGraphicFramePr>
          <p:nvPr/>
        </p:nvGraphicFramePr>
        <p:xfrm>
          <a:off x="4397321" y="3622164"/>
          <a:ext cx="3016243" cy="457199"/>
        </p:xfrm>
        <a:graphic>
          <a:graphicData uri="http://schemas.openxmlformats.org/presentationml/2006/ole">
            <mc:AlternateContent xmlns:mc="http://schemas.openxmlformats.org/markup-compatibility/2006">
              <mc:Choice xmlns:v="urn:schemas-microsoft-com:vml" Requires="v">
                <p:oleObj spid="_x0000_s30240" name="Equation" r:id="rId34" imgW="1511300" imgH="228600" progId="Equation.DSMT4">
                  <p:embed/>
                </p:oleObj>
              </mc:Choice>
              <mc:Fallback>
                <p:oleObj name="Equation" r:id="rId34" imgW="1511300" imgH="228600" progId="Equation.DSMT4">
                  <p:embed/>
                  <p:pic>
                    <p:nvPicPr>
                      <p:cNvPr id="0" name="Object 2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397321" y="3622164"/>
                        <a:ext cx="3016243" cy="457199"/>
                      </a:xfrm>
                      <a:prstGeom prst="rect">
                        <a:avLst/>
                      </a:prstGeom>
                      <a:noFill/>
                    </p:spPr>
                  </p:pic>
                </p:oleObj>
              </mc:Fallback>
            </mc:AlternateContent>
          </a:graphicData>
        </a:graphic>
      </p:graphicFrame>
      <p:graphicFrame>
        <p:nvGraphicFramePr>
          <p:cNvPr id="73" name="对象 -2147482301"/>
          <p:cNvGraphicFramePr>
            <a:graphicFrameLocks noChangeAspect="1"/>
          </p:cNvGraphicFramePr>
          <p:nvPr/>
        </p:nvGraphicFramePr>
        <p:xfrm>
          <a:off x="1363980" y="4102100"/>
          <a:ext cx="265430" cy="349250"/>
        </p:xfrm>
        <a:graphic>
          <a:graphicData uri="http://schemas.openxmlformats.org/presentationml/2006/ole">
            <mc:AlternateContent xmlns:mc="http://schemas.openxmlformats.org/markup-compatibility/2006">
              <mc:Choice xmlns:v="urn:schemas-microsoft-com:vml" Requires="v">
                <p:oleObj spid="_x0000_s30241" r:id="rId36" imgW="177165" imgH="228600" progId="Equation.DSMT4">
                  <p:embed/>
                </p:oleObj>
              </mc:Choice>
              <mc:Fallback>
                <p:oleObj r:id="rId36" imgW="177165" imgH="228600" progId="Equation.DSMT4">
                  <p:embed/>
                  <p:pic>
                    <p:nvPicPr>
                      <p:cNvPr id="0" name="图片 3075"/>
                      <p:cNvPicPr/>
                      <p:nvPr/>
                    </p:nvPicPr>
                    <p:blipFill>
                      <a:blip r:embed="rId37"/>
                      <a:stretch>
                        <a:fillRect/>
                      </a:stretch>
                    </p:blipFill>
                    <p:spPr>
                      <a:xfrm>
                        <a:off x="1363980" y="4102100"/>
                        <a:ext cx="265430" cy="349250"/>
                      </a:xfrm>
                      <a:prstGeom prst="rect">
                        <a:avLst/>
                      </a:prstGeom>
                      <a:noFill/>
                      <a:ln w="38100">
                        <a:noFill/>
                        <a:miter/>
                      </a:ln>
                    </p:spPr>
                  </p:pic>
                </p:oleObj>
              </mc:Fallback>
            </mc:AlternateContent>
          </a:graphicData>
        </a:graphic>
      </p:graphicFrame>
      <p:graphicFrame>
        <p:nvGraphicFramePr>
          <p:cNvPr id="75" name="对象 -2147482300"/>
          <p:cNvGraphicFramePr>
            <a:graphicFrameLocks noChangeAspect="1"/>
          </p:cNvGraphicFramePr>
          <p:nvPr/>
        </p:nvGraphicFramePr>
        <p:xfrm>
          <a:off x="2493010" y="4043045"/>
          <a:ext cx="1270635" cy="390525"/>
        </p:xfrm>
        <a:graphic>
          <a:graphicData uri="http://schemas.openxmlformats.org/presentationml/2006/ole">
            <mc:AlternateContent xmlns:mc="http://schemas.openxmlformats.org/markup-compatibility/2006">
              <mc:Choice xmlns:v="urn:schemas-microsoft-com:vml" Requires="v">
                <p:oleObj spid="_x0000_s30242" r:id="rId38" imgW="787400" imgH="241300" progId="Equation.DSMT4">
                  <p:embed/>
                </p:oleObj>
              </mc:Choice>
              <mc:Fallback>
                <p:oleObj r:id="rId38" imgW="787400" imgH="241300" progId="Equation.DSMT4">
                  <p:embed/>
                  <p:pic>
                    <p:nvPicPr>
                      <p:cNvPr id="0" name="图片 72"/>
                      <p:cNvPicPr/>
                      <p:nvPr/>
                    </p:nvPicPr>
                    <p:blipFill>
                      <a:blip r:embed="rId39"/>
                      <a:stretch>
                        <a:fillRect/>
                      </a:stretch>
                    </p:blipFill>
                    <p:spPr>
                      <a:xfrm>
                        <a:off x="2493010" y="4043045"/>
                        <a:ext cx="1270635" cy="390525"/>
                      </a:xfrm>
                      <a:prstGeom prst="rect">
                        <a:avLst/>
                      </a:prstGeom>
                      <a:noFill/>
                      <a:ln w="38100">
                        <a:noFill/>
                        <a:miter/>
                      </a:ln>
                    </p:spPr>
                  </p:pic>
                </p:oleObj>
              </mc:Fallback>
            </mc:AlternateContent>
          </a:graphicData>
        </a:graphic>
      </p:graphicFrame>
      <p:graphicFrame>
        <p:nvGraphicFramePr>
          <p:cNvPr id="81" name="对象 -2147482299"/>
          <p:cNvGraphicFramePr>
            <a:graphicFrameLocks noChangeAspect="1"/>
          </p:cNvGraphicFramePr>
          <p:nvPr/>
        </p:nvGraphicFramePr>
        <p:xfrm>
          <a:off x="5894705" y="4004945"/>
          <a:ext cx="405765" cy="478155"/>
        </p:xfrm>
        <a:graphic>
          <a:graphicData uri="http://schemas.openxmlformats.org/presentationml/2006/ole">
            <mc:AlternateContent xmlns:mc="http://schemas.openxmlformats.org/markup-compatibility/2006">
              <mc:Choice xmlns:v="urn:schemas-microsoft-com:vml" Requires="v">
                <p:oleObj spid="_x0000_s30243" r:id="rId40" imgW="203200" imgH="241300" progId="Equation.DSMT4">
                  <p:embed/>
                </p:oleObj>
              </mc:Choice>
              <mc:Fallback>
                <p:oleObj r:id="rId40" imgW="203200" imgH="241300" progId="Equation.DSMT4">
                  <p:embed/>
                  <p:pic>
                    <p:nvPicPr>
                      <p:cNvPr id="0" name="图片 74"/>
                      <p:cNvPicPr/>
                      <p:nvPr/>
                    </p:nvPicPr>
                    <p:blipFill>
                      <a:blip r:embed="rId41"/>
                      <a:stretch>
                        <a:fillRect/>
                      </a:stretch>
                    </p:blipFill>
                    <p:spPr>
                      <a:xfrm>
                        <a:off x="5894705" y="4004945"/>
                        <a:ext cx="405765" cy="478155"/>
                      </a:xfrm>
                      <a:prstGeom prst="rect">
                        <a:avLst/>
                      </a:prstGeom>
                      <a:noFill/>
                      <a:ln w="38100">
                        <a:noFill/>
                        <a:miter/>
                      </a:ln>
                    </p:spPr>
                  </p:pic>
                </p:oleObj>
              </mc:Fallback>
            </mc:AlternateContent>
          </a:graphicData>
        </a:graphic>
      </p:graphicFrame>
      <p:graphicFrame>
        <p:nvGraphicFramePr>
          <p:cNvPr id="84" name="对象 -2147482298"/>
          <p:cNvGraphicFramePr>
            <a:graphicFrameLocks noChangeAspect="1"/>
          </p:cNvGraphicFramePr>
          <p:nvPr/>
        </p:nvGraphicFramePr>
        <p:xfrm>
          <a:off x="10414000" y="4077335"/>
          <a:ext cx="739140" cy="321945"/>
        </p:xfrm>
        <a:graphic>
          <a:graphicData uri="http://schemas.openxmlformats.org/presentationml/2006/ole">
            <mc:AlternateContent xmlns:mc="http://schemas.openxmlformats.org/markup-compatibility/2006">
              <mc:Choice xmlns:v="urn:schemas-microsoft-com:vml" Requires="v">
                <p:oleObj spid="_x0000_s30244" r:id="rId42" imgW="469900" imgH="203200" progId="Equation.DSMT4">
                  <p:embed/>
                </p:oleObj>
              </mc:Choice>
              <mc:Fallback>
                <p:oleObj r:id="rId42" imgW="469900" imgH="203200" progId="Equation.DSMT4">
                  <p:embed/>
                  <p:pic>
                    <p:nvPicPr>
                      <p:cNvPr id="0" name="图片 78"/>
                      <p:cNvPicPr/>
                      <p:nvPr/>
                    </p:nvPicPr>
                    <p:blipFill>
                      <a:blip r:embed="rId43"/>
                      <a:stretch>
                        <a:fillRect/>
                      </a:stretch>
                    </p:blipFill>
                    <p:spPr>
                      <a:xfrm>
                        <a:off x="10414000" y="4077335"/>
                        <a:ext cx="739140" cy="321945"/>
                      </a:xfrm>
                      <a:prstGeom prst="rect">
                        <a:avLst/>
                      </a:prstGeom>
                      <a:noFill/>
                      <a:ln w="38100">
                        <a:noFill/>
                        <a:miter/>
                      </a:ln>
                    </p:spPr>
                  </p:pic>
                </p:oleObj>
              </mc:Fallback>
            </mc:AlternateContent>
          </a:graphicData>
        </a:graphic>
      </p:graphicFrame>
      <p:graphicFrame>
        <p:nvGraphicFramePr>
          <p:cNvPr id="90" name="对象 -2147482297"/>
          <p:cNvGraphicFramePr>
            <a:graphicFrameLocks noChangeAspect="1"/>
          </p:cNvGraphicFramePr>
          <p:nvPr/>
        </p:nvGraphicFramePr>
        <p:xfrm>
          <a:off x="4149090" y="5229225"/>
          <a:ext cx="3853815" cy="421005"/>
        </p:xfrm>
        <a:graphic>
          <a:graphicData uri="http://schemas.openxmlformats.org/presentationml/2006/ole">
            <mc:AlternateContent xmlns:mc="http://schemas.openxmlformats.org/markup-compatibility/2006">
              <mc:Choice xmlns:v="urn:schemas-microsoft-com:vml" Requires="v">
                <p:oleObj spid="_x0000_s30245" r:id="rId44" imgW="2108200" imgH="228600" progId="Equation.DSMT4">
                  <p:embed/>
                </p:oleObj>
              </mc:Choice>
              <mc:Fallback>
                <p:oleObj r:id="rId44" imgW="2108200" imgH="228600" progId="Equation.DSMT4">
                  <p:embed/>
                  <p:pic>
                    <p:nvPicPr>
                      <p:cNvPr id="0" name="图片 80"/>
                      <p:cNvPicPr/>
                      <p:nvPr/>
                    </p:nvPicPr>
                    <p:blipFill>
                      <a:blip r:embed="rId45"/>
                      <a:stretch>
                        <a:fillRect/>
                      </a:stretch>
                    </p:blipFill>
                    <p:spPr>
                      <a:xfrm>
                        <a:off x="4149090" y="5229225"/>
                        <a:ext cx="3853815" cy="421005"/>
                      </a:xfrm>
                      <a:prstGeom prst="rect">
                        <a:avLst/>
                      </a:prstGeom>
                      <a:noFill/>
                      <a:ln w="38100">
                        <a:noFill/>
                        <a:miter/>
                      </a:ln>
                    </p:spPr>
                  </p:pic>
                </p:oleObj>
              </mc:Fallback>
            </mc:AlternateContent>
          </a:graphicData>
        </a:graphic>
      </p:graphicFrame>
      <p:graphicFrame>
        <p:nvGraphicFramePr>
          <p:cNvPr id="94" name="对象 -2147482296"/>
          <p:cNvGraphicFramePr>
            <a:graphicFrameLocks noChangeAspect="1"/>
          </p:cNvGraphicFramePr>
          <p:nvPr/>
        </p:nvGraphicFramePr>
        <p:xfrm>
          <a:off x="1104265" y="5733415"/>
          <a:ext cx="468630" cy="339725"/>
        </p:xfrm>
        <a:graphic>
          <a:graphicData uri="http://schemas.openxmlformats.org/presentationml/2006/ole">
            <mc:AlternateContent xmlns:mc="http://schemas.openxmlformats.org/markup-compatibility/2006">
              <mc:Choice xmlns:v="urn:schemas-microsoft-com:vml" Requires="v">
                <p:oleObj spid="_x0000_s30246" r:id="rId46" imgW="316865" imgH="228600" progId="Equation.DSMT4">
                  <p:embed/>
                </p:oleObj>
              </mc:Choice>
              <mc:Fallback>
                <p:oleObj r:id="rId46" imgW="316865" imgH="228600" progId="Equation.DSMT4">
                  <p:embed/>
                  <p:pic>
                    <p:nvPicPr>
                      <p:cNvPr id="0" name="图片 82"/>
                      <p:cNvPicPr/>
                      <p:nvPr/>
                    </p:nvPicPr>
                    <p:blipFill>
                      <a:blip r:embed="rId47"/>
                      <a:stretch>
                        <a:fillRect/>
                      </a:stretch>
                    </p:blipFill>
                    <p:spPr>
                      <a:xfrm>
                        <a:off x="1104265" y="5733415"/>
                        <a:ext cx="468630" cy="339725"/>
                      </a:xfrm>
                      <a:prstGeom prst="rect">
                        <a:avLst/>
                      </a:prstGeom>
                      <a:noFill/>
                      <a:ln w="38100">
                        <a:noFill/>
                        <a:miter/>
                      </a:ln>
                    </p:spPr>
                  </p:pic>
                </p:oleObj>
              </mc:Fallback>
            </mc:AlternateContent>
          </a:graphicData>
        </a:graphic>
      </p:graphicFrame>
      <p:graphicFrame>
        <p:nvGraphicFramePr>
          <p:cNvPr id="97" name="对象 -2147482295"/>
          <p:cNvGraphicFramePr>
            <a:graphicFrameLocks noChangeAspect="1"/>
          </p:cNvGraphicFramePr>
          <p:nvPr/>
        </p:nvGraphicFramePr>
        <p:xfrm>
          <a:off x="1819275" y="5733415"/>
          <a:ext cx="468630" cy="339725"/>
        </p:xfrm>
        <a:graphic>
          <a:graphicData uri="http://schemas.openxmlformats.org/presentationml/2006/ole">
            <mc:AlternateContent xmlns:mc="http://schemas.openxmlformats.org/markup-compatibility/2006">
              <mc:Choice xmlns:v="urn:schemas-microsoft-com:vml" Requires="v">
                <p:oleObj spid="_x0000_s30247" r:id="rId48" imgW="316865" imgH="228600" progId="Equation.DSMT4">
                  <p:embed/>
                </p:oleObj>
              </mc:Choice>
              <mc:Fallback>
                <p:oleObj r:id="rId48" imgW="316865" imgH="228600" progId="Equation.DSMT4">
                  <p:embed/>
                  <p:pic>
                    <p:nvPicPr>
                      <p:cNvPr id="0" name="图片 83"/>
                      <p:cNvPicPr/>
                      <p:nvPr/>
                    </p:nvPicPr>
                    <p:blipFill>
                      <a:blip r:embed="rId49"/>
                      <a:stretch>
                        <a:fillRect/>
                      </a:stretch>
                    </p:blipFill>
                    <p:spPr>
                      <a:xfrm>
                        <a:off x="1819275" y="5733415"/>
                        <a:ext cx="468630" cy="339725"/>
                      </a:xfrm>
                      <a:prstGeom prst="rect">
                        <a:avLst/>
                      </a:prstGeom>
                      <a:noFill/>
                      <a:ln w="38100">
                        <a:noFill/>
                        <a:miter/>
                      </a:ln>
                    </p:spPr>
                  </p:pic>
                </p:oleObj>
              </mc:Fallback>
            </mc:AlternateContent>
          </a:graphicData>
        </a:graphic>
      </p:graphicFrame>
      <p:graphicFrame>
        <p:nvGraphicFramePr>
          <p:cNvPr id="99" name="对象 -2147482294"/>
          <p:cNvGraphicFramePr>
            <a:graphicFrameLocks noChangeAspect="1"/>
          </p:cNvGraphicFramePr>
          <p:nvPr/>
        </p:nvGraphicFramePr>
        <p:xfrm>
          <a:off x="2708910" y="5743575"/>
          <a:ext cx="587375" cy="366395"/>
        </p:xfrm>
        <a:graphic>
          <a:graphicData uri="http://schemas.openxmlformats.org/presentationml/2006/ole">
            <mc:AlternateContent xmlns:mc="http://schemas.openxmlformats.org/markup-compatibility/2006">
              <mc:Choice xmlns:v="urn:schemas-microsoft-com:vml" Requires="v">
                <p:oleObj spid="_x0000_s30248" r:id="rId50" imgW="368300" imgH="228600" progId="Equation.DSMT4">
                  <p:embed/>
                </p:oleObj>
              </mc:Choice>
              <mc:Fallback>
                <p:oleObj r:id="rId50" imgW="368300" imgH="228600" progId="Equation.DSMT4">
                  <p:embed/>
                  <p:pic>
                    <p:nvPicPr>
                      <p:cNvPr id="0" name="图片 86"/>
                      <p:cNvPicPr/>
                      <p:nvPr/>
                    </p:nvPicPr>
                    <p:blipFill>
                      <a:blip r:embed="rId51"/>
                      <a:stretch>
                        <a:fillRect/>
                      </a:stretch>
                    </p:blipFill>
                    <p:spPr>
                      <a:xfrm>
                        <a:off x="2708910" y="5743575"/>
                        <a:ext cx="587375" cy="36639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dirty="0">
                <a:latin typeface="Times New Roman" panose="02020603050405020304" pitchFamily="18" charset="0"/>
                <a:ea typeface="宋体" panose="02010600030101010101" pitchFamily="2" charset="-122"/>
              </a:rPr>
              <a:t>可将上式</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4-2</a:t>
            </a:r>
            <a:r>
              <a:rPr altLang="zh-CN" sz="1800" kern="100" dirty="0" smtClean="0">
                <a:latin typeface="Times New Roman" panose="02020603050405020304" pitchFamily="18" charset="0"/>
                <a:ea typeface="宋体" panose="02010600030101010101" pitchFamily="2" charset="-122"/>
              </a:rPr>
              <a:t>2</a:t>
            </a:r>
            <a:r>
              <a:rPr altLang="zh-CN" sz="1800" kern="100" dirty="0">
                <a:latin typeface="Times New Roman" panose="02020603050405020304" pitchFamily="18" charset="0"/>
                <a:ea typeface="宋体" panose="02010600030101010101" pitchFamily="2" charset="-122"/>
              </a:rPr>
              <a:t>）改写成上下叠加的形式，即可得到GVAR模型如下：</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4-2</a:t>
            </a:r>
            <a:r>
              <a:rPr altLang="zh-CN" sz="1800" kern="100" dirty="0" smtClean="0">
                <a:latin typeface="Times New Roman" panose="02020603050405020304" pitchFamily="18" charset="0"/>
                <a:ea typeface="宋体" panose="02010600030101010101" pitchFamily="2" charset="-122"/>
              </a:rPr>
              <a:t>3</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其中</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G为</a:t>
            </a:r>
            <a:r>
              <a:rPr lang="en-US" sz="1800" kern="100" dirty="0">
                <a:latin typeface="Times New Roman" panose="02020603050405020304" pitchFamily="18" charset="0"/>
                <a:ea typeface="宋体" panose="02010600030101010101" pitchFamily="2" charset="-122"/>
              </a:rPr>
              <a:t>       </a:t>
            </a:r>
            <a:r>
              <a:rPr altLang="zh-CN" sz="1800" kern="100" dirty="0" err="1">
                <a:latin typeface="Times New Roman" panose="02020603050405020304" pitchFamily="18" charset="0"/>
                <a:ea typeface="宋体" panose="02010600030101010101" pitchFamily="2" charset="-122"/>
              </a:rPr>
              <a:t>阶的满秩矩阵</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因此，GVAR模型可以表达为以下的形式</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4-2</a:t>
            </a:r>
            <a:r>
              <a:rPr altLang="zh-CN" sz="1800" kern="100" dirty="0" smtClean="0">
                <a:latin typeface="Times New Roman" panose="02020603050405020304" pitchFamily="18" charset="0"/>
                <a:ea typeface="宋体" panose="02010600030101010101" pitchFamily="2" charset="-122"/>
              </a:rPr>
              <a:t>4</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往上述模型中加入全球变量</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如国际原油价格、地区贸易开放度等</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可将上述GVAR模型扩展为更为一般的形式，即得</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smtClean="0">
                <a:latin typeface="Times New Roman" panose="02020603050405020304" pitchFamily="18" charset="0"/>
                <a:ea typeface="宋体" panose="02010600030101010101" pitchFamily="2" charset="-122"/>
              </a:rPr>
              <a:t>(4-25</a:t>
            </a:r>
            <a:r>
              <a:rPr lang="en-US" sz="1800" kern="100" dirty="0">
                <a:latin typeface="Times New Roman" panose="02020603050405020304" pitchFamily="18" charset="0"/>
                <a:ea typeface="宋体" panose="02010600030101010101" pitchFamily="2" charset="-122"/>
              </a:rPr>
              <a:t>)</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p>
          <a:p>
            <a:pPr indent="457200" algn="just">
              <a:lnSpc>
                <a:spcPct val="150000"/>
              </a:lnSpc>
            </a:pPr>
            <a:r>
              <a:rPr altLang="zh-CN" sz="1800" kern="100" dirty="0" err="1">
                <a:latin typeface="Times New Roman" panose="02020603050405020304" pitchFamily="18" charset="0"/>
                <a:sym typeface="+mn-ea"/>
              </a:rPr>
              <a:t>GVAR</a:t>
            </a:r>
            <a:r>
              <a:rPr lang="en-US" altLang="zh-CN" sz="1800" kern="100" dirty="0" err="1">
                <a:latin typeface="Calibri" panose="020F0502020204030204" pitchFamily="34" charset="0"/>
                <a:ea typeface="宋体" panose="02010600030101010101" pitchFamily="2" charset="-122"/>
                <a:cs typeface="Times New Roman" panose="02020603050405020304" pitchFamily="18" charset="0"/>
              </a:rPr>
              <a:t>模型通过</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将独立的各个国家形成一个整体，能分析各国（地区或产业）之间存在的内在经济联系。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99814" y="4357483"/>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96092" y="2227763"/>
          <a:ext cx="527050" cy="278765"/>
        </p:xfrm>
        <a:graphic>
          <a:graphicData uri="http://schemas.openxmlformats.org/presentationml/2006/ole">
            <mc:AlternateContent xmlns:mc="http://schemas.openxmlformats.org/markup-compatibility/2006">
              <mc:Choice xmlns:v="urn:schemas-microsoft-com:vml" Requires="v">
                <p:oleObj spid="_x0000_s30963" name="Equation" r:id="rId5" imgW="330200" imgH="177165" progId="Equation.DSMT4">
                  <p:embed/>
                </p:oleObj>
              </mc:Choice>
              <mc:Fallback>
                <p:oleObj name="Equation" r:id="rId5" imgW="330200" imgH="177165" progId="Equation.DSMT4">
                  <p:embed/>
                  <p:pic>
                    <p:nvPicPr>
                      <p:cNvPr id="0" name="Object 21"/>
                      <p:cNvPicPr>
                        <a:picLocks noChangeAspect="1" noChangeArrowheads="1"/>
                      </p:cNvPicPr>
                      <p:nvPr/>
                    </p:nvPicPr>
                    <p:blipFill>
                      <a:blip r:embed="rId6"/>
                      <a:srcRect/>
                      <a:stretch>
                        <a:fillRect/>
                      </a:stretch>
                    </p:blipFill>
                    <p:spPr bwMode="auto">
                      <a:xfrm>
                        <a:off x="96092" y="2227763"/>
                        <a:ext cx="527050" cy="278765"/>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93"/>
          <p:cNvGraphicFramePr>
            <a:graphicFrameLocks noChangeAspect="1"/>
          </p:cNvGraphicFramePr>
          <p:nvPr/>
        </p:nvGraphicFramePr>
        <p:xfrm>
          <a:off x="4468495" y="1339215"/>
          <a:ext cx="2733675" cy="361950"/>
        </p:xfrm>
        <a:graphic>
          <a:graphicData uri="http://schemas.openxmlformats.org/presentationml/2006/ole">
            <mc:AlternateContent xmlns:mc="http://schemas.openxmlformats.org/markup-compatibility/2006">
              <mc:Choice xmlns:v="urn:schemas-microsoft-com:vml" Requires="v">
                <p:oleObj spid="_x0000_s30964" r:id="rId7" imgW="1739900" imgH="228600" progId="Equation.DSMT4">
                  <p:embed/>
                </p:oleObj>
              </mc:Choice>
              <mc:Fallback>
                <p:oleObj r:id="rId7" imgW="1739900" imgH="228600" progId="Equation.DSMT4">
                  <p:embed/>
                  <p:pic>
                    <p:nvPicPr>
                      <p:cNvPr id="0" name="图片 100"/>
                      <p:cNvPicPr/>
                      <p:nvPr/>
                    </p:nvPicPr>
                    <p:blipFill>
                      <a:blip r:embed="rId8"/>
                      <a:stretch>
                        <a:fillRect/>
                      </a:stretch>
                    </p:blipFill>
                    <p:spPr>
                      <a:xfrm>
                        <a:off x="4468495" y="1339215"/>
                        <a:ext cx="2733675" cy="361950"/>
                      </a:xfrm>
                      <a:prstGeom prst="rect">
                        <a:avLst/>
                      </a:prstGeom>
                      <a:noFill/>
                      <a:ln w="38100">
                        <a:noFill/>
                        <a:miter/>
                      </a:ln>
                    </p:spPr>
                  </p:pic>
                </p:oleObj>
              </mc:Fallback>
            </mc:AlternateContent>
          </a:graphicData>
        </a:graphic>
      </p:graphicFrame>
      <p:graphicFrame>
        <p:nvGraphicFramePr>
          <p:cNvPr id="6" name="对象 -2147482292"/>
          <p:cNvGraphicFramePr>
            <a:graphicFrameLocks noChangeAspect="1"/>
          </p:cNvGraphicFramePr>
          <p:nvPr/>
        </p:nvGraphicFramePr>
        <p:xfrm>
          <a:off x="1557020" y="1699260"/>
          <a:ext cx="1873250" cy="467360"/>
        </p:xfrm>
        <a:graphic>
          <a:graphicData uri="http://schemas.openxmlformats.org/presentationml/2006/ole">
            <mc:AlternateContent xmlns:mc="http://schemas.openxmlformats.org/markup-compatibility/2006">
              <mc:Choice xmlns:v="urn:schemas-microsoft-com:vml" Requires="v">
                <p:oleObj spid="_x0000_s30965" r:id="rId9" imgW="1130300" imgH="279400" progId="Equation.DSMT4">
                  <p:embed/>
                </p:oleObj>
              </mc:Choice>
              <mc:Fallback>
                <p:oleObj r:id="rId9" imgW="1130300" imgH="279400" progId="Equation.DSMT4">
                  <p:embed/>
                  <p:pic>
                    <p:nvPicPr>
                      <p:cNvPr id="0" name="图片 101"/>
                      <p:cNvPicPr/>
                      <p:nvPr/>
                    </p:nvPicPr>
                    <p:blipFill>
                      <a:blip r:embed="rId10"/>
                      <a:stretch>
                        <a:fillRect/>
                      </a:stretch>
                    </p:blipFill>
                    <p:spPr>
                      <a:xfrm>
                        <a:off x="1557020" y="1699260"/>
                        <a:ext cx="1873250" cy="467360"/>
                      </a:xfrm>
                      <a:prstGeom prst="rect">
                        <a:avLst/>
                      </a:prstGeom>
                      <a:noFill/>
                      <a:ln w="38100">
                        <a:noFill/>
                        <a:miter/>
                      </a:ln>
                    </p:spPr>
                  </p:pic>
                </p:oleObj>
              </mc:Fallback>
            </mc:AlternateContent>
          </a:graphicData>
        </a:graphic>
      </p:graphicFrame>
      <p:graphicFrame>
        <p:nvGraphicFramePr>
          <p:cNvPr id="9" name="对象 -2147482291"/>
          <p:cNvGraphicFramePr>
            <a:graphicFrameLocks noChangeAspect="1"/>
          </p:cNvGraphicFramePr>
          <p:nvPr/>
        </p:nvGraphicFramePr>
        <p:xfrm>
          <a:off x="3500755" y="1708785"/>
          <a:ext cx="1798320" cy="457835"/>
        </p:xfrm>
        <a:graphic>
          <a:graphicData uri="http://schemas.openxmlformats.org/presentationml/2006/ole">
            <mc:AlternateContent xmlns:mc="http://schemas.openxmlformats.org/markup-compatibility/2006">
              <mc:Choice xmlns:v="urn:schemas-microsoft-com:vml" Requires="v">
                <p:oleObj spid="_x0000_s30966" r:id="rId11" imgW="1104900" imgH="279400" progId="Equation.DSMT4">
                  <p:embed/>
                </p:oleObj>
              </mc:Choice>
              <mc:Fallback>
                <p:oleObj r:id="rId11" imgW="1104900" imgH="279400" progId="Equation.DSMT4">
                  <p:embed/>
                  <p:pic>
                    <p:nvPicPr>
                      <p:cNvPr id="0" name="图片 102"/>
                      <p:cNvPicPr/>
                      <p:nvPr/>
                    </p:nvPicPr>
                    <p:blipFill>
                      <a:blip r:embed="rId12"/>
                      <a:stretch>
                        <a:fillRect/>
                      </a:stretch>
                    </p:blipFill>
                    <p:spPr>
                      <a:xfrm>
                        <a:off x="3500755" y="1708785"/>
                        <a:ext cx="1798320" cy="457835"/>
                      </a:xfrm>
                      <a:prstGeom prst="rect">
                        <a:avLst/>
                      </a:prstGeom>
                      <a:noFill/>
                      <a:ln w="38100">
                        <a:noFill/>
                        <a:miter/>
                      </a:ln>
                    </p:spPr>
                  </p:pic>
                </p:oleObj>
              </mc:Fallback>
            </mc:AlternateContent>
          </a:graphicData>
        </a:graphic>
      </p:graphicFrame>
      <p:graphicFrame>
        <p:nvGraphicFramePr>
          <p:cNvPr id="10" name="对象 -2147482290"/>
          <p:cNvGraphicFramePr>
            <a:graphicFrameLocks noChangeAspect="1"/>
          </p:cNvGraphicFramePr>
          <p:nvPr/>
        </p:nvGraphicFramePr>
        <p:xfrm>
          <a:off x="5373370" y="1693545"/>
          <a:ext cx="1787525" cy="465455"/>
        </p:xfrm>
        <a:graphic>
          <a:graphicData uri="http://schemas.openxmlformats.org/presentationml/2006/ole">
            <mc:AlternateContent xmlns:mc="http://schemas.openxmlformats.org/markup-compatibility/2006">
              <mc:Choice xmlns:v="urn:schemas-microsoft-com:vml" Requires="v">
                <p:oleObj spid="_x0000_s30967" r:id="rId13" imgW="1079500" imgH="279400" progId="Equation.DSMT4">
                  <p:embed/>
                </p:oleObj>
              </mc:Choice>
              <mc:Fallback>
                <p:oleObj r:id="rId13" imgW="1079500" imgH="279400" progId="Equation.DSMT4">
                  <p:embed/>
                  <p:pic>
                    <p:nvPicPr>
                      <p:cNvPr id="0" name="图片 103"/>
                      <p:cNvPicPr/>
                      <p:nvPr/>
                    </p:nvPicPr>
                    <p:blipFill>
                      <a:blip r:embed="rId14"/>
                      <a:stretch>
                        <a:fillRect/>
                      </a:stretch>
                    </p:blipFill>
                    <p:spPr>
                      <a:xfrm>
                        <a:off x="5373370" y="1693545"/>
                        <a:ext cx="1787525" cy="465455"/>
                      </a:xfrm>
                      <a:prstGeom prst="rect">
                        <a:avLst/>
                      </a:prstGeom>
                      <a:noFill/>
                      <a:ln w="38100">
                        <a:noFill/>
                        <a:miter/>
                      </a:ln>
                    </p:spPr>
                  </p:pic>
                </p:oleObj>
              </mc:Fallback>
            </mc:AlternateContent>
          </a:graphicData>
        </a:graphic>
      </p:graphicFrame>
      <p:graphicFrame>
        <p:nvGraphicFramePr>
          <p:cNvPr id="11" name="对象 -2147482289"/>
          <p:cNvGraphicFramePr>
            <a:graphicFrameLocks noChangeAspect="1"/>
          </p:cNvGraphicFramePr>
          <p:nvPr/>
        </p:nvGraphicFramePr>
        <p:xfrm>
          <a:off x="7160895" y="1768475"/>
          <a:ext cx="1949450" cy="390525"/>
        </p:xfrm>
        <a:graphic>
          <a:graphicData uri="http://schemas.openxmlformats.org/presentationml/2006/ole">
            <mc:AlternateContent xmlns:mc="http://schemas.openxmlformats.org/markup-compatibility/2006">
              <mc:Choice xmlns:v="urn:schemas-microsoft-com:vml" Requires="v">
                <p:oleObj spid="_x0000_s30968" r:id="rId15" imgW="1409700" imgH="279400" progId="Equation.DSMT4">
                  <p:embed/>
                </p:oleObj>
              </mc:Choice>
              <mc:Fallback>
                <p:oleObj r:id="rId15" imgW="1409700" imgH="279400" progId="Equation.DSMT4">
                  <p:embed/>
                  <p:pic>
                    <p:nvPicPr>
                      <p:cNvPr id="0" name="图片 104"/>
                      <p:cNvPicPr/>
                      <p:nvPr/>
                    </p:nvPicPr>
                    <p:blipFill>
                      <a:blip r:embed="rId16"/>
                      <a:stretch>
                        <a:fillRect/>
                      </a:stretch>
                    </p:blipFill>
                    <p:spPr>
                      <a:xfrm>
                        <a:off x="7160895" y="1768475"/>
                        <a:ext cx="1949450" cy="390525"/>
                      </a:xfrm>
                      <a:prstGeom prst="rect">
                        <a:avLst/>
                      </a:prstGeom>
                      <a:noFill/>
                      <a:ln w="38100">
                        <a:noFill/>
                        <a:miter/>
                      </a:ln>
                    </p:spPr>
                  </p:pic>
                </p:oleObj>
              </mc:Fallback>
            </mc:AlternateContent>
          </a:graphicData>
        </a:graphic>
      </p:graphicFrame>
      <p:graphicFrame>
        <p:nvGraphicFramePr>
          <p:cNvPr id="12" name="对象 -2147482288"/>
          <p:cNvGraphicFramePr>
            <a:graphicFrameLocks noChangeAspect="1"/>
          </p:cNvGraphicFramePr>
          <p:nvPr/>
        </p:nvGraphicFramePr>
        <p:xfrm>
          <a:off x="9213215" y="1745615"/>
          <a:ext cx="2101215" cy="413385"/>
        </p:xfrm>
        <a:graphic>
          <a:graphicData uri="http://schemas.openxmlformats.org/presentationml/2006/ole">
            <mc:AlternateContent xmlns:mc="http://schemas.openxmlformats.org/markup-compatibility/2006">
              <mc:Choice xmlns:v="urn:schemas-microsoft-com:vml" Requires="v">
                <p:oleObj spid="_x0000_s30969" r:id="rId17" imgW="1435100" imgH="279400" progId="Equation.DSMT4">
                  <p:embed/>
                </p:oleObj>
              </mc:Choice>
              <mc:Fallback>
                <p:oleObj r:id="rId17" imgW="1435100" imgH="279400" progId="Equation.DSMT4">
                  <p:embed/>
                  <p:pic>
                    <p:nvPicPr>
                      <p:cNvPr id="0" name="图片 105"/>
                      <p:cNvPicPr/>
                      <p:nvPr/>
                    </p:nvPicPr>
                    <p:blipFill>
                      <a:blip r:embed="rId18"/>
                      <a:stretch>
                        <a:fillRect/>
                      </a:stretch>
                    </p:blipFill>
                    <p:spPr>
                      <a:xfrm>
                        <a:off x="9213215" y="1745615"/>
                        <a:ext cx="2101215" cy="413385"/>
                      </a:xfrm>
                      <a:prstGeom prst="rect">
                        <a:avLst/>
                      </a:prstGeom>
                      <a:noFill/>
                      <a:ln w="38100">
                        <a:noFill/>
                        <a:miter/>
                      </a:ln>
                    </p:spPr>
                  </p:pic>
                </p:oleObj>
              </mc:Fallback>
            </mc:AlternateContent>
          </a:graphicData>
        </a:graphic>
      </p:graphicFrame>
      <p:graphicFrame>
        <p:nvGraphicFramePr>
          <p:cNvPr id="13" name="对象 -2147482286"/>
          <p:cNvGraphicFramePr>
            <a:graphicFrameLocks noChangeAspect="1"/>
          </p:cNvGraphicFramePr>
          <p:nvPr/>
        </p:nvGraphicFramePr>
        <p:xfrm>
          <a:off x="4220845" y="2995295"/>
          <a:ext cx="3958590" cy="383540"/>
        </p:xfrm>
        <a:graphic>
          <a:graphicData uri="http://schemas.openxmlformats.org/presentationml/2006/ole">
            <mc:AlternateContent xmlns:mc="http://schemas.openxmlformats.org/markup-compatibility/2006">
              <mc:Choice xmlns:v="urn:schemas-microsoft-com:vml" Requires="v">
                <p:oleObj spid="_x0000_s30970" r:id="rId19" imgW="2489200" imgH="241300" progId="Equation.DSMT4">
                  <p:embed/>
                </p:oleObj>
              </mc:Choice>
              <mc:Fallback>
                <p:oleObj r:id="rId19" imgW="2489200" imgH="241300" progId="Equation.DSMT4">
                  <p:embed/>
                  <p:pic>
                    <p:nvPicPr>
                      <p:cNvPr id="0" name="图片 106"/>
                      <p:cNvPicPr/>
                      <p:nvPr/>
                    </p:nvPicPr>
                    <p:blipFill>
                      <a:blip r:embed="rId20"/>
                      <a:stretch>
                        <a:fillRect/>
                      </a:stretch>
                    </p:blipFill>
                    <p:spPr>
                      <a:xfrm>
                        <a:off x="4220845" y="2995295"/>
                        <a:ext cx="3958590" cy="383540"/>
                      </a:xfrm>
                      <a:prstGeom prst="rect">
                        <a:avLst/>
                      </a:prstGeom>
                      <a:noFill/>
                      <a:ln w="38100">
                        <a:noFill/>
                        <a:miter/>
                      </a:ln>
                    </p:spPr>
                  </p:pic>
                </p:oleObj>
              </mc:Fallback>
            </mc:AlternateContent>
          </a:graphicData>
        </a:graphic>
      </p:graphicFrame>
      <p:graphicFrame>
        <p:nvGraphicFramePr>
          <p:cNvPr id="15" name="对象 -2147482285"/>
          <p:cNvGraphicFramePr>
            <a:graphicFrameLocks noChangeAspect="1"/>
          </p:cNvGraphicFramePr>
          <p:nvPr/>
        </p:nvGraphicFramePr>
        <p:xfrm>
          <a:off x="3815080" y="3427730"/>
          <a:ext cx="264795" cy="362585"/>
        </p:xfrm>
        <a:graphic>
          <a:graphicData uri="http://schemas.openxmlformats.org/presentationml/2006/ole">
            <mc:AlternateContent xmlns:mc="http://schemas.openxmlformats.org/markup-compatibility/2006">
              <mc:Choice xmlns:v="urn:schemas-microsoft-com:vml" Requires="v">
                <p:oleObj spid="_x0000_s30971" r:id="rId21" imgW="165100" imgH="228600" progId="Equation.DSMT4">
                  <p:embed/>
                </p:oleObj>
              </mc:Choice>
              <mc:Fallback>
                <p:oleObj r:id="rId21" imgW="165100" imgH="228600" progId="Equation.DSMT4">
                  <p:embed/>
                  <p:pic>
                    <p:nvPicPr>
                      <p:cNvPr id="0" name="图片 107"/>
                      <p:cNvPicPr/>
                      <p:nvPr/>
                    </p:nvPicPr>
                    <p:blipFill>
                      <a:blip r:embed="rId22"/>
                      <a:stretch>
                        <a:fillRect/>
                      </a:stretch>
                    </p:blipFill>
                    <p:spPr>
                      <a:xfrm>
                        <a:off x="3815080" y="3427730"/>
                        <a:ext cx="264795" cy="362585"/>
                      </a:xfrm>
                      <a:prstGeom prst="rect">
                        <a:avLst/>
                      </a:prstGeom>
                      <a:noFill/>
                      <a:ln w="38100">
                        <a:noFill/>
                        <a:miter/>
                      </a:ln>
                    </p:spPr>
                  </p:pic>
                </p:oleObj>
              </mc:Fallback>
            </mc:AlternateContent>
          </a:graphicData>
        </a:graphic>
      </p:graphicFrame>
      <p:graphicFrame>
        <p:nvGraphicFramePr>
          <p:cNvPr id="16" name="对象 -2147482284"/>
          <p:cNvGraphicFramePr>
            <a:graphicFrameLocks noChangeAspect="1"/>
          </p:cNvGraphicFramePr>
          <p:nvPr/>
        </p:nvGraphicFramePr>
        <p:xfrm>
          <a:off x="3789045" y="4219575"/>
          <a:ext cx="4742180" cy="408305"/>
        </p:xfrm>
        <a:graphic>
          <a:graphicData uri="http://schemas.openxmlformats.org/presentationml/2006/ole">
            <mc:AlternateContent xmlns:mc="http://schemas.openxmlformats.org/markup-compatibility/2006">
              <mc:Choice xmlns:v="urn:schemas-microsoft-com:vml" Requires="v">
                <p:oleObj spid="_x0000_s30972" r:id="rId23" imgW="2679700" imgH="228600" progId="Equation.DSMT4">
                  <p:embed/>
                </p:oleObj>
              </mc:Choice>
              <mc:Fallback>
                <p:oleObj r:id="rId23" imgW="2679700" imgH="228600" progId="Equation.DSMT4">
                  <p:embed/>
                  <p:pic>
                    <p:nvPicPr>
                      <p:cNvPr id="0" name="图片 108"/>
                      <p:cNvPicPr/>
                      <p:nvPr/>
                    </p:nvPicPr>
                    <p:blipFill>
                      <a:blip r:embed="rId24"/>
                      <a:stretch>
                        <a:fillRect/>
                      </a:stretch>
                    </p:blipFill>
                    <p:spPr>
                      <a:xfrm>
                        <a:off x="3789045" y="4219575"/>
                        <a:ext cx="4742180" cy="408305"/>
                      </a:xfrm>
                      <a:prstGeom prst="rect">
                        <a:avLst/>
                      </a:prstGeom>
                      <a:noFill/>
                      <a:ln w="38100">
                        <a:noFill/>
                        <a:miter/>
                      </a:ln>
                    </p:spPr>
                  </p:pic>
                </p:oleObj>
              </mc:Fallback>
            </mc:AlternateContent>
          </a:graphicData>
        </a:graphic>
      </p:graphicFrame>
      <p:graphicFrame>
        <p:nvGraphicFramePr>
          <p:cNvPr id="19" name="对象 -2147482283"/>
          <p:cNvGraphicFramePr>
            <a:graphicFrameLocks noChangeAspect="1"/>
          </p:cNvGraphicFramePr>
          <p:nvPr/>
        </p:nvGraphicFramePr>
        <p:xfrm>
          <a:off x="2564765" y="4652010"/>
          <a:ext cx="311150" cy="409575"/>
        </p:xfrm>
        <a:graphic>
          <a:graphicData uri="http://schemas.openxmlformats.org/presentationml/2006/ole">
            <mc:AlternateContent xmlns:mc="http://schemas.openxmlformats.org/markup-compatibility/2006">
              <mc:Choice xmlns:v="urn:schemas-microsoft-com:vml" Requires="v">
                <p:oleObj spid="_x0000_s30973" r:id="rId25" imgW="177165" imgH="228600" progId="Equation.DSMT4">
                  <p:embed/>
                </p:oleObj>
              </mc:Choice>
              <mc:Fallback>
                <p:oleObj r:id="rId25" imgW="177165" imgH="228600" progId="Equation.DSMT4">
                  <p:embed/>
                  <p:pic>
                    <p:nvPicPr>
                      <p:cNvPr id="0" name="图片 109"/>
                      <p:cNvPicPr/>
                      <p:nvPr/>
                    </p:nvPicPr>
                    <p:blipFill>
                      <a:blip r:embed="rId26"/>
                      <a:stretch>
                        <a:fillRect/>
                      </a:stretch>
                    </p:blipFill>
                    <p:spPr>
                      <a:xfrm>
                        <a:off x="2564765" y="4652010"/>
                        <a:ext cx="311150" cy="40957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a:latin typeface="Times New Roman" panose="02020603050405020304" pitchFamily="18" charset="0"/>
                <a:ea typeface="宋体" panose="02010600030101010101" pitchFamily="2" charset="-122"/>
              </a:rPr>
              <a:t>GVAR模型提供了一种相对简单又有效的方式来构建复杂的高维系统，尽管GVAR模型不是第一个大型全球宏观经济模型，但其贡献在于以理论及统计上一致的方式合理规避了“维度诅咒”（curse of dimensionality，即模型参数随着模型维度的增长而扩散）的问题。该模型是通过分别对各个子系统</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模型系数的估计，从而间接实现对整个GVAR模型系数的估计。Garratt等（2006）也证明得到：只要模型中包含的经济个体数量足够多且能符合模型的基本假设，上述的间接估计方法就具有其合理性。</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向量自回归模型（VAR）是把一个经济系统中的每个变量作为其他变量的滞后项所构造的函数，全局向量自回归模型 (GVAR) 是将经典VAR模型加以扩展，使其能够用于分析世界各国或各地区之间经济联系的一种新的模型方法。由于以往所采用的VAR模型仅仅能够对某一地区经济活动现象的动态关系进行模拟，无法对地区之间的经济活动的相互干扰做出解释，而GVAR模型可用于分析多个国家或地区之间的经济关系，适用于不同类型的数据，包括宏观经济数据、商业指标、行业指标等。且与传统VAR模型相比，该模型能通过引入全局变量和全球趋势来更好地揭示世界范围内的经济周期和共振现象。另外，GVAR模型的参数不太需要做特定的参数假设，可以相对容易地进行估计和解释。</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82"/>
          <p:cNvGraphicFramePr>
            <a:graphicFrameLocks noChangeAspect="1"/>
          </p:cNvGraphicFramePr>
          <p:nvPr/>
        </p:nvGraphicFramePr>
        <p:xfrm>
          <a:off x="8019415" y="1777365"/>
          <a:ext cx="739140" cy="321310"/>
        </p:xfrm>
        <a:graphic>
          <a:graphicData uri="http://schemas.openxmlformats.org/presentationml/2006/ole">
            <mc:AlternateContent xmlns:mc="http://schemas.openxmlformats.org/markup-compatibility/2006">
              <mc:Choice xmlns:v="urn:schemas-microsoft-com:vml" Requires="v">
                <p:oleObj spid="_x0000_s31767" r:id="rId5" imgW="469900" imgH="203200" progId="Equation.DSMT4">
                  <p:embed/>
                </p:oleObj>
              </mc:Choice>
              <mc:Fallback>
                <p:oleObj r:id="rId5" imgW="469900" imgH="203200" progId="Equation.DSMT4">
                  <p:embed/>
                  <p:pic>
                    <p:nvPicPr>
                      <p:cNvPr id="0" name="图片 3075"/>
                      <p:cNvPicPr/>
                      <p:nvPr/>
                    </p:nvPicPr>
                    <p:blipFill>
                      <a:blip r:embed="rId6"/>
                      <a:stretch>
                        <a:fillRect/>
                      </a:stretch>
                    </p:blipFill>
                    <p:spPr>
                      <a:xfrm>
                        <a:off x="8019415" y="1777365"/>
                        <a:ext cx="739140" cy="3213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1753235"/>
          </a:xfrm>
          <a:prstGeom prst="rect">
            <a:avLst/>
          </a:prstGeom>
          <a:noFill/>
        </p:spPr>
        <p:txBody>
          <a:bodyPr wrap="square" rtlCol="0">
            <a:spAutoFit/>
          </a:bodyPr>
          <a:lstStyle/>
          <a:p>
            <a:pPr indent="457200" algn="just">
              <a:lnSpc>
                <a:spcPct val="150000"/>
              </a:lnSpc>
            </a:pPr>
            <a:r>
              <a:rPr sz="1800" kern="100">
                <a:latin typeface="Times New Roman" panose="02020603050405020304" pitchFamily="18" charset="0"/>
                <a:ea typeface="宋体" panose="02010600030101010101" pitchFamily="2" charset="-122"/>
                <a:cs typeface="Times New Roman" panose="02020603050405020304" pitchFamily="18" charset="0"/>
              </a:rPr>
              <a:t>同时，向量自回归模型（VAR）也存在一定的缺陷。GVAR模型对数据的要求较高，数据源的选择、采样频率和预处理等方面都有一定的要求。同时，如果某些数据缺失，将会给 GVAR 模型的建立带来一定的困难。此外，GVAR模型具有高复杂度，需要针对大量的参数进行估计，因此需要相当程度的计算资源。最后，解释 GVAR 模型的结果可能存在一定的挑战，包括如何理解模型中多个变量之间的关系以及如何解释模型的行为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在Pesaran et al.（2004）提出的全局向量自回归（GVAR）方法以分析高维度系统（例如全球经济）中的交互关系之后，Smith &amp; Galesi（2014）开发了一种易于访问且易于使用的软件包（GVAR Toolbox），该软件包不需要MatLab或Excel的背景知识就可以使用，同时还提供了一套GVAR季度数据集。基于此，我们以该数据集和软件包分析中国与世界经济之间的相互影响。各个国家模型所包含的变量为国内实际GDP（Real GDP）、通胀率（Consumer price index）、实际证券价格（Equity price index）、名义汇率（Exchange rates）、名义长期利率（Long-term interest rates）和名义短期利率（Short-term interest rates）等7个变量，全球变量为国际石油价格（Oil price index）、农业原料价格（Raw material price）、金属价格（Metal price）。变量具体定义如下：</a:t>
            </a: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r>
              <a:rPr altLang="zh-CN" sz="1800" kern="100" dirty="0">
                <a:latin typeface="Times New Roman" panose="02020603050405020304" pitchFamily="18" charset="0"/>
                <a:ea typeface="宋体" panose="02010600030101010101" pitchFamily="2" charset="-122"/>
              </a:rPr>
              <a:t>其中，</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分别为第</a:t>
            </a:r>
            <a:r>
              <a:rPr lang="en-US" sz="1800" kern="100" dirty="0">
                <a:latin typeface="Times New Roman" panose="02020603050405020304" pitchFamily="18" charset="0"/>
                <a:ea typeface="宋体" panose="02010600030101010101" pitchFamily="2" charset="-122"/>
              </a:rPr>
              <a:t>i</a:t>
            </a:r>
            <a:r>
              <a:rPr altLang="zh-CN" sz="1800" kern="100" dirty="0">
                <a:latin typeface="Times New Roman" panose="02020603050405020304" pitchFamily="18" charset="0"/>
                <a:ea typeface="宋体" panose="02010600030101010101" pitchFamily="2" charset="-122"/>
              </a:rPr>
              <a:t>个国家的名义GDP、CPI指数、对美元的名义汇率、债券价格指数、年度名义短期利率和长期利率。</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p:nvPr/>
        </p:nvGraphicFramePr>
        <p:xfrm>
          <a:off x="2837815" y="3853180"/>
          <a:ext cx="6158230" cy="817245"/>
        </p:xfrm>
        <a:graphic>
          <a:graphicData uri="http://schemas.openxmlformats.org/presentationml/2006/ole">
            <mc:AlternateContent xmlns:mc="http://schemas.openxmlformats.org/markup-compatibility/2006">
              <mc:Choice xmlns:v="urn:schemas-microsoft-com:vml" Requires="v">
                <p:oleObj spid="_x0000_s32813" r:id="rId5" imgW="4483100" imgH="533400" progId="Equation.DSMT4">
                  <p:embed/>
                </p:oleObj>
              </mc:Choice>
              <mc:Fallback>
                <p:oleObj r:id="rId5" imgW="4483100" imgH="533400" progId="Equation.DSMT4">
                  <p:embed/>
                  <p:pic>
                    <p:nvPicPr>
                      <p:cNvPr id="0" name="图片 5"/>
                      <p:cNvPicPr/>
                      <p:nvPr/>
                    </p:nvPicPr>
                    <p:blipFill>
                      <a:blip r:embed="rId6"/>
                      <a:stretch>
                        <a:fillRect/>
                      </a:stretch>
                    </p:blipFill>
                    <p:spPr>
                      <a:xfrm>
                        <a:off x="2837815" y="3853180"/>
                        <a:ext cx="6158230" cy="817245"/>
                      </a:xfrm>
                      <a:prstGeom prst="rect">
                        <a:avLst/>
                      </a:prstGeom>
                      <a:noFill/>
                      <a:ln w="38100">
                        <a:noFill/>
                        <a:miter/>
                      </a:ln>
                    </p:spPr>
                  </p:pic>
                </p:oleObj>
              </mc:Fallback>
            </mc:AlternateContent>
          </a:graphicData>
        </a:graphic>
      </p:graphicFrame>
      <p:graphicFrame>
        <p:nvGraphicFramePr>
          <p:cNvPr id="8" name="对象 -2147482280"/>
          <p:cNvGraphicFramePr>
            <a:graphicFrameLocks noChangeAspect="1"/>
          </p:cNvGraphicFramePr>
          <p:nvPr/>
        </p:nvGraphicFramePr>
        <p:xfrm>
          <a:off x="1052830" y="4707890"/>
          <a:ext cx="3158490" cy="359410"/>
        </p:xfrm>
        <a:graphic>
          <a:graphicData uri="http://schemas.openxmlformats.org/presentationml/2006/ole">
            <mc:AlternateContent xmlns:mc="http://schemas.openxmlformats.org/markup-compatibility/2006">
              <mc:Choice xmlns:v="urn:schemas-microsoft-com:vml" Requires="v">
                <p:oleObj spid="_x0000_s32814" r:id="rId7" imgW="2120900" imgH="241300" progId="Equation.DSMT4">
                  <p:embed/>
                </p:oleObj>
              </mc:Choice>
              <mc:Fallback>
                <p:oleObj r:id="rId7" imgW="2120900" imgH="241300" progId="Equation.DSMT4">
                  <p:embed/>
                  <p:pic>
                    <p:nvPicPr>
                      <p:cNvPr id="0" name="图片 7"/>
                      <p:cNvPicPr/>
                      <p:nvPr/>
                    </p:nvPicPr>
                    <p:blipFill>
                      <a:blip r:embed="rId8"/>
                      <a:stretch>
                        <a:fillRect/>
                      </a:stretch>
                    </p:blipFill>
                    <p:spPr>
                      <a:xfrm>
                        <a:off x="1052830" y="4707890"/>
                        <a:ext cx="3158490" cy="3594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相应地，</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分别为对数实际GDP、对数CPI指数及其一阶差分、对数实际汇率、对数实际债券价格指数、实际短期利率以及实际长期利率，而</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表示相应的国外变量。我们选择的样本为1979年第一季度至2016年第四季度经过季节调整的33个国家和经济体的季度数据。对于构建将国家变量聚合为区域变量并将特定国家的脉冲响应和预测误差方差分解为区域对应变量的权重，本文选择2009-2011年购买力平价GDP（PPP-GAP）的平均值进行计算；对于特定国家的国外变量的权重则是选择1980-2016年贸易流量的平均值进行计算。根据AIC（Akaike）、SBC（Schwartz Bayesian）和logLik（log-likelihood）信息标准选择模型中变量滞后阶数。</a:t>
            </a:r>
          </a:p>
          <a:p>
            <a:pPr indent="266700" algn="just">
              <a:lnSpc>
                <a:spcPct val="150000"/>
              </a:lnSpc>
            </a:pPr>
            <a:r>
              <a:rPr altLang="zh-CN" sz="1800" kern="100" dirty="0">
                <a:latin typeface="Times New Roman" panose="02020603050405020304" pitchFamily="18" charset="0"/>
                <a:ea typeface="宋体" panose="02010600030101010101" pitchFamily="2" charset="-122"/>
              </a:rPr>
              <a:t>在中国国家模型中，由于缺少证券价格和长期利率的数据，没有包含国内证券价格、长期利率以及相应的国外证券价格和长期利率。</a:t>
            </a:r>
            <a:r>
              <a:rPr altLang="zh-CN"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4-</a:t>
            </a:r>
            <a:r>
              <a:rPr altLang="zh-CN" sz="1800" kern="100" dirty="0" smtClean="0">
                <a:latin typeface="Times New Roman" panose="02020603050405020304" pitchFamily="18" charset="0"/>
                <a:ea typeface="宋体" panose="02010600030101010101" pitchFamily="2" charset="-122"/>
              </a:rPr>
              <a:t>1</a:t>
            </a:r>
            <a:r>
              <a:rPr lang="en-US" altLang="zh-CN" sz="1800" kern="100" dirty="0" smtClean="0">
                <a:latin typeface="Times New Roman" panose="02020603050405020304" pitchFamily="18" charset="0"/>
                <a:ea typeface="宋体" panose="02010600030101010101" pitchFamily="2" charset="-122"/>
              </a:rPr>
              <a:t>1</a:t>
            </a:r>
            <a:r>
              <a:rPr altLang="zh-CN" sz="1800" kern="100" dirty="0" smtClean="0">
                <a:latin typeface="Times New Roman" panose="02020603050405020304" pitchFamily="18" charset="0"/>
                <a:ea typeface="宋体" panose="02010600030101010101" pitchFamily="2" charset="-122"/>
              </a:rPr>
              <a:t>汇报了中国模型关于</a:t>
            </a:r>
            <a:r>
              <a:rPr altLang="zh-CN" sz="1800" kern="100" dirty="0">
                <a:latin typeface="Times New Roman" panose="02020603050405020304" pitchFamily="18" charset="0"/>
                <a:ea typeface="宋体" panose="02010600030101010101" pitchFamily="2" charset="-122"/>
              </a:rPr>
              <a:t>VARX*模型和弱外生性回归方程时滞后阶数选择的统计检验结果，其中P代表国内变量的滞后阶数，q代表国外变量的滞后阶数，中国VARX*模型选择的（p,q）为（2,1），中国模型的弱外生性回归方程选择的（p,q）为（1,1）。</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8"/>
          <p:cNvGraphicFramePr>
            <a:graphicFrameLocks noChangeAspect="1"/>
          </p:cNvGraphicFramePr>
          <p:nvPr/>
        </p:nvGraphicFramePr>
        <p:xfrm>
          <a:off x="1341120" y="981075"/>
          <a:ext cx="2555240" cy="370840"/>
        </p:xfrm>
        <a:graphic>
          <a:graphicData uri="http://schemas.openxmlformats.org/presentationml/2006/ole">
            <mc:AlternateContent xmlns:mc="http://schemas.openxmlformats.org/markup-compatibility/2006">
              <mc:Choice xmlns:v="urn:schemas-microsoft-com:vml" Requires="v">
                <p:oleObj spid="_x0000_s33837" r:id="rId5" imgW="1587500" imgH="228600" progId="Equation.DSMT4">
                  <p:embed/>
                </p:oleObj>
              </mc:Choice>
              <mc:Fallback>
                <p:oleObj r:id="rId5" imgW="1587500" imgH="228600" progId="Equation.DSMT4">
                  <p:embed/>
                  <p:pic>
                    <p:nvPicPr>
                      <p:cNvPr id="0" name="图片 3075"/>
                      <p:cNvPicPr/>
                      <p:nvPr/>
                    </p:nvPicPr>
                    <p:blipFill>
                      <a:blip r:embed="rId6"/>
                      <a:stretch>
                        <a:fillRect/>
                      </a:stretch>
                    </p:blipFill>
                    <p:spPr>
                      <a:xfrm>
                        <a:off x="1341120" y="981075"/>
                        <a:ext cx="2555240" cy="370840"/>
                      </a:xfrm>
                      <a:prstGeom prst="rect">
                        <a:avLst/>
                      </a:prstGeom>
                      <a:noFill/>
                      <a:ln w="38100">
                        <a:noFill/>
                        <a:miter/>
                      </a:ln>
                    </p:spPr>
                  </p:pic>
                </p:oleObj>
              </mc:Fallback>
            </mc:AlternateContent>
          </a:graphicData>
        </a:graphic>
      </p:graphicFrame>
      <p:graphicFrame>
        <p:nvGraphicFramePr>
          <p:cNvPr id="6" name="对象 -2147482276"/>
          <p:cNvGraphicFramePr>
            <a:graphicFrameLocks noChangeAspect="1"/>
          </p:cNvGraphicFramePr>
          <p:nvPr/>
        </p:nvGraphicFramePr>
        <p:xfrm>
          <a:off x="5539740" y="1412875"/>
          <a:ext cx="2372995" cy="384810"/>
        </p:xfrm>
        <a:graphic>
          <a:graphicData uri="http://schemas.openxmlformats.org/presentationml/2006/ole">
            <mc:AlternateContent xmlns:mc="http://schemas.openxmlformats.org/markup-compatibility/2006">
              <mc:Choice xmlns:v="urn:schemas-microsoft-com:vml" Requires="v">
                <p:oleObj spid="_x0000_s33838" r:id="rId7" imgW="1422400" imgH="228600" progId="Equation.DSMT4">
                  <p:embed/>
                </p:oleObj>
              </mc:Choice>
              <mc:Fallback>
                <p:oleObj r:id="rId7" imgW="1422400" imgH="228600" progId="Equation.DSMT4">
                  <p:embed/>
                  <p:pic>
                    <p:nvPicPr>
                      <p:cNvPr id="0" name="图片 9"/>
                      <p:cNvPicPr/>
                      <p:nvPr/>
                    </p:nvPicPr>
                    <p:blipFill>
                      <a:blip r:embed="rId8"/>
                      <a:stretch>
                        <a:fillRect/>
                      </a:stretch>
                    </p:blipFill>
                    <p:spPr>
                      <a:xfrm>
                        <a:off x="5539740" y="1412875"/>
                        <a:ext cx="2372995" cy="3848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1340485" y="1388110"/>
            <a:ext cx="9563100" cy="361950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5754370" cy="5877560"/>
          </a:xfrm>
          <a:prstGeom prst="rect">
            <a:avLst/>
          </a:prstGeom>
          <a:noFill/>
        </p:spPr>
        <p:txBody>
          <a:bodyPr wrap="square" rtlCol="0">
            <a:noAutofit/>
          </a:bodyPr>
          <a:lstStyle/>
          <a:p>
            <a:pPr indent="266700" algn="just">
              <a:lnSpc>
                <a:spcPct val="150000"/>
              </a:lnSpc>
            </a:pPr>
            <a:r>
              <a:rPr sz="1600" kern="100" dirty="0" smtClean="0">
                <a:latin typeface="Times New Roman" panose="02020603050405020304" pitchFamily="18" charset="0"/>
                <a:ea typeface="宋体" panose="02010600030101010101" pitchFamily="2" charset="-122"/>
              </a:rPr>
              <a:t>表</a:t>
            </a:r>
            <a:r>
              <a:rPr lang="en-US" altLang="zh-CN" sz="1600" kern="100" dirty="0" smtClean="0">
                <a:latin typeface="Times New Roman" panose="02020603050405020304" pitchFamily="18" charset="0"/>
                <a:ea typeface="宋体" panose="02010600030101010101" pitchFamily="2" charset="-122"/>
              </a:rPr>
              <a:t>4-</a:t>
            </a:r>
            <a:r>
              <a:rPr sz="1600" kern="100" dirty="0" smtClean="0">
                <a:latin typeface="Times New Roman" panose="02020603050405020304" pitchFamily="18" charset="0"/>
                <a:ea typeface="宋体" panose="02010600030101010101" pitchFamily="2" charset="-122"/>
              </a:rPr>
              <a:t>1</a:t>
            </a:r>
            <a:r>
              <a:rPr lang="en-US" sz="1600" kern="100" dirty="0" smtClean="0">
                <a:latin typeface="Times New Roman" panose="02020603050405020304" pitchFamily="18" charset="0"/>
                <a:ea typeface="宋体" panose="02010600030101010101" pitchFamily="2" charset="-122"/>
              </a:rPr>
              <a:t>2</a:t>
            </a:r>
            <a:r>
              <a:rPr sz="1600" kern="100" dirty="0" smtClean="0">
                <a:latin typeface="Times New Roman" panose="02020603050405020304" pitchFamily="18" charset="0"/>
                <a:ea typeface="宋体" panose="02010600030101010101" pitchFamily="2" charset="-122"/>
              </a:rPr>
              <a:t>为本文选取的主要国家的贸易矩阵表</a:t>
            </a:r>
            <a:r>
              <a:rPr sz="1600" kern="100" dirty="0">
                <a:latin typeface="Times New Roman" panose="02020603050405020304" pitchFamily="18" charset="0"/>
                <a:ea typeface="宋体" panose="02010600030101010101" pitchFamily="2" charset="-122"/>
              </a:rPr>
              <a:t>，其中每一列相加为1，表示某一经济体与其他32个经济体贸易量占贸易总量的比值。</a:t>
            </a:r>
            <a:r>
              <a:rPr sz="1600" kern="100" dirty="0" smtClean="0">
                <a:latin typeface="Times New Roman" panose="02020603050405020304" pitchFamily="18" charset="0"/>
                <a:ea typeface="宋体" panose="02010600030101010101" pitchFamily="2" charset="-122"/>
              </a:rPr>
              <a:t>从表</a:t>
            </a:r>
            <a:r>
              <a:rPr lang="en-US" altLang="zh-CN" sz="1600" kern="100" dirty="0" smtClean="0">
                <a:latin typeface="Times New Roman" panose="02020603050405020304" pitchFamily="18" charset="0"/>
                <a:ea typeface="宋体" panose="02010600030101010101" pitchFamily="2" charset="-122"/>
              </a:rPr>
              <a:t>4-</a:t>
            </a:r>
            <a:r>
              <a:rPr sz="1600" kern="100" dirty="0" smtClean="0">
                <a:latin typeface="Times New Roman" panose="02020603050405020304" pitchFamily="18" charset="0"/>
                <a:ea typeface="宋体" panose="02010600030101010101" pitchFamily="2" charset="-122"/>
              </a:rPr>
              <a:t>11</a:t>
            </a:r>
            <a:r>
              <a:rPr sz="1600" kern="100" dirty="0">
                <a:latin typeface="Times New Roman" panose="02020603050405020304" pitchFamily="18" charset="0"/>
                <a:ea typeface="宋体" panose="02010600030101010101" pitchFamily="2" charset="-122"/>
              </a:rPr>
              <a:t>中可以看出，中国的前五大贸易伙伴分别为美国（19.19%）、欧盟（17.47%）、日本（14.75%）、韩国（10.33%）以及澳大利亚（4.45%），这些国家占中国贸易总量的66.19%，占据了三分之二的中国贸易总量；而欧元区国家（包括德国、法国、意大利、西班牙、荷兰、比利时、奥地利和芬兰8个国家）的主要贸易伙伴分别为英国、中国、美国、瑞士和瑞典；日本的主要贸易国为中国、美国、欧盟、韩国和澳大利亚，其中对中国贸易占比高达26.68%，近三百分之一，可见中国是日本最大贸易出口国；韩国的前五大贸易国为中国、日本、美国、欧盟以及沙特阿拉伯，中国占比高达28.25%，占比甚至高于日本；而美国的主要贸易国为加拿大、中国、墨西哥、欧盟和日本。从中可以看出五大经济体之间的贸易占比相对较高，经济体之间在有较强的相互影响，比如美国或中国经济的变动可能会对其他四个经济体产生较强的影响。</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4-5】</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6021705" y="648335"/>
            <a:ext cx="5955030" cy="589788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EwNTM5NzYwMDRjMzkwZTVkZjY2ODkwMGIxNGU0OTU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824*189"/>
  <p:tag name="TABLE_ENDDRAG_RECT" val="67*246*824*189"/>
</p:tagLst>
</file>

<file path=ppt/tags/tag28.xml><?xml version="1.0" encoding="utf-8"?>
<p:tagLst xmlns:a="http://schemas.openxmlformats.org/drawingml/2006/main" xmlns:r="http://schemas.openxmlformats.org/officeDocument/2006/relationships" xmlns:p="http://schemas.openxmlformats.org/presentationml/2006/main">
  <p:tag name="TABLE_ENDDRAG_ORIGIN_RECT" val="891*238"/>
  <p:tag name="TABLE_ENDDRAG_RECT" val="16*105*891*238"/>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865*98"/>
  <p:tag name="TABLE_ENDDRAG_RECT" val="26*247*865*98"/>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857*142"/>
  <p:tag name="TABLE_ENDDRAG_RECT" val="34*252*857*142"/>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823*82"/>
  <p:tag name="TABLE_ENDDRAG_RECT" val="67*252*823*82"/>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885*110"/>
  <p:tag name="TABLE_ENDDRAG_RECT" val="21*326*885*110"/>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188</TotalTime>
  <Words>11078</Words>
  <Application>Microsoft Office PowerPoint</Application>
  <PresentationFormat>自定义</PresentationFormat>
  <Paragraphs>838</Paragraphs>
  <Slides>140</Slides>
  <Notes>26</Notes>
  <HiddenSlides>0</HiddenSlides>
  <MMClips>0</MMClips>
  <ScaleCrop>false</ScaleCrop>
  <HeadingPairs>
    <vt:vector size="6" baseType="variant">
      <vt:variant>
        <vt:lpstr>主题</vt:lpstr>
      </vt:variant>
      <vt:variant>
        <vt:i4>1</vt:i4>
      </vt:variant>
      <vt:variant>
        <vt:lpstr>嵌入 OLE 服务器</vt:lpstr>
      </vt:variant>
      <vt:variant>
        <vt:i4>5</vt:i4>
      </vt:variant>
      <vt:variant>
        <vt:lpstr>幻灯片标题</vt:lpstr>
      </vt:variant>
      <vt:variant>
        <vt:i4>140</vt:i4>
      </vt:variant>
    </vt:vector>
  </HeadingPairs>
  <TitlesOfParts>
    <vt:vector size="146" baseType="lpstr">
      <vt:lpstr>Office 主题​​</vt:lpstr>
      <vt:lpstr>Equation</vt:lpstr>
      <vt:lpstr>MathType 6.0 Equation</vt:lpstr>
      <vt:lpstr>Equation.KSEE3</vt:lpstr>
      <vt:lpstr>剪辑</vt:lpstr>
      <vt:lpstr>Microsoft 公式 3.0</vt:lpstr>
      <vt:lpstr>PowerPoint 演示文稿</vt:lpstr>
      <vt:lpstr>PowerPoint 演示文稿</vt:lpstr>
      <vt:lpstr>PowerPoint 演示文稿</vt:lpstr>
      <vt:lpstr>第一节 长期约束结构向量自回归模型</vt:lpstr>
      <vt:lpstr>第一节 长期约束结构向量自回归模型</vt:lpstr>
      <vt:lpstr>1、长期约束结构向量自回归模型介绍</vt:lpstr>
      <vt:lpstr>1、长期约束结构向量自回归模型介绍</vt:lpstr>
      <vt:lpstr>1、长期约束结构向量自回归模型介绍</vt:lpstr>
      <vt:lpstr>1、长期约束结构向量自回归模型介绍</vt:lpstr>
      <vt:lpstr>1、长期约束结构向量自回归模型介绍</vt:lpstr>
      <vt:lpstr>【例4-1】利用BQ-SVAR模型估计实际汇率波动的影响因素</vt:lpstr>
      <vt:lpstr>【例4-1】利用BQ-SVAR模型估计实际汇率波动的影响因素</vt:lpstr>
      <vt:lpstr>【例4-1】利用BQ-SVAR模型估计实际汇率波动的影响因素</vt:lpstr>
      <vt:lpstr>【例4-1】利用BQ-SVAR模型估计实际汇率波动的影响因素</vt:lpstr>
      <vt:lpstr>PowerPoint 演示文稿</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PowerPoint 演示文稿</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PowerPoint 演示文稿</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PowerPoint 演示文稿</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第六节 时变参数向量自回归模型</vt:lpstr>
      <vt:lpstr>1、时变参数向量自回归模型介绍</vt:lpstr>
      <vt:lpstr>1、时变参数向量自回归模型介绍</vt:lpstr>
      <vt:lpstr>1、时变参数向量自回归模型介绍</vt:lpstr>
      <vt:lpstr>1、时变参数向量自回归模型介绍</vt:lpstr>
      <vt:lpstr>1、时变参数向量自回归模型介绍</vt:lpstr>
      <vt:lpstr>【例4-6】时变参数向量自回归模型估计</vt:lpstr>
      <vt:lpstr>【例4-6】案例分析</vt:lpstr>
      <vt:lpstr>【例4-6】案例分析</vt:lpstr>
      <vt:lpstr>PowerPoint 演示文稿</vt:lpstr>
      <vt:lpstr>第七节 时变参数潜在门限向量自回归模型</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【例4-7】潜在变量时变参数向量自回归模型估计</vt:lpstr>
      <vt:lpstr>【例4-7】案例分析</vt:lpstr>
      <vt:lpstr>【例4-7】案例分析</vt:lpstr>
      <vt:lpstr>PowerPoint 演示文稿</vt:lpstr>
      <vt:lpstr>第八节 时变参数因子增广型向量自回归模型</vt:lpstr>
      <vt:lpstr>1.TVP-FAVAR模型的介绍</vt:lpstr>
      <vt:lpstr>2.TVP-FAVAR模型的构建</vt:lpstr>
      <vt:lpstr>2.TVP-FAVAR模型的构建</vt:lpstr>
      <vt:lpstr>2.TVP-FAVAR模型的构建</vt:lpstr>
      <vt:lpstr>2.TVP-FAVAR模型的构建</vt:lpstr>
      <vt:lpstr>2.TVP-FAVAR模型的构建</vt:lpstr>
      <vt:lpstr>【例4-8】案例分析</vt:lpstr>
      <vt:lpstr>【例4-8】案例分析</vt:lpstr>
      <vt:lpstr>【例4-8】案例分析</vt:lpstr>
      <vt:lpstr>【例4-8】案例分析</vt:lpstr>
      <vt:lpstr>【例4-8】案例分析</vt:lpstr>
      <vt:lpstr>【例4-8】案例分析</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1517</cp:revision>
  <dcterms:created xsi:type="dcterms:W3CDTF">2014-05-22T15:27:00Z</dcterms:created>
  <dcterms:modified xsi:type="dcterms:W3CDTF">2024-11-26T13:28:35Z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F1454731CAB04339989C043A5D1DB8D5_13</vt:lpwstr>
  </property>
  <property fmtid="{D5CDD505-2E9C-101B-9397-08002B2CF9AE}" pid="3" name="KSOProductBuildVer">
    <vt:lpwstr>2052-12.1.0.17147</vt:lpwstr>
  </property>
</Properties>
</file>